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266" r:id="rId4"/>
    <p:sldId id="318" r:id="rId5"/>
    <p:sldId id="282" r:id="rId6"/>
    <p:sldId id="270" r:id="rId7"/>
    <p:sldId id="269" r:id="rId8"/>
    <p:sldId id="284" r:id="rId9"/>
    <p:sldId id="273" r:id="rId10"/>
    <p:sldId id="280" r:id="rId11"/>
    <p:sldId id="302" r:id="rId12"/>
    <p:sldId id="301" r:id="rId13"/>
    <p:sldId id="299" r:id="rId14"/>
    <p:sldId id="300" r:id="rId15"/>
    <p:sldId id="292" r:id="rId16"/>
    <p:sldId id="291" r:id="rId17"/>
    <p:sldId id="295" r:id="rId18"/>
    <p:sldId id="277" r:id="rId19"/>
    <p:sldId id="290" r:id="rId20"/>
    <p:sldId id="296" r:id="rId21"/>
    <p:sldId id="297" r:id="rId22"/>
    <p:sldId id="289" r:id="rId23"/>
    <p:sldId id="298" r:id="rId24"/>
    <p:sldId id="307" r:id="rId25"/>
    <p:sldId id="309" r:id="rId26"/>
    <p:sldId id="314" r:id="rId27"/>
    <p:sldId id="315" r:id="rId28"/>
    <p:sldId id="310" r:id="rId29"/>
    <p:sldId id="258" r:id="rId30"/>
    <p:sldId id="308" r:id="rId31"/>
    <p:sldId id="311" r:id="rId32"/>
    <p:sldId id="312" r:id="rId33"/>
    <p:sldId id="313" r:id="rId34"/>
    <p:sldId id="316" r:id="rId35"/>
    <p:sldId id="317" r:id="rId36"/>
    <p:sldId id="304" r:id="rId37"/>
    <p:sldId id="276" r:id="rId38"/>
    <p:sldId id="30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74"/>
  </p:normalViewPr>
  <p:slideViewPr>
    <p:cSldViewPr snapToGrid="0" snapToObjects="1">
      <p:cViewPr varScale="1">
        <p:scale>
          <a:sx n="124" d="100"/>
          <a:sy n="124" d="100"/>
        </p:scale>
        <p:origin x="1592" y="5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A09BF-AE9D-4BD3-9BE6-2AE081C3AC79}" type="datetimeFigureOut">
              <a:rPr lang="en-US" smtClean="0"/>
              <a:t>3/19/17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83840-D8C5-45FD-8833-FF06E36492B6}" type="slidenum">
              <a:rPr lang="en-US" smtClean="0"/>
              <a:t>‹#›</a:t>
            </a:fld>
            <a:endParaRPr lang="en-US"/>
          </a:p>
        </p:txBody>
      </p:sp>
    </p:spTree>
    <p:extLst>
      <p:ext uri="{BB962C8B-B14F-4D97-AF65-F5344CB8AC3E}">
        <p14:creationId xmlns:p14="http://schemas.microsoft.com/office/powerpoint/2010/main" val="291301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3AAAE-3C15-4FD4-9BC9-783F48670030}" type="slidenum">
              <a:rPr lang="en-US" smtClean="0"/>
              <a:t>13</a:t>
            </a:fld>
            <a:endParaRPr lang="en-US"/>
          </a:p>
        </p:txBody>
      </p:sp>
    </p:spTree>
    <p:extLst>
      <p:ext uri="{BB962C8B-B14F-4D97-AF65-F5344CB8AC3E}">
        <p14:creationId xmlns:p14="http://schemas.microsoft.com/office/powerpoint/2010/main" val="31612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4251A8-2CA0-014A-83EA-92FA03C47855}" type="datetimeFigureOut">
              <a:rPr lang="en-US" smtClean="0"/>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82F6A-9AF3-ED41-8775-34BCF7E81B4A}" type="slidenum">
              <a:rPr lang="en-US" smtClean="0"/>
              <a:t>‹#›</a:t>
            </a:fld>
            <a:endParaRPr lang="en-US"/>
          </a:p>
        </p:txBody>
      </p:sp>
    </p:spTree>
    <p:extLst>
      <p:ext uri="{BB962C8B-B14F-4D97-AF65-F5344CB8AC3E}">
        <p14:creationId xmlns:p14="http://schemas.microsoft.com/office/powerpoint/2010/main" val="31838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4251A8-2CA0-014A-83EA-92FA03C47855}" type="datetimeFigureOut">
              <a:rPr lang="en-US" smtClean="0"/>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82F6A-9AF3-ED41-8775-34BCF7E81B4A}" type="slidenum">
              <a:rPr lang="en-US" smtClean="0"/>
              <a:t>‹#›</a:t>
            </a:fld>
            <a:endParaRPr lang="en-US"/>
          </a:p>
        </p:txBody>
      </p:sp>
    </p:spTree>
    <p:extLst>
      <p:ext uri="{BB962C8B-B14F-4D97-AF65-F5344CB8AC3E}">
        <p14:creationId xmlns:p14="http://schemas.microsoft.com/office/powerpoint/2010/main" val="41487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4251A8-2CA0-014A-83EA-92FA03C47855}" type="datetimeFigureOut">
              <a:rPr lang="en-US" smtClean="0"/>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82F6A-9AF3-ED41-8775-34BCF7E81B4A}" type="slidenum">
              <a:rPr lang="en-US" smtClean="0"/>
              <a:t>‹#›</a:t>
            </a:fld>
            <a:endParaRPr lang="en-US"/>
          </a:p>
        </p:txBody>
      </p:sp>
    </p:spTree>
    <p:extLst>
      <p:ext uri="{BB962C8B-B14F-4D97-AF65-F5344CB8AC3E}">
        <p14:creationId xmlns:p14="http://schemas.microsoft.com/office/powerpoint/2010/main" val="26647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4251A8-2CA0-014A-83EA-92FA03C47855}" type="datetimeFigureOut">
              <a:rPr lang="en-US" smtClean="0"/>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82F6A-9AF3-ED41-8775-34BCF7E81B4A}" type="slidenum">
              <a:rPr lang="en-US" smtClean="0"/>
              <a:t>‹#›</a:t>
            </a:fld>
            <a:endParaRPr lang="en-US"/>
          </a:p>
        </p:txBody>
      </p:sp>
    </p:spTree>
    <p:extLst>
      <p:ext uri="{BB962C8B-B14F-4D97-AF65-F5344CB8AC3E}">
        <p14:creationId xmlns:p14="http://schemas.microsoft.com/office/powerpoint/2010/main" val="278918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4251A8-2CA0-014A-83EA-92FA03C47855}" type="datetimeFigureOut">
              <a:rPr lang="en-US" smtClean="0"/>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82F6A-9AF3-ED41-8775-34BCF7E81B4A}" type="slidenum">
              <a:rPr lang="en-US" smtClean="0"/>
              <a:t>‹#›</a:t>
            </a:fld>
            <a:endParaRPr lang="en-US"/>
          </a:p>
        </p:txBody>
      </p:sp>
    </p:spTree>
    <p:extLst>
      <p:ext uri="{BB962C8B-B14F-4D97-AF65-F5344CB8AC3E}">
        <p14:creationId xmlns:p14="http://schemas.microsoft.com/office/powerpoint/2010/main" val="23825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4251A8-2CA0-014A-83EA-92FA03C47855}" type="datetimeFigureOut">
              <a:rPr lang="en-US" smtClean="0"/>
              <a:t>3/19/17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82F6A-9AF3-ED41-8775-34BCF7E81B4A}" type="slidenum">
              <a:rPr lang="en-US" smtClean="0"/>
              <a:t>‹#›</a:t>
            </a:fld>
            <a:endParaRPr lang="en-US"/>
          </a:p>
        </p:txBody>
      </p:sp>
    </p:spTree>
    <p:extLst>
      <p:ext uri="{BB962C8B-B14F-4D97-AF65-F5344CB8AC3E}">
        <p14:creationId xmlns:p14="http://schemas.microsoft.com/office/powerpoint/2010/main" val="273817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4251A8-2CA0-014A-83EA-92FA03C47855}" type="datetimeFigureOut">
              <a:rPr lang="en-US" smtClean="0"/>
              <a:t>3/19/17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82F6A-9AF3-ED41-8775-34BCF7E81B4A}" type="slidenum">
              <a:rPr lang="en-US" smtClean="0"/>
              <a:t>‹#›</a:t>
            </a:fld>
            <a:endParaRPr lang="en-US"/>
          </a:p>
        </p:txBody>
      </p:sp>
    </p:spTree>
    <p:extLst>
      <p:ext uri="{BB962C8B-B14F-4D97-AF65-F5344CB8AC3E}">
        <p14:creationId xmlns:p14="http://schemas.microsoft.com/office/powerpoint/2010/main" val="26424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4251A8-2CA0-014A-83EA-92FA03C47855}" type="datetimeFigureOut">
              <a:rPr lang="en-US" smtClean="0"/>
              <a:t>3/19/17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82F6A-9AF3-ED41-8775-34BCF7E81B4A}" type="slidenum">
              <a:rPr lang="en-US" smtClean="0"/>
              <a:t>‹#›</a:t>
            </a:fld>
            <a:endParaRPr lang="en-US"/>
          </a:p>
        </p:txBody>
      </p:sp>
    </p:spTree>
    <p:extLst>
      <p:ext uri="{BB962C8B-B14F-4D97-AF65-F5344CB8AC3E}">
        <p14:creationId xmlns:p14="http://schemas.microsoft.com/office/powerpoint/2010/main" val="226514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251A8-2CA0-014A-83EA-92FA03C47855}" type="datetimeFigureOut">
              <a:rPr lang="en-US" smtClean="0"/>
              <a:t>3/19/17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82F6A-9AF3-ED41-8775-34BCF7E81B4A}" type="slidenum">
              <a:rPr lang="en-US" smtClean="0"/>
              <a:t>‹#›</a:t>
            </a:fld>
            <a:endParaRPr lang="en-US"/>
          </a:p>
        </p:txBody>
      </p:sp>
    </p:spTree>
    <p:extLst>
      <p:ext uri="{BB962C8B-B14F-4D97-AF65-F5344CB8AC3E}">
        <p14:creationId xmlns:p14="http://schemas.microsoft.com/office/powerpoint/2010/main" val="150272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4251A8-2CA0-014A-83EA-92FA03C47855}" type="datetimeFigureOut">
              <a:rPr lang="en-US" smtClean="0"/>
              <a:t>3/19/17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82F6A-9AF3-ED41-8775-34BCF7E81B4A}" type="slidenum">
              <a:rPr lang="en-US" smtClean="0"/>
              <a:t>‹#›</a:t>
            </a:fld>
            <a:endParaRPr lang="en-US"/>
          </a:p>
        </p:txBody>
      </p:sp>
    </p:spTree>
    <p:extLst>
      <p:ext uri="{BB962C8B-B14F-4D97-AF65-F5344CB8AC3E}">
        <p14:creationId xmlns:p14="http://schemas.microsoft.com/office/powerpoint/2010/main" val="402032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4251A8-2CA0-014A-83EA-92FA03C47855}" type="datetimeFigureOut">
              <a:rPr lang="en-US" smtClean="0"/>
              <a:t>3/19/17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82F6A-9AF3-ED41-8775-34BCF7E81B4A}" type="slidenum">
              <a:rPr lang="en-US" smtClean="0"/>
              <a:t>‹#›</a:t>
            </a:fld>
            <a:endParaRPr lang="en-US"/>
          </a:p>
        </p:txBody>
      </p:sp>
    </p:spTree>
    <p:extLst>
      <p:ext uri="{BB962C8B-B14F-4D97-AF65-F5344CB8AC3E}">
        <p14:creationId xmlns:p14="http://schemas.microsoft.com/office/powerpoint/2010/main" val="19931391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251A8-2CA0-014A-83EA-92FA03C47855}" type="datetimeFigureOut">
              <a:rPr lang="en-US" smtClean="0"/>
              <a:t>3/19/17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82F6A-9AF3-ED41-8775-34BCF7E81B4A}" type="slidenum">
              <a:rPr lang="en-US" smtClean="0"/>
              <a:t>‹#›</a:t>
            </a:fld>
            <a:endParaRPr lang="en-US"/>
          </a:p>
        </p:txBody>
      </p:sp>
    </p:spTree>
    <p:extLst>
      <p:ext uri="{BB962C8B-B14F-4D97-AF65-F5344CB8AC3E}">
        <p14:creationId xmlns:p14="http://schemas.microsoft.com/office/powerpoint/2010/main" val="3196656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hyperlink" Target="http://barleyworld.org/malt-hous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hyperlink" Target="http://barleyworld.org/flavo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38.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jpeg"/><Relationship Id="rId3" Type="http://schemas.openxmlformats.org/officeDocument/2006/relationships/image" Target="../media/image5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 Id="rId3" Type="http://schemas.openxmlformats.org/officeDocument/2006/relationships/image" Target="../media/image5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tiff"/><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201" y="626109"/>
            <a:ext cx="8319906" cy="6247864"/>
          </a:xfrm>
          <a:prstGeom prst="rect">
            <a:avLst/>
          </a:prstGeom>
          <a:noFill/>
        </p:spPr>
        <p:txBody>
          <a:bodyPr wrap="none" rtlCol="0">
            <a:spAutoFit/>
          </a:bodyPr>
          <a:lstStyle/>
          <a:p>
            <a:pPr algn="ctr"/>
            <a:r>
              <a:rPr lang="en-US" sz="4800" b="1" dirty="0" smtClean="0">
                <a:latin typeface="Times New Roman"/>
                <a:cs typeface="Times New Roman"/>
              </a:rPr>
              <a:t>PNWHBC – 2017 </a:t>
            </a:r>
          </a:p>
          <a:p>
            <a:pPr algn="ctr"/>
            <a:r>
              <a:rPr lang="en-US" sz="4800" b="1" dirty="0" smtClean="0">
                <a:latin typeface="Times New Roman"/>
                <a:cs typeface="Times New Roman"/>
              </a:rPr>
              <a:t>Barley varieties and your </a:t>
            </a:r>
          </a:p>
          <a:p>
            <a:pPr algn="ctr"/>
            <a:r>
              <a:rPr lang="en-US" sz="4800" b="1" dirty="0" smtClean="0">
                <a:latin typeface="Times New Roman"/>
                <a:cs typeface="Times New Roman"/>
              </a:rPr>
              <a:t>home brew </a:t>
            </a:r>
          </a:p>
          <a:p>
            <a:pPr marL="457200" indent="-457200">
              <a:buFont typeface="Arial"/>
              <a:buChar char="•"/>
            </a:pPr>
            <a:endParaRPr lang="en-US" sz="3200" dirty="0" smtClean="0">
              <a:latin typeface="Times New Roman"/>
              <a:cs typeface="Times New Roman"/>
            </a:endParaRPr>
          </a:p>
          <a:p>
            <a:pPr marL="457200" indent="-457200">
              <a:buFont typeface="Arial"/>
              <a:buChar char="•"/>
            </a:pPr>
            <a:r>
              <a:rPr lang="en-US" sz="3200" dirty="0" smtClean="0">
                <a:latin typeface="Times New Roman"/>
                <a:cs typeface="Times New Roman"/>
              </a:rPr>
              <a:t>What is barley?</a:t>
            </a:r>
          </a:p>
          <a:p>
            <a:pPr marL="457200" indent="-457200">
              <a:buFont typeface="Arial"/>
              <a:buChar char="•"/>
            </a:pPr>
            <a:r>
              <a:rPr lang="en-US" sz="3200" dirty="0" smtClean="0">
                <a:latin typeface="Times New Roman"/>
                <a:cs typeface="Times New Roman"/>
              </a:rPr>
              <a:t>What is the barley and beer connection?</a:t>
            </a:r>
          </a:p>
          <a:p>
            <a:pPr marL="457200" indent="-457200">
              <a:buFont typeface="Arial"/>
              <a:buChar char="•"/>
            </a:pPr>
            <a:r>
              <a:rPr lang="en-US" sz="3200" dirty="0" smtClean="0">
                <a:latin typeface="Times New Roman"/>
                <a:cs typeface="Times New Roman"/>
              </a:rPr>
              <a:t>Grow your own barley?</a:t>
            </a:r>
          </a:p>
          <a:p>
            <a:pPr marL="457200" indent="-457200">
              <a:buFont typeface="Arial"/>
              <a:buChar char="•"/>
            </a:pPr>
            <a:r>
              <a:rPr lang="en-US" sz="3200" dirty="0" smtClean="0">
                <a:latin typeface="Times New Roman"/>
                <a:cs typeface="Times New Roman"/>
              </a:rPr>
              <a:t>Make your own malt (next session)</a:t>
            </a:r>
          </a:p>
          <a:p>
            <a:pPr marL="457200" indent="-457200">
              <a:buFont typeface="Arial"/>
              <a:buChar char="•"/>
            </a:pPr>
            <a:endParaRPr lang="en-US" sz="3200" dirty="0" smtClean="0">
              <a:latin typeface="Times New Roman"/>
              <a:cs typeface="Times New Roman"/>
            </a:endParaRPr>
          </a:p>
          <a:p>
            <a:pPr algn="ctr"/>
            <a:r>
              <a:rPr lang="en-US" sz="3200" i="1" dirty="0" smtClean="0">
                <a:latin typeface="Times New Roman"/>
                <a:cs typeface="Times New Roman"/>
              </a:rPr>
              <a:t>Random tidbits bits of science and technology </a:t>
            </a:r>
          </a:p>
          <a:p>
            <a:pPr lvl="1" algn="ctr"/>
            <a:r>
              <a:rPr lang="en-US" sz="3200" i="1" dirty="0" smtClean="0">
                <a:latin typeface="Times New Roman"/>
                <a:cs typeface="Times New Roman"/>
              </a:rPr>
              <a:t>along the way</a:t>
            </a:r>
            <a:endParaRPr lang="en-US" sz="3200" i="1" dirty="0">
              <a:latin typeface="Times New Roman"/>
              <a:cs typeface="Times New Roman"/>
            </a:endParaRPr>
          </a:p>
        </p:txBody>
      </p:sp>
    </p:spTree>
    <p:extLst>
      <p:ext uri="{BB962C8B-B14F-4D97-AF65-F5344CB8AC3E}">
        <p14:creationId xmlns:p14="http://schemas.microsoft.com/office/powerpoint/2010/main" val="2587713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238" y="290676"/>
            <a:ext cx="7686320" cy="1261884"/>
          </a:xfrm>
          <a:prstGeom prst="rect">
            <a:avLst/>
          </a:prstGeom>
          <a:noFill/>
        </p:spPr>
        <p:txBody>
          <a:bodyPr wrap="square" rtlCol="0">
            <a:spAutoFit/>
          </a:bodyPr>
          <a:lstStyle/>
          <a:p>
            <a:r>
              <a:rPr lang="en-US" sz="2800" b="1" dirty="0" smtClean="0">
                <a:latin typeface="Times New Roman"/>
                <a:cs typeface="Times New Roman"/>
              </a:rPr>
              <a:t>The OSU Barley Project </a:t>
            </a:r>
          </a:p>
          <a:p>
            <a:endParaRPr lang="en-US" sz="2400" dirty="0">
              <a:latin typeface="Times New Roman"/>
              <a:cs typeface="Times New Roman"/>
            </a:endParaRPr>
          </a:p>
          <a:p>
            <a:endParaRPr lang="en-US" sz="2400" dirty="0">
              <a:latin typeface="Times New Roman"/>
              <a:cs typeface="Times New Roman"/>
            </a:endParaRPr>
          </a:p>
        </p:txBody>
      </p:sp>
      <p:sp>
        <p:nvSpPr>
          <p:cNvPr id="3" name="Rectangle 2"/>
          <p:cNvSpPr/>
          <p:nvPr/>
        </p:nvSpPr>
        <p:spPr>
          <a:xfrm>
            <a:off x="1189228" y="4002049"/>
            <a:ext cx="3062057" cy="461665"/>
          </a:xfrm>
          <a:prstGeom prst="rect">
            <a:avLst/>
          </a:prstGeom>
        </p:spPr>
        <p:txBody>
          <a:bodyPr wrap="none">
            <a:spAutoFit/>
          </a:bodyPr>
          <a:lstStyle/>
          <a:p>
            <a:r>
              <a:rPr lang="en-US" sz="2400" dirty="0" smtClean="0">
                <a:solidFill>
                  <a:prstClr val="black"/>
                </a:solidFill>
                <a:latin typeface="Times New Roman"/>
                <a:cs typeface="Times New Roman"/>
              </a:rPr>
              <a:t>Genetics and Breeding </a:t>
            </a:r>
            <a:endParaRPr lang="en-US" dirty="0"/>
          </a:p>
        </p:txBody>
      </p:sp>
      <p:sp>
        <p:nvSpPr>
          <p:cNvPr id="8" name="Rectangle 7"/>
          <p:cNvSpPr/>
          <p:nvPr/>
        </p:nvSpPr>
        <p:spPr>
          <a:xfrm>
            <a:off x="305238" y="4880588"/>
            <a:ext cx="5088637" cy="1200329"/>
          </a:xfrm>
          <a:prstGeom prst="rect">
            <a:avLst/>
          </a:prstGeom>
        </p:spPr>
        <p:txBody>
          <a:bodyPr wrap="none">
            <a:spAutoFit/>
          </a:bodyPr>
          <a:lstStyle/>
          <a:p>
            <a:r>
              <a:rPr lang="en-US" sz="2400" dirty="0" smtClean="0">
                <a:solidFill>
                  <a:prstClr val="black"/>
                </a:solidFill>
                <a:latin typeface="Times New Roman"/>
                <a:cs typeface="Times New Roman"/>
              </a:rPr>
              <a:t>Knowledge, Variety/Germplasm release</a:t>
            </a:r>
          </a:p>
          <a:p>
            <a:endParaRPr lang="en-US" sz="2400" dirty="0">
              <a:solidFill>
                <a:prstClr val="black"/>
              </a:solidFill>
              <a:latin typeface="Times New Roman"/>
              <a:cs typeface="Times New Roman"/>
            </a:endParaRPr>
          </a:p>
          <a:p>
            <a:pPr algn="ctr"/>
            <a:r>
              <a:rPr lang="en-US" sz="2400" i="1" dirty="0" smtClean="0">
                <a:solidFill>
                  <a:prstClr val="black"/>
                </a:solidFill>
                <a:latin typeface="Times New Roman"/>
                <a:cs typeface="Times New Roman"/>
              </a:rPr>
              <a:t>www.balreyworld.org  </a:t>
            </a:r>
            <a:endParaRPr lang="en-US" sz="2400" i="1" dirty="0"/>
          </a:p>
        </p:txBody>
      </p:sp>
      <p:sp>
        <p:nvSpPr>
          <p:cNvPr id="12" name="Curved Right Arrow 11"/>
          <p:cNvSpPr/>
          <p:nvPr/>
        </p:nvSpPr>
        <p:spPr>
          <a:xfrm>
            <a:off x="282371" y="3815618"/>
            <a:ext cx="702880" cy="70188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14" name="Curved Right Arrow 13"/>
          <p:cNvSpPr/>
          <p:nvPr/>
        </p:nvSpPr>
        <p:spPr>
          <a:xfrm flipH="1">
            <a:off x="4377684" y="4234941"/>
            <a:ext cx="641184" cy="65147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0812" y="2562637"/>
            <a:ext cx="898890" cy="1346651"/>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5713" y="1488174"/>
            <a:ext cx="1923074" cy="1283652"/>
          </a:xfrm>
          <a:prstGeom prst="rect">
            <a:avLst/>
          </a:prstGeom>
        </p:spPr>
      </p:pic>
      <p:sp>
        <p:nvSpPr>
          <p:cNvPr id="18" name="Rectangle 17"/>
          <p:cNvSpPr/>
          <p:nvPr/>
        </p:nvSpPr>
        <p:spPr>
          <a:xfrm>
            <a:off x="1969357" y="2001642"/>
            <a:ext cx="2456873" cy="461665"/>
          </a:xfrm>
          <a:prstGeom prst="rect">
            <a:avLst/>
          </a:prstGeom>
        </p:spPr>
        <p:txBody>
          <a:bodyPr wrap="square">
            <a:spAutoFit/>
          </a:bodyPr>
          <a:lstStyle/>
          <a:p>
            <a:r>
              <a:rPr lang="en-US" sz="2400" dirty="0">
                <a:solidFill>
                  <a:prstClr val="black"/>
                </a:solidFill>
                <a:latin typeface="Times New Roman"/>
                <a:cs typeface="Times New Roman"/>
              </a:rPr>
              <a:t>Doubled haploids</a:t>
            </a:r>
            <a:endParaRPr lang="en-US" dirty="0"/>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2431" y="3285949"/>
            <a:ext cx="2198254" cy="1467334"/>
          </a:xfrm>
          <a:prstGeom prst="rect">
            <a:avLst/>
          </a:prstGeom>
        </p:spPr>
      </p:pic>
      <p:grpSp>
        <p:nvGrpSpPr>
          <p:cNvPr id="23" name="Group 22"/>
          <p:cNvGrpSpPr>
            <a:grpSpLocks/>
          </p:cNvGrpSpPr>
          <p:nvPr/>
        </p:nvGrpSpPr>
        <p:grpSpPr bwMode="auto">
          <a:xfrm>
            <a:off x="5982209" y="1619210"/>
            <a:ext cx="1052264" cy="4580917"/>
            <a:chOff x="1303" y="-1037"/>
            <a:chExt cx="2440" cy="4564"/>
          </a:xfrm>
        </p:grpSpPr>
        <p:grpSp>
          <p:nvGrpSpPr>
            <p:cNvPr id="24" name="Group 23"/>
            <p:cNvGrpSpPr>
              <a:grpSpLocks/>
            </p:cNvGrpSpPr>
            <p:nvPr/>
          </p:nvGrpSpPr>
          <p:grpSpPr bwMode="auto">
            <a:xfrm>
              <a:off x="1319" y="-959"/>
              <a:ext cx="635" cy="3903"/>
              <a:chOff x="1319" y="-959"/>
              <a:chExt cx="635" cy="3903"/>
            </a:xfrm>
          </p:grpSpPr>
          <p:sp>
            <p:nvSpPr>
              <p:cNvPr id="636" name="AutoShape 5"/>
              <p:cNvSpPr>
                <a:spLocks noChangeArrowheads="1"/>
              </p:cNvSpPr>
              <p:nvPr/>
            </p:nvSpPr>
            <p:spPr bwMode="auto">
              <a:xfrm>
                <a:off x="1460" y="-389"/>
                <a:ext cx="64" cy="3333"/>
              </a:xfrm>
              <a:prstGeom prst="roundRect">
                <a:avLst>
                  <a:gd name="adj" fmla="val 50000"/>
                </a:avLst>
              </a:pr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7" name="Rectangle 636"/>
              <p:cNvSpPr>
                <a:spLocks noChangeArrowheads="1"/>
              </p:cNvSpPr>
              <p:nvPr/>
            </p:nvSpPr>
            <p:spPr bwMode="auto">
              <a:xfrm>
                <a:off x="1607" y="-959"/>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52_0206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8" name="Rectangle 637"/>
              <p:cNvSpPr>
                <a:spLocks noChangeArrowheads="1"/>
              </p:cNvSpPr>
              <p:nvPr/>
            </p:nvSpPr>
            <p:spPr bwMode="auto">
              <a:xfrm>
                <a:off x="1336" y="-957"/>
                <a:ext cx="6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9" name="Freeform 638"/>
              <p:cNvSpPr>
                <a:spLocks/>
              </p:cNvSpPr>
              <p:nvPr/>
            </p:nvSpPr>
            <p:spPr bwMode="auto">
              <a:xfrm>
                <a:off x="1385" y="-942"/>
                <a:ext cx="75" cy="585"/>
              </a:xfrm>
              <a:custGeom>
                <a:avLst/>
                <a:gdLst>
                  <a:gd name="T0" fmla="*/ 0 w 83"/>
                  <a:gd name="T1" fmla="*/ 0 h 646"/>
                  <a:gd name="T2" fmla="*/ 15 w 83"/>
                  <a:gd name="T3" fmla="*/ 0 h 646"/>
                  <a:gd name="T4" fmla="*/ 83 w 83"/>
                  <a:gd name="T5" fmla="*/ 646 h 646"/>
                </a:gdLst>
                <a:ahLst/>
                <a:cxnLst>
                  <a:cxn ang="0">
                    <a:pos x="T0" y="T1"/>
                  </a:cxn>
                  <a:cxn ang="0">
                    <a:pos x="T2" y="T3"/>
                  </a:cxn>
                  <a:cxn ang="0">
                    <a:pos x="T4" y="T5"/>
                  </a:cxn>
                </a:cxnLst>
                <a:rect l="0" t="0" r="r" b="b"/>
                <a:pathLst>
                  <a:path w="83" h="646">
                    <a:moveTo>
                      <a:pt x="0" y="0"/>
                    </a:moveTo>
                    <a:lnTo>
                      <a:pt x="15" y="0"/>
                    </a:lnTo>
                    <a:lnTo>
                      <a:pt x="83" y="64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0" name="Freeform 639"/>
              <p:cNvSpPr>
                <a:spLocks/>
              </p:cNvSpPr>
              <p:nvPr/>
            </p:nvSpPr>
            <p:spPr bwMode="auto">
              <a:xfrm>
                <a:off x="1464" y="-942"/>
                <a:ext cx="134" cy="585"/>
              </a:xfrm>
              <a:custGeom>
                <a:avLst/>
                <a:gdLst>
                  <a:gd name="T0" fmla="*/ 0 w 147"/>
                  <a:gd name="T1" fmla="*/ 646 h 646"/>
                  <a:gd name="T2" fmla="*/ 66 w 147"/>
                  <a:gd name="T3" fmla="*/ 646 h 646"/>
                  <a:gd name="T4" fmla="*/ 134 w 147"/>
                  <a:gd name="T5" fmla="*/ 0 h 646"/>
                  <a:gd name="T6" fmla="*/ 147 w 147"/>
                  <a:gd name="T7" fmla="*/ 0 h 646"/>
                </a:gdLst>
                <a:ahLst/>
                <a:cxnLst>
                  <a:cxn ang="0">
                    <a:pos x="T0" y="T1"/>
                  </a:cxn>
                  <a:cxn ang="0">
                    <a:pos x="T2" y="T3"/>
                  </a:cxn>
                  <a:cxn ang="0">
                    <a:pos x="T4" y="T5"/>
                  </a:cxn>
                  <a:cxn ang="0">
                    <a:pos x="T6" y="T7"/>
                  </a:cxn>
                </a:cxnLst>
                <a:rect l="0" t="0" r="r" b="b"/>
                <a:pathLst>
                  <a:path w="147" h="646">
                    <a:moveTo>
                      <a:pt x="0" y="646"/>
                    </a:moveTo>
                    <a:lnTo>
                      <a:pt x="66" y="646"/>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1" name="Rectangle 640"/>
              <p:cNvSpPr>
                <a:spLocks noChangeArrowheads="1"/>
              </p:cNvSpPr>
              <p:nvPr/>
            </p:nvSpPr>
            <p:spPr bwMode="auto">
              <a:xfrm>
                <a:off x="1607" y="-92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A10133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2" name="Rectangle 641"/>
              <p:cNvSpPr>
                <a:spLocks noChangeArrowheads="1"/>
              </p:cNvSpPr>
              <p:nvPr/>
            </p:nvSpPr>
            <p:spPr bwMode="auto">
              <a:xfrm>
                <a:off x="1336" y="-922"/>
                <a:ext cx="6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3" name="Freeform 642"/>
              <p:cNvSpPr>
                <a:spLocks/>
              </p:cNvSpPr>
              <p:nvPr/>
            </p:nvSpPr>
            <p:spPr bwMode="auto">
              <a:xfrm>
                <a:off x="1385" y="-908"/>
                <a:ext cx="75" cy="586"/>
              </a:xfrm>
              <a:custGeom>
                <a:avLst/>
                <a:gdLst>
                  <a:gd name="T0" fmla="*/ 0 w 83"/>
                  <a:gd name="T1" fmla="*/ 0 h 646"/>
                  <a:gd name="T2" fmla="*/ 15 w 83"/>
                  <a:gd name="T3" fmla="*/ 0 h 646"/>
                  <a:gd name="T4" fmla="*/ 83 w 83"/>
                  <a:gd name="T5" fmla="*/ 646 h 646"/>
                </a:gdLst>
                <a:ahLst/>
                <a:cxnLst>
                  <a:cxn ang="0">
                    <a:pos x="T0" y="T1"/>
                  </a:cxn>
                  <a:cxn ang="0">
                    <a:pos x="T2" y="T3"/>
                  </a:cxn>
                  <a:cxn ang="0">
                    <a:pos x="T4" y="T5"/>
                  </a:cxn>
                </a:cxnLst>
                <a:rect l="0" t="0" r="r" b="b"/>
                <a:pathLst>
                  <a:path w="83" h="646">
                    <a:moveTo>
                      <a:pt x="0" y="0"/>
                    </a:moveTo>
                    <a:lnTo>
                      <a:pt x="15" y="0"/>
                    </a:lnTo>
                    <a:lnTo>
                      <a:pt x="83" y="64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4" name="Freeform 643"/>
              <p:cNvSpPr>
                <a:spLocks/>
              </p:cNvSpPr>
              <p:nvPr/>
            </p:nvSpPr>
            <p:spPr bwMode="auto">
              <a:xfrm>
                <a:off x="1464" y="-908"/>
                <a:ext cx="134" cy="586"/>
              </a:xfrm>
              <a:custGeom>
                <a:avLst/>
                <a:gdLst>
                  <a:gd name="T0" fmla="*/ 0 w 147"/>
                  <a:gd name="T1" fmla="*/ 646 h 646"/>
                  <a:gd name="T2" fmla="*/ 66 w 147"/>
                  <a:gd name="T3" fmla="*/ 646 h 646"/>
                  <a:gd name="T4" fmla="*/ 134 w 147"/>
                  <a:gd name="T5" fmla="*/ 0 h 646"/>
                  <a:gd name="T6" fmla="*/ 147 w 147"/>
                  <a:gd name="T7" fmla="*/ 0 h 646"/>
                </a:gdLst>
                <a:ahLst/>
                <a:cxnLst>
                  <a:cxn ang="0">
                    <a:pos x="T0" y="T1"/>
                  </a:cxn>
                  <a:cxn ang="0">
                    <a:pos x="T2" y="T3"/>
                  </a:cxn>
                  <a:cxn ang="0">
                    <a:pos x="T4" y="T5"/>
                  </a:cxn>
                  <a:cxn ang="0">
                    <a:pos x="T6" y="T7"/>
                  </a:cxn>
                </a:cxnLst>
                <a:rect l="0" t="0" r="r" b="b"/>
                <a:pathLst>
                  <a:path w="147" h="646">
                    <a:moveTo>
                      <a:pt x="0" y="646"/>
                    </a:moveTo>
                    <a:lnTo>
                      <a:pt x="66" y="646"/>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5" name="Rectangle 644"/>
              <p:cNvSpPr>
                <a:spLocks noChangeArrowheads="1"/>
              </p:cNvSpPr>
              <p:nvPr/>
            </p:nvSpPr>
            <p:spPr bwMode="auto">
              <a:xfrm>
                <a:off x="1607" y="-89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A11281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6" name="Rectangle 645"/>
              <p:cNvSpPr>
                <a:spLocks noChangeArrowheads="1"/>
              </p:cNvSpPr>
              <p:nvPr/>
            </p:nvSpPr>
            <p:spPr bwMode="auto">
              <a:xfrm>
                <a:off x="1718" y="-89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A11283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7" name="Rectangle 646"/>
              <p:cNvSpPr>
                <a:spLocks noChangeArrowheads="1"/>
              </p:cNvSpPr>
              <p:nvPr/>
            </p:nvSpPr>
            <p:spPr bwMode="auto">
              <a:xfrm>
                <a:off x="1336" y="-888"/>
                <a:ext cx="6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8" name="Freeform 647"/>
              <p:cNvSpPr>
                <a:spLocks/>
              </p:cNvSpPr>
              <p:nvPr/>
            </p:nvSpPr>
            <p:spPr bwMode="auto">
              <a:xfrm>
                <a:off x="1385" y="-873"/>
                <a:ext cx="75" cy="556"/>
              </a:xfrm>
              <a:custGeom>
                <a:avLst/>
                <a:gdLst>
                  <a:gd name="T0" fmla="*/ 0 w 83"/>
                  <a:gd name="T1" fmla="*/ 0 h 614"/>
                  <a:gd name="T2" fmla="*/ 15 w 83"/>
                  <a:gd name="T3" fmla="*/ 0 h 614"/>
                  <a:gd name="T4" fmla="*/ 83 w 83"/>
                  <a:gd name="T5" fmla="*/ 614 h 614"/>
                </a:gdLst>
                <a:ahLst/>
                <a:cxnLst>
                  <a:cxn ang="0">
                    <a:pos x="T0" y="T1"/>
                  </a:cxn>
                  <a:cxn ang="0">
                    <a:pos x="T2" y="T3"/>
                  </a:cxn>
                  <a:cxn ang="0">
                    <a:pos x="T4" y="T5"/>
                  </a:cxn>
                </a:cxnLst>
                <a:rect l="0" t="0" r="r" b="b"/>
                <a:pathLst>
                  <a:path w="83" h="614">
                    <a:moveTo>
                      <a:pt x="0" y="0"/>
                    </a:moveTo>
                    <a:lnTo>
                      <a:pt x="15" y="0"/>
                    </a:lnTo>
                    <a:lnTo>
                      <a:pt x="83" y="614"/>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9" name="Freeform 648"/>
              <p:cNvSpPr>
                <a:spLocks/>
              </p:cNvSpPr>
              <p:nvPr/>
            </p:nvSpPr>
            <p:spPr bwMode="auto">
              <a:xfrm>
                <a:off x="1464" y="-873"/>
                <a:ext cx="134" cy="556"/>
              </a:xfrm>
              <a:custGeom>
                <a:avLst/>
                <a:gdLst>
                  <a:gd name="T0" fmla="*/ 0 w 147"/>
                  <a:gd name="T1" fmla="*/ 614 h 614"/>
                  <a:gd name="T2" fmla="*/ 66 w 147"/>
                  <a:gd name="T3" fmla="*/ 614 h 614"/>
                  <a:gd name="T4" fmla="*/ 134 w 147"/>
                  <a:gd name="T5" fmla="*/ 0 h 614"/>
                  <a:gd name="T6" fmla="*/ 147 w 147"/>
                  <a:gd name="T7" fmla="*/ 0 h 614"/>
                </a:gdLst>
                <a:ahLst/>
                <a:cxnLst>
                  <a:cxn ang="0">
                    <a:pos x="T0" y="T1"/>
                  </a:cxn>
                  <a:cxn ang="0">
                    <a:pos x="T2" y="T3"/>
                  </a:cxn>
                  <a:cxn ang="0">
                    <a:pos x="T4" y="T5"/>
                  </a:cxn>
                  <a:cxn ang="0">
                    <a:pos x="T6" y="T7"/>
                  </a:cxn>
                </a:cxnLst>
                <a:rect l="0" t="0" r="r" b="b"/>
                <a:pathLst>
                  <a:path w="147" h="614">
                    <a:moveTo>
                      <a:pt x="0" y="614"/>
                    </a:moveTo>
                    <a:lnTo>
                      <a:pt x="66" y="61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0" name="Line 19"/>
              <p:cNvSpPr>
                <a:spLocks noChangeShapeType="1"/>
              </p:cNvSpPr>
              <p:nvPr/>
            </p:nvSpPr>
            <p:spPr bwMode="auto">
              <a:xfrm>
                <a:off x="1599" y="-885"/>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1" name="Rectangle 650"/>
              <p:cNvSpPr>
                <a:spLocks noChangeArrowheads="1"/>
              </p:cNvSpPr>
              <p:nvPr/>
            </p:nvSpPr>
            <p:spPr bwMode="auto">
              <a:xfrm>
                <a:off x="1607" y="-856"/>
                <a:ext cx="10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2" name="Rectangle 651"/>
              <p:cNvSpPr>
                <a:spLocks noChangeArrowheads="1"/>
              </p:cNvSpPr>
              <p:nvPr/>
            </p:nvSpPr>
            <p:spPr bwMode="auto">
              <a:xfrm>
                <a:off x="1319" y="-853"/>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3" name="Freeform 652"/>
              <p:cNvSpPr>
                <a:spLocks/>
              </p:cNvSpPr>
              <p:nvPr/>
            </p:nvSpPr>
            <p:spPr bwMode="auto">
              <a:xfrm>
                <a:off x="1385" y="-839"/>
                <a:ext cx="75" cy="616"/>
              </a:xfrm>
              <a:custGeom>
                <a:avLst/>
                <a:gdLst>
                  <a:gd name="T0" fmla="*/ 0 w 83"/>
                  <a:gd name="T1" fmla="*/ 0 h 680"/>
                  <a:gd name="T2" fmla="*/ 15 w 83"/>
                  <a:gd name="T3" fmla="*/ 0 h 680"/>
                  <a:gd name="T4" fmla="*/ 83 w 83"/>
                  <a:gd name="T5" fmla="*/ 680 h 680"/>
                </a:gdLst>
                <a:ahLst/>
                <a:cxnLst>
                  <a:cxn ang="0">
                    <a:pos x="T0" y="T1"/>
                  </a:cxn>
                  <a:cxn ang="0">
                    <a:pos x="T2" y="T3"/>
                  </a:cxn>
                  <a:cxn ang="0">
                    <a:pos x="T4" y="T5"/>
                  </a:cxn>
                </a:cxnLst>
                <a:rect l="0" t="0" r="r" b="b"/>
                <a:pathLst>
                  <a:path w="83" h="680">
                    <a:moveTo>
                      <a:pt x="0" y="0"/>
                    </a:moveTo>
                    <a:lnTo>
                      <a:pt x="15" y="0"/>
                    </a:lnTo>
                    <a:lnTo>
                      <a:pt x="83" y="68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4" name="Freeform 653"/>
              <p:cNvSpPr>
                <a:spLocks/>
              </p:cNvSpPr>
              <p:nvPr/>
            </p:nvSpPr>
            <p:spPr bwMode="auto">
              <a:xfrm>
                <a:off x="1464" y="-839"/>
                <a:ext cx="134" cy="616"/>
              </a:xfrm>
              <a:custGeom>
                <a:avLst/>
                <a:gdLst>
                  <a:gd name="T0" fmla="*/ 0 w 147"/>
                  <a:gd name="T1" fmla="*/ 680 h 680"/>
                  <a:gd name="T2" fmla="*/ 66 w 147"/>
                  <a:gd name="T3" fmla="*/ 680 h 680"/>
                  <a:gd name="T4" fmla="*/ 134 w 147"/>
                  <a:gd name="T5" fmla="*/ 0 h 680"/>
                  <a:gd name="T6" fmla="*/ 147 w 147"/>
                  <a:gd name="T7" fmla="*/ 0 h 680"/>
                </a:gdLst>
                <a:ahLst/>
                <a:cxnLst>
                  <a:cxn ang="0">
                    <a:pos x="T0" y="T1"/>
                  </a:cxn>
                  <a:cxn ang="0">
                    <a:pos x="T2" y="T3"/>
                  </a:cxn>
                  <a:cxn ang="0">
                    <a:pos x="T4" y="T5"/>
                  </a:cxn>
                  <a:cxn ang="0">
                    <a:pos x="T6" y="T7"/>
                  </a:cxn>
                </a:cxnLst>
                <a:rect l="0" t="0" r="r" b="b"/>
                <a:pathLst>
                  <a:path w="147" h="680">
                    <a:moveTo>
                      <a:pt x="0" y="680"/>
                    </a:moveTo>
                    <a:lnTo>
                      <a:pt x="66" y="68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5" name="Rectangle 654"/>
              <p:cNvSpPr>
                <a:spLocks noChangeArrowheads="1"/>
              </p:cNvSpPr>
              <p:nvPr/>
            </p:nvSpPr>
            <p:spPr bwMode="auto">
              <a:xfrm>
                <a:off x="1607" y="-82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A61467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6" name="Rectangle 655"/>
              <p:cNvSpPr>
                <a:spLocks noChangeArrowheads="1"/>
              </p:cNvSpPr>
              <p:nvPr/>
            </p:nvSpPr>
            <p:spPr bwMode="auto">
              <a:xfrm>
                <a:off x="1319" y="-819"/>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7" name="Freeform 656"/>
              <p:cNvSpPr>
                <a:spLocks/>
              </p:cNvSpPr>
              <p:nvPr/>
            </p:nvSpPr>
            <p:spPr bwMode="auto">
              <a:xfrm>
                <a:off x="1385" y="-804"/>
                <a:ext cx="75" cy="587"/>
              </a:xfrm>
              <a:custGeom>
                <a:avLst/>
                <a:gdLst>
                  <a:gd name="T0" fmla="*/ 0 w 83"/>
                  <a:gd name="T1" fmla="*/ 0 h 648"/>
                  <a:gd name="T2" fmla="*/ 15 w 83"/>
                  <a:gd name="T3" fmla="*/ 0 h 648"/>
                  <a:gd name="T4" fmla="*/ 83 w 83"/>
                  <a:gd name="T5" fmla="*/ 648 h 648"/>
                </a:gdLst>
                <a:ahLst/>
                <a:cxnLst>
                  <a:cxn ang="0">
                    <a:pos x="T0" y="T1"/>
                  </a:cxn>
                  <a:cxn ang="0">
                    <a:pos x="T2" y="T3"/>
                  </a:cxn>
                  <a:cxn ang="0">
                    <a:pos x="T4" y="T5"/>
                  </a:cxn>
                </a:cxnLst>
                <a:rect l="0" t="0" r="r" b="b"/>
                <a:pathLst>
                  <a:path w="83" h="648">
                    <a:moveTo>
                      <a:pt x="0" y="0"/>
                    </a:moveTo>
                    <a:lnTo>
                      <a:pt x="15" y="0"/>
                    </a:lnTo>
                    <a:lnTo>
                      <a:pt x="83" y="648"/>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8" name="Freeform 657"/>
              <p:cNvSpPr>
                <a:spLocks/>
              </p:cNvSpPr>
              <p:nvPr/>
            </p:nvSpPr>
            <p:spPr bwMode="auto">
              <a:xfrm>
                <a:off x="1464" y="-804"/>
                <a:ext cx="134" cy="587"/>
              </a:xfrm>
              <a:custGeom>
                <a:avLst/>
                <a:gdLst>
                  <a:gd name="T0" fmla="*/ 0 w 147"/>
                  <a:gd name="T1" fmla="*/ 648 h 648"/>
                  <a:gd name="T2" fmla="*/ 66 w 147"/>
                  <a:gd name="T3" fmla="*/ 648 h 648"/>
                  <a:gd name="T4" fmla="*/ 134 w 147"/>
                  <a:gd name="T5" fmla="*/ 0 h 648"/>
                  <a:gd name="T6" fmla="*/ 147 w 147"/>
                  <a:gd name="T7" fmla="*/ 0 h 648"/>
                </a:gdLst>
                <a:ahLst/>
                <a:cxnLst>
                  <a:cxn ang="0">
                    <a:pos x="T0" y="T1"/>
                  </a:cxn>
                  <a:cxn ang="0">
                    <a:pos x="T2" y="T3"/>
                  </a:cxn>
                  <a:cxn ang="0">
                    <a:pos x="T4" y="T5"/>
                  </a:cxn>
                  <a:cxn ang="0">
                    <a:pos x="T6" y="T7"/>
                  </a:cxn>
                </a:cxnLst>
                <a:rect l="0" t="0" r="r" b="b"/>
                <a:pathLst>
                  <a:path w="147" h="648">
                    <a:moveTo>
                      <a:pt x="0" y="648"/>
                    </a:moveTo>
                    <a:lnTo>
                      <a:pt x="66" y="648"/>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9" name="Rectangle 658"/>
              <p:cNvSpPr>
                <a:spLocks noChangeArrowheads="1"/>
              </p:cNvSpPr>
              <p:nvPr/>
            </p:nvSpPr>
            <p:spPr bwMode="auto">
              <a:xfrm>
                <a:off x="1607" y="-787"/>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A17246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0" name="Rectangle 659"/>
              <p:cNvSpPr>
                <a:spLocks noChangeArrowheads="1"/>
              </p:cNvSpPr>
              <p:nvPr/>
            </p:nvSpPr>
            <p:spPr bwMode="auto">
              <a:xfrm>
                <a:off x="1319" y="-784"/>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1" name="Freeform 660"/>
              <p:cNvSpPr>
                <a:spLocks/>
              </p:cNvSpPr>
              <p:nvPr/>
            </p:nvSpPr>
            <p:spPr bwMode="auto">
              <a:xfrm>
                <a:off x="1385" y="-770"/>
                <a:ext cx="75" cy="554"/>
              </a:xfrm>
              <a:custGeom>
                <a:avLst/>
                <a:gdLst>
                  <a:gd name="T0" fmla="*/ 0 w 83"/>
                  <a:gd name="T1" fmla="*/ 0 h 612"/>
                  <a:gd name="T2" fmla="*/ 15 w 83"/>
                  <a:gd name="T3" fmla="*/ 0 h 612"/>
                  <a:gd name="T4" fmla="*/ 83 w 83"/>
                  <a:gd name="T5" fmla="*/ 612 h 612"/>
                </a:gdLst>
                <a:ahLst/>
                <a:cxnLst>
                  <a:cxn ang="0">
                    <a:pos x="T0" y="T1"/>
                  </a:cxn>
                  <a:cxn ang="0">
                    <a:pos x="T2" y="T3"/>
                  </a:cxn>
                  <a:cxn ang="0">
                    <a:pos x="T4" y="T5"/>
                  </a:cxn>
                </a:cxnLst>
                <a:rect l="0" t="0" r="r" b="b"/>
                <a:pathLst>
                  <a:path w="83" h="612">
                    <a:moveTo>
                      <a:pt x="0" y="0"/>
                    </a:moveTo>
                    <a:lnTo>
                      <a:pt x="15" y="0"/>
                    </a:lnTo>
                    <a:lnTo>
                      <a:pt x="83" y="61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2" name="Freeform 661"/>
              <p:cNvSpPr>
                <a:spLocks/>
              </p:cNvSpPr>
              <p:nvPr/>
            </p:nvSpPr>
            <p:spPr bwMode="auto">
              <a:xfrm>
                <a:off x="1464" y="-770"/>
                <a:ext cx="134" cy="554"/>
              </a:xfrm>
              <a:custGeom>
                <a:avLst/>
                <a:gdLst>
                  <a:gd name="T0" fmla="*/ 0 w 147"/>
                  <a:gd name="T1" fmla="*/ 612 h 612"/>
                  <a:gd name="T2" fmla="*/ 66 w 147"/>
                  <a:gd name="T3" fmla="*/ 612 h 612"/>
                  <a:gd name="T4" fmla="*/ 134 w 147"/>
                  <a:gd name="T5" fmla="*/ 0 h 612"/>
                  <a:gd name="T6" fmla="*/ 147 w 147"/>
                  <a:gd name="T7" fmla="*/ 0 h 612"/>
                </a:gdLst>
                <a:ahLst/>
                <a:cxnLst>
                  <a:cxn ang="0">
                    <a:pos x="T0" y="T1"/>
                  </a:cxn>
                  <a:cxn ang="0">
                    <a:pos x="T2" y="T3"/>
                  </a:cxn>
                  <a:cxn ang="0">
                    <a:pos x="T4" y="T5"/>
                  </a:cxn>
                  <a:cxn ang="0">
                    <a:pos x="T6" y="T7"/>
                  </a:cxn>
                </a:cxnLst>
                <a:rect l="0" t="0" r="r" b="b"/>
                <a:pathLst>
                  <a:path w="147" h="612">
                    <a:moveTo>
                      <a:pt x="0" y="612"/>
                    </a:moveTo>
                    <a:lnTo>
                      <a:pt x="66" y="612"/>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3" name="Rectangle 662"/>
              <p:cNvSpPr>
                <a:spLocks noChangeArrowheads="1"/>
              </p:cNvSpPr>
              <p:nvPr/>
            </p:nvSpPr>
            <p:spPr bwMode="auto">
              <a:xfrm>
                <a:off x="1607" y="-753"/>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5149877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4" name="Rectangle 663"/>
              <p:cNvSpPr>
                <a:spLocks noChangeArrowheads="1"/>
              </p:cNvSpPr>
              <p:nvPr/>
            </p:nvSpPr>
            <p:spPr bwMode="auto">
              <a:xfrm>
                <a:off x="1319" y="-750"/>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5" name="Freeform 664"/>
              <p:cNvSpPr>
                <a:spLocks/>
              </p:cNvSpPr>
              <p:nvPr/>
            </p:nvSpPr>
            <p:spPr bwMode="auto">
              <a:xfrm>
                <a:off x="1385" y="-736"/>
                <a:ext cx="75" cy="549"/>
              </a:xfrm>
              <a:custGeom>
                <a:avLst/>
                <a:gdLst>
                  <a:gd name="T0" fmla="*/ 0 w 83"/>
                  <a:gd name="T1" fmla="*/ 0 h 605"/>
                  <a:gd name="T2" fmla="*/ 15 w 83"/>
                  <a:gd name="T3" fmla="*/ 0 h 605"/>
                  <a:gd name="T4" fmla="*/ 83 w 83"/>
                  <a:gd name="T5" fmla="*/ 605 h 605"/>
                </a:gdLst>
                <a:ahLst/>
                <a:cxnLst>
                  <a:cxn ang="0">
                    <a:pos x="T0" y="T1"/>
                  </a:cxn>
                  <a:cxn ang="0">
                    <a:pos x="T2" y="T3"/>
                  </a:cxn>
                  <a:cxn ang="0">
                    <a:pos x="T4" y="T5"/>
                  </a:cxn>
                </a:cxnLst>
                <a:rect l="0" t="0" r="r" b="b"/>
                <a:pathLst>
                  <a:path w="83" h="605">
                    <a:moveTo>
                      <a:pt x="0" y="0"/>
                    </a:moveTo>
                    <a:lnTo>
                      <a:pt x="15" y="0"/>
                    </a:lnTo>
                    <a:lnTo>
                      <a:pt x="83" y="60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6" name="Freeform 665"/>
              <p:cNvSpPr>
                <a:spLocks/>
              </p:cNvSpPr>
              <p:nvPr/>
            </p:nvSpPr>
            <p:spPr bwMode="auto">
              <a:xfrm>
                <a:off x="1464" y="-736"/>
                <a:ext cx="134" cy="549"/>
              </a:xfrm>
              <a:custGeom>
                <a:avLst/>
                <a:gdLst>
                  <a:gd name="T0" fmla="*/ 0 w 147"/>
                  <a:gd name="T1" fmla="*/ 605 h 605"/>
                  <a:gd name="T2" fmla="*/ 66 w 147"/>
                  <a:gd name="T3" fmla="*/ 605 h 605"/>
                  <a:gd name="T4" fmla="*/ 134 w 147"/>
                  <a:gd name="T5" fmla="*/ 0 h 605"/>
                  <a:gd name="T6" fmla="*/ 147 w 147"/>
                  <a:gd name="T7" fmla="*/ 0 h 605"/>
                </a:gdLst>
                <a:ahLst/>
                <a:cxnLst>
                  <a:cxn ang="0">
                    <a:pos x="T0" y="T1"/>
                  </a:cxn>
                  <a:cxn ang="0">
                    <a:pos x="T2" y="T3"/>
                  </a:cxn>
                  <a:cxn ang="0">
                    <a:pos x="T4" y="T5"/>
                  </a:cxn>
                  <a:cxn ang="0">
                    <a:pos x="T6" y="T7"/>
                  </a:cxn>
                </a:cxnLst>
                <a:rect l="0" t="0" r="r" b="b"/>
                <a:pathLst>
                  <a:path w="147" h="605">
                    <a:moveTo>
                      <a:pt x="0" y="605"/>
                    </a:moveTo>
                    <a:lnTo>
                      <a:pt x="66" y="605"/>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7" name="Rectangle 666"/>
              <p:cNvSpPr>
                <a:spLocks noChangeArrowheads="1"/>
              </p:cNvSpPr>
              <p:nvPr/>
            </p:nvSpPr>
            <p:spPr bwMode="auto">
              <a:xfrm>
                <a:off x="1607" y="-718"/>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5232930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8" name="Rectangle 667"/>
              <p:cNvSpPr>
                <a:spLocks noChangeArrowheads="1"/>
              </p:cNvSpPr>
              <p:nvPr/>
            </p:nvSpPr>
            <p:spPr bwMode="auto">
              <a:xfrm>
                <a:off x="1319" y="-716"/>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9" name="Freeform 668"/>
              <p:cNvSpPr>
                <a:spLocks/>
              </p:cNvSpPr>
              <p:nvPr/>
            </p:nvSpPr>
            <p:spPr bwMode="auto">
              <a:xfrm>
                <a:off x="1385" y="-701"/>
                <a:ext cx="75" cy="549"/>
              </a:xfrm>
              <a:custGeom>
                <a:avLst/>
                <a:gdLst>
                  <a:gd name="T0" fmla="*/ 0 w 83"/>
                  <a:gd name="T1" fmla="*/ 0 h 606"/>
                  <a:gd name="T2" fmla="*/ 15 w 83"/>
                  <a:gd name="T3" fmla="*/ 0 h 606"/>
                  <a:gd name="T4" fmla="*/ 83 w 83"/>
                  <a:gd name="T5" fmla="*/ 606 h 606"/>
                </a:gdLst>
                <a:ahLst/>
                <a:cxnLst>
                  <a:cxn ang="0">
                    <a:pos x="T0" y="T1"/>
                  </a:cxn>
                  <a:cxn ang="0">
                    <a:pos x="T2" y="T3"/>
                  </a:cxn>
                  <a:cxn ang="0">
                    <a:pos x="T4" y="T5"/>
                  </a:cxn>
                </a:cxnLst>
                <a:rect l="0" t="0" r="r" b="b"/>
                <a:pathLst>
                  <a:path w="83" h="606">
                    <a:moveTo>
                      <a:pt x="0" y="0"/>
                    </a:moveTo>
                    <a:lnTo>
                      <a:pt x="15" y="0"/>
                    </a:lnTo>
                    <a:lnTo>
                      <a:pt x="83" y="60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0" name="Freeform 669"/>
              <p:cNvSpPr>
                <a:spLocks/>
              </p:cNvSpPr>
              <p:nvPr/>
            </p:nvSpPr>
            <p:spPr bwMode="auto">
              <a:xfrm>
                <a:off x="1464" y="-701"/>
                <a:ext cx="134" cy="549"/>
              </a:xfrm>
              <a:custGeom>
                <a:avLst/>
                <a:gdLst>
                  <a:gd name="T0" fmla="*/ 0 w 147"/>
                  <a:gd name="T1" fmla="*/ 606 h 606"/>
                  <a:gd name="T2" fmla="*/ 66 w 147"/>
                  <a:gd name="T3" fmla="*/ 606 h 606"/>
                  <a:gd name="T4" fmla="*/ 134 w 147"/>
                  <a:gd name="T5" fmla="*/ 0 h 606"/>
                  <a:gd name="T6" fmla="*/ 147 w 147"/>
                  <a:gd name="T7" fmla="*/ 0 h 606"/>
                </a:gdLst>
                <a:ahLst/>
                <a:cxnLst>
                  <a:cxn ang="0">
                    <a:pos x="T0" y="T1"/>
                  </a:cxn>
                  <a:cxn ang="0">
                    <a:pos x="T2" y="T3"/>
                  </a:cxn>
                  <a:cxn ang="0">
                    <a:pos x="T4" y="T5"/>
                  </a:cxn>
                  <a:cxn ang="0">
                    <a:pos x="T6" y="T7"/>
                  </a:cxn>
                </a:cxnLst>
                <a:rect l="0" t="0" r="r" b="b"/>
                <a:pathLst>
                  <a:path w="147" h="606">
                    <a:moveTo>
                      <a:pt x="0" y="606"/>
                    </a:moveTo>
                    <a:lnTo>
                      <a:pt x="66" y="606"/>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1" name="Rectangle 670"/>
              <p:cNvSpPr>
                <a:spLocks noChangeArrowheads="1"/>
              </p:cNvSpPr>
              <p:nvPr/>
            </p:nvSpPr>
            <p:spPr bwMode="auto">
              <a:xfrm>
                <a:off x="1607" y="-684"/>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52_1426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2" name="Rectangle 671"/>
              <p:cNvSpPr>
                <a:spLocks noChangeArrowheads="1"/>
              </p:cNvSpPr>
              <p:nvPr/>
            </p:nvSpPr>
            <p:spPr bwMode="auto">
              <a:xfrm>
                <a:off x="1319" y="-681"/>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3" name="Freeform 672"/>
              <p:cNvSpPr>
                <a:spLocks/>
              </p:cNvSpPr>
              <p:nvPr/>
            </p:nvSpPr>
            <p:spPr bwMode="auto">
              <a:xfrm>
                <a:off x="1385" y="-667"/>
                <a:ext cx="75" cy="542"/>
              </a:xfrm>
              <a:custGeom>
                <a:avLst/>
                <a:gdLst>
                  <a:gd name="T0" fmla="*/ 0 w 83"/>
                  <a:gd name="T1" fmla="*/ 0 h 598"/>
                  <a:gd name="T2" fmla="*/ 15 w 83"/>
                  <a:gd name="T3" fmla="*/ 0 h 598"/>
                  <a:gd name="T4" fmla="*/ 83 w 83"/>
                  <a:gd name="T5" fmla="*/ 598 h 598"/>
                </a:gdLst>
                <a:ahLst/>
                <a:cxnLst>
                  <a:cxn ang="0">
                    <a:pos x="T0" y="T1"/>
                  </a:cxn>
                  <a:cxn ang="0">
                    <a:pos x="T2" y="T3"/>
                  </a:cxn>
                  <a:cxn ang="0">
                    <a:pos x="T4" y="T5"/>
                  </a:cxn>
                </a:cxnLst>
                <a:rect l="0" t="0" r="r" b="b"/>
                <a:pathLst>
                  <a:path w="83" h="598">
                    <a:moveTo>
                      <a:pt x="0" y="0"/>
                    </a:moveTo>
                    <a:lnTo>
                      <a:pt x="15" y="0"/>
                    </a:lnTo>
                    <a:lnTo>
                      <a:pt x="83" y="598"/>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4" name="Freeform 673"/>
              <p:cNvSpPr>
                <a:spLocks/>
              </p:cNvSpPr>
              <p:nvPr/>
            </p:nvSpPr>
            <p:spPr bwMode="auto">
              <a:xfrm>
                <a:off x="1464" y="-667"/>
                <a:ext cx="134" cy="542"/>
              </a:xfrm>
              <a:custGeom>
                <a:avLst/>
                <a:gdLst>
                  <a:gd name="T0" fmla="*/ 0 w 147"/>
                  <a:gd name="T1" fmla="*/ 598 h 598"/>
                  <a:gd name="T2" fmla="*/ 66 w 147"/>
                  <a:gd name="T3" fmla="*/ 598 h 598"/>
                  <a:gd name="T4" fmla="*/ 134 w 147"/>
                  <a:gd name="T5" fmla="*/ 0 h 598"/>
                  <a:gd name="T6" fmla="*/ 147 w 147"/>
                  <a:gd name="T7" fmla="*/ 0 h 598"/>
                </a:gdLst>
                <a:ahLst/>
                <a:cxnLst>
                  <a:cxn ang="0">
                    <a:pos x="T0" y="T1"/>
                  </a:cxn>
                  <a:cxn ang="0">
                    <a:pos x="T2" y="T3"/>
                  </a:cxn>
                  <a:cxn ang="0">
                    <a:pos x="T4" y="T5"/>
                  </a:cxn>
                  <a:cxn ang="0">
                    <a:pos x="T6" y="T7"/>
                  </a:cxn>
                </a:cxnLst>
                <a:rect l="0" t="0" r="r" b="b"/>
                <a:pathLst>
                  <a:path w="147" h="598">
                    <a:moveTo>
                      <a:pt x="0" y="598"/>
                    </a:moveTo>
                    <a:lnTo>
                      <a:pt x="66" y="598"/>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5" name="Rectangle 674"/>
              <p:cNvSpPr>
                <a:spLocks noChangeArrowheads="1"/>
              </p:cNvSpPr>
              <p:nvPr/>
            </p:nvSpPr>
            <p:spPr bwMode="auto">
              <a:xfrm>
                <a:off x="1607" y="-649"/>
                <a:ext cx="10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A9236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6" name="Rectangle 675"/>
              <p:cNvSpPr>
                <a:spLocks noChangeArrowheads="1"/>
              </p:cNvSpPr>
              <p:nvPr/>
            </p:nvSpPr>
            <p:spPr bwMode="auto">
              <a:xfrm>
                <a:off x="1702" y="-649"/>
                <a:ext cx="10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A9242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7" name="Rectangle 676"/>
              <p:cNvSpPr>
                <a:spLocks noChangeArrowheads="1"/>
              </p:cNvSpPr>
              <p:nvPr/>
            </p:nvSpPr>
            <p:spPr bwMode="auto">
              <a:xfrm>
                <a:off x="1319" y="-647"/>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8" name="Freeform 677"/>
              <p:cNvSpPr>
                <a:spLocks/>
              </p:cNvSpPr>
              <p:nvPr/>
            </p:nvSpPr>
            <p:spPr bwMode="auto">
              <a:xfrm>
                <a:off x="1385" y="-632"/>
                <a:ext cx="75" cy="565"/>
              </a:xfrm>
              <a:custGeom>
                <a:avLst/>
                <a:gdLst>
                  <a:gd name="T0" fmla="*/ 0 w 83"/>
                  <a:gd name="T1" fmla="*/ 0 h 624"/>
                  <a:gd name="T2" fmla="*/ 15 w 83"/>
                  <a:gd name="T3" fmla="*/ 0 h 624"/>
                  <a:gd name="T4" fmla="*/ 83 w 83"/>
                  <a:gd name="T5" fmla="*/ 624 h 624"/>
                </a:gdLst>
                <a:ahLst/>
                <a:cxnLst>
                  <a:cxn ang="0">
                    <a:pos x="T0" y="T1"/>
                  </a:cxn>
                  <a:cxn ang="0">
                    <a:pos x="T2" y="T3"/>
                  </a:cxn>
                  <a:cxn ang="0">
                    <a:pos x="T4" y="T5"/>
                  </a:cxn>
                </a:cxnLst>
                <a:rect l="0" t="0" r="r" b="b"/>
                <a:pathLst>
                  <a:path w="83" h="624">
                    <a:moveTo>
                      <a:pt x="0" y="0"/>
                    </a:moveTo>
                    <a:lnTo>
                      <a:pt x="15" y="0"/>
                    </a:lnTo>
                    <a:lnTo>
                      <a:pt x="83" y="624"/>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9" name="Freeform 678"/>
              <p:cNvSpPr>
                <a:spLocks/>
              </p:cNvSpPr>
              <p:nvPr/>
            </p:nvSpPr>
            <p:spPr bwMode="auto">
              <a:xfrm>
                <a:off x="1464" y="-632"/>
                <a:ext cx="134" cy="565"/>
              </a:xfrm>
              <a:custGeom>
                <a:avLst/>
                <a:gdLst>
                  <a:gd name="T0" fmla="*/ 0 w 147"/>
                  <a:gd name="T1" fmla="*/ 624 h 624"/>
                  <a:gd name="T2" fmla="*/ 66 w 147"/>
                  <a:gd name="T3" fmla="*/ 624 h 624"/>
                  <a:gd name="T4" fmla="*/ 134 w 147"/>
                  <a:gd name="T5" fmla="*/ 0 h 624"/>
                  <a:gd name="T6" fmla="*/ 147 w 147"/>
                  <a:gd name="T7" fmla="*/ 0 h 624"/>
                </a:gdLst>
                <a:ahLst/>
                <a:cxnLst>
                  <a:cxn ang="0">
                    <a:pos x="T0" y="T1"/>
                  </a:cxn>
                  <a:cxn ang="0">
                    <a:pos x="T2" y="T3"/>
                  </a:cxn>
                  <a:cxn ang="0">
                    <a:pos x="T4" y="T5"/>
                  </a:cxn>
                  <a:cxn ang="0">
                    <a:pos x="T6" y="T7"/>
                  </a:cxn>
                </a:cxnLst>
                <a:rect l="0" t="0" r="r" b="b"/>
                <a:pathLst>
                  <a:path w="147" h="624">
                    <a:moveTo>
                      <a:pt x="0" y="624"/>
                    </a:moveTo>
                    <a:lnTo>
                      <a:pt x="66" y="62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0" name="Line 49"/>
              <p:cNvSpPr>
                <a:spLocks noChangeShapeType="1"/>
              </p:cNvSpPr>
              <p:nvPr/>
            </p:nvSpPr>
            <p:spPr bwMode="auto">
              <a:xfrm>
                <a:off x="1599" y="-644"/>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1" name="Rectangle 680"/>
              <p:cNvSpPr>
                <a:spLocks noChangeArrowheads="1"/>
              </p:cNvSpPr>
              <p:nvPr/>
            </p:nvSpPr>
            <p:spPr bwMode="auto">
              <a:xfrm>
                <a:off x="1607" y="-61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A35937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2" name="Rectangle 681"/>
              <p:cNvSpPr>
                <a:spLocks noChangeArrowheads="1"/>
              </p:cNvSpPr>
              <p:nvPr/>
            </p:nvSpPr>
            <p:spPr bwMode="auto">
              <a:xfrm>
                <a:off x="1319" y="-612"/>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45.5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3" name="Freeform 682"/>
              <p:cNvSpPr>
                <a:spLocks/>
              </p:cNvSpPr>
              <p:nvPr/>
            </p:nvSpPr>
            <p:spPr bwMode="auto">
              <a:xfrm>
                <a:off x="1385" y="-598"/>
                <a:ext cx="75" cy="728"/>
              </a:xfrm>
              <a:custGeom>
                <a:avLst/>
                <a:gdLst>
                  <a:gd name="T0" fmla="*/ 0 w 83"/>
                  <a:gd name="T1" fmla="*/ 0 h 803"/>
                  <a:gd name="T2" fmla="*/ 15 w 83"/>
                  <a:gd name="T3" fmla="*/ 0 h 803"/>
                  <a:gd name="T4" fmla="*/ 83 w 83"/>
                  <a:gd name="T5" fmla="*/ 803 h 803"/>
                </a:gdLst>
                <a:ahLst/>
                <a:cxnLst>
                  <a:cxn ang="0">
                    <a:pos x="T0" y="T1"/>
                  </a:cxn>
                  <a:cxn ang="0">
                    <a:pos x="T2" y="T3"/>
                  </a:cxn>
                  <a:cxn ang="0">
                    <a:pos x="T4" y="T5"/>
                  </a:cxn>
                </a:cxnLst>
                <a:rect l="0" t="0" r="r" b="b"/>
                <a:pathLst>
                  <a:path w="83" h="803">
                    <a:moveTo>
                      <a:pt x="0" y="0"/>
                    </a:moveTo>
                    <a:lnTo>
                      <a:pt x="15" y="0"/>
                    </a:lnTo>
                    <a:lnTo>
                      <a:pt x="83" y="80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4" name="Freeform 683"/>
              <p:cNvSpPr>
                <a:spLocks/>
              </p:cNvSpPr>
              <p:nvPr/>
            </p:nvSpPr>
            <p:spPr bwMode="auto">
              <a:xfrm>
                <a:off x="1464" y="-598"/>
                <a:ext cx="134" cy="728"/>
              </a:xfrm>
              <a:custGeom>
                <a:avLst/>
                <a:gdLst>
                  <a:gd name="T0" fmla="*/ 0 w 147"/>
                  <a:gd name="T1" fmla="*/ 803 h 803"/>
                  <a:gd name="T2" fmla="*/ 66 w 147"/>
                  <a:gd name="T3" fmla="*/ 803 h 803"/>
                  <a:gd name="T4" fmla="*/ 134 w 147"/>
                  <a:gd name="T5" fmla="*/ 0 h 803"/>
                  <a:gd name="T6" fmla="*/ 147 w 147"/>
                  <a:gd name="T7" fmla="*/ 0 h 803"/>
                </a:gdLst>
                <a:ahLst/>
                <a:cxnLst>
                  <a:cxn ang="0">
                    <a:pos x="T0" y="T1"/>
                  </a:cxn>
                  <a:cxn ang="0">
                    <a:pos x="T2" y="T3"/>
                  </a:cxn>
                  <a:cxn ang="0">
                    <a:pos x="T4" y="T5"/>
                  </a:cxn>
                  <a:cxn ang="0">
                    <a:pos x="T6" y="T7"/>
                  </a:cxn>
                </a:cxnLst>
                <a:rect l="0" t="0" r="r" b="b"/>
                <a:pathLst>
                  <a:path w="147" h="803">
                    <a:moveTo>
                      <a:pt x="0" y="803"/>
                    </a:moveTo>
                    <a:lnTo>
                      <a:pt x="66" y="803"/>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5" name="Rectangle 684"/>
              <p:cNvSpPr>
                <a:spLocks noChangeArrowheads="1"/>
              </p:cNvSpPr>
              <p:nvPr/>
            </p:nvSpPr>
            <p:spPr bwMode="auto">
              <a:xfrm>
                <a:off x="1607" y="-581"/>
                <a:ext cx="10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A6527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6" name="Rectangle 685"/>
              <p:cNvSpPr>
                <a:spLocks noChangeArrowheads="1"/>
              </p:cNvSpPr>
              <p:nvPr/>
            </p:nvSpPr>
            <p:spPr bwMode="auto">
              <a:xfrm>
                <a:off x="1319" y="-578"/>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49.9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7" name="Freeform 686"/>
              <p:cNvSpPr>
                <a:spLocks/>
              </p:cNvSpPr>
              <p:nvPr/>
            </p:nvSpPr>
            <p:spPr bwMode="auto">
              <a:xfrm>
                <a:off x="1385" y="-563"/>
                <a:ext cx="75" cy="740"/>
              </a:xfrm>
              <a:custGeom>
                <a:avLst/>
                <a:gdLst>
                  <a:gd name="T0" fmla="*/ 0 w 83"/>
                  <a:gd name="T1" fmla="*/ 0 h 817"/>
                  <a:gd name="T2" fmla="*/ 15 w 83"/>
                  <a:gd name="T3" fmla="*/ 0 h 817"/>
                  <a:gd name="T4" fmla="*/ 83 w 83"/>
                  <a:gd name="T5" fmla="*/ 817 h 817"/>
                </a:gdLst>
                <a:ahLst/>
                <a:cxnLst>
                  <a:cxn ang="0">
                    <a:pos x="T0" y="T1"/>
                  </a:cxn>
                  <a:cxn ang="0">
                    <a:pos x="T2" y="T3"/>
                  </a:cxn>
                  <a:cxn ang="0">
                    <a:pos x="T4" y="T5"/>
                  </a:cxn>
                </a:cxnLst>
                <a:rect l="0" t="0" r="r" b="b"/>
                <a:pathLst>
                  <a:path w="83" h="817">
                    <a:moveTo>
                      <a:pt x="0" y="0"/>
                    </a:moveTo>
                    <a:lnTo>
                      <a:pt x="15" y="0"/>
                    </a:lnTo>
                    <a:lnTo>
                      <a:pt x="83" y="81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8" name="Freeform 687"/>
              <p:cNvSpPr>
                <a:spLocks/>
              </p:cNvSpPr>
              <p:nvPr/>
            </p:nvSpPr>
            <p:spPr bwMode="auto">
              <a:xfrm>
                <a:off x="1464" y="-563"/>
                <a:ext cx="134" cy="740"/>
              </a:xfrm>
              <a:custGeom>
                <a:avLst/>
                <a:gdLst>
                  <a:gd name="T0" fmla="*/ 0 w 147"/>
                  <a:gd name="T1" fmla="*/ 817 h 817"/>
                  <a:gd name="T2" fmla="*/ 66 w 147"/>
                  <a:gd name="T3" fmla="*/ 817 h 817"/>
                  <a:gd name="T4" fmla="*/ 134 w 147"/>
                  <a:gd name="T5" fmla="*/ 0 h 817"/>
                  <a:gd name="T6" fmla="*/ 147 w 147"/>
                  <a:gd name="T7" fmla="*/ 0 h 817"/>
                </a:gdLst>
                <a:ahLst/>
                <a:cxnLst>
                  <a:cxn ang="0">
                    <a:pos x="T0" y="T1"/>
                  </a:cxn>
                  <a:cxn ang="0">
                    <a:pos x="T2" y="T3"/>
                  </a:cxn>
                  <a:cxn ang="0">
                    <a:pos x="T4" y="T5"/>
                  </a:cxn>
                  <a:cxn ang="0">
                    <a:pos x="T6" y="T7"/>
                  </a:cxn>
                </a:cxnLst>
                <a:rect l="0" t="0" r="r" b="b"/>
                <a:pathLst>
                  <a:path w="147" h="817">
                    <a:moveTo>
                      <a:pt x="0" y="817"/>
                    </a:moveTo>
                    <a:lnTo>
                      <a:pt x="66" y="817"/>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9" name="Rectangle 688"/>
              <p:cNvSpPr>
                <a:spLocks noChangeArrowheads="1"/>
              </p:cNvSpPr>
              <p:nvPr/>
            </p:nvSpPr>
            <p:spPr bwMode="auto">
              <a:xfrm>
                <a:off x="1607" y="-546"/>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A32314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0" name="Rectangle 689"/>
              <p:cNvSpPr>
                <a:spLocks noChangeArrowheads="1"/>
              </p:cNvSpPr>
              <p:nvPr/>
            </p:nvSpPr>
            <p:spPr bwMode="auto">
              <a:xfrm>
                <a:off x="1319" y="-543"/>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1" name="Freeform 690"/>
              <p:cNvSpPr>
                <a:spLocks/>
              </p:cNvSpPr>
              <p:nvPr/>
            </p:nvSpPr>
            <p:spPr bwMode="auto">
              <a:xfrm>
                <a:off x="1385" y="-529"/>
                <a:ext cx="75" cy="746"/>
              </a:xfrm>
              <a:custGeom>
                <a:avLst/>
                <a:gdLst>
                  <a:gd name="T0" fmla="*/ 0 w 83"/>
                  <a:gd name="T1" fmla="*/ 0 h 823"/>
                  <a:gd name="T2" fmla="*/ 15 w 83"/>
                  <a:gd name="T3" fmla="*/ 0 h 823"/>
                  <a:gd name="T4" fmla="*/ 83 w 83"/>
                  <a:gd name="T5" fmla="*/ 823 h 823"/>
                </a:gdLst>
                <a:ahLst/>
                <a:cxnLst>
                  <a:cxn ang="0">
                    <a:pos x="T0" y="T1"/>
                  </a:cxn>
                  <a:cxn ang="0">
                    <a:pos x="T2" y="T3"/>
                  </a:cxn>
                  <a:cxn ang="0">
                    <a:pos x="T4" y="T5"/>
                  </a:cxn>
                </a:cxnLst>
                <a:rect l="0" t="0" r="r" b="b"/>
                <a:pathLst>
                  <a:path w="83" h="823">
                    <a:moveTo>
                      <a:pt x="0" y="0"/>
                    </a:moveTo>
                    <a:lnTo>
                      <a:pt x="15" y="0"/>
                    </a:lnTo>
                    <a:lnTo>
                      <a:pt x="83" y="82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2" name="Freeform 691"/>
              <p:cNvSpPr>
                <a:spLocks/>
              </p:cNvSpPr>
              <p:nvPr/>
            </p:nvSpPr>
            <p:spPr bwMode="auto">
              <a:xfrm>
                <a:off x="1464" y="-529"/>
                <a:ext cx="134" cy="746"/>
              </a:xfrm>
              <a:custGeom>
                <a:avLst/>
                <a:gdLst>
                  <a:gd name="T0" fmla="*/ 0 w 147"/>
                  <a:gd name="T1" fmla="*/ 823 h 823"/>
                  <a:gd name="T2" fmla="*/ 66 w 147"/>
                  <a:gd name="T3" fmla="*/ 823 h 823"/>
                  <a:gd name="T4" fmla="*/ 134 w 147"/>
                  <a:gd name="T5" fmla="*/ 0 h 823"/>
                  <a:gd name="T6" fmla="*/ 147 w 147"/>
                  <a:gd name="T7" fmla="*/ 0 h 823"/>
                </a:gdLst>
                <a:ahLst/>
                <a:cxnLst>
                  <a:cxn ang="0">
                    <a:pos x="T0" y="T1"/>
                  </a:cxn>
                  <a:cxn ang="0">
                    <a:pos x="T2" y="T3"/>
                  </a:cxn>
                  <a:cxn ang="0">
                    <a:pos x="T4" y="T5"/>
                  </a:cxn>
                  <a:cxn ang="0">
                    <a:pos x="T6" y="T7"/>
                  </a:cxn>
                </a:cxnLst>
                <a:rect l="0" t="0" r="r" b="b"/>
                <a:pathLst>
                  <a:path w="147" h="823">
                    <a:moveTo>
                      <a:pt x="0" y="823"/>
                    </a:moveTo>
                    <a:lnTo>
                      <a:pt x="66" y="823"/>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3" name="Rectangle 692"/>
              <p:cNvSpPr>
                <a:spLocks noChangeArrowheads="1"/>
              </p:cNvSpPr>
              <p:nvPr/>
            </p:nvSpPr>
            <p:spPr bwMode="auto">
              <a:xfrm>
                <a:off x="1607" y="-51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A34399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4" name="Rectangle 693"/>
              <p:cNvSpPr>
                <a:spLocks noChangeArrowheads="1"/>
              </p:cNvSpPr>
              <p:nvPr/>
            </p:nvSpPr>
            <p:spPr bwMode="auto">
              <a:xfrm>
                <a:off x="1319" y="-509"/>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5" name="Freeform 694"/>
              <p:cNvSpPr>
                <a:spLocks/>
              </p:cNvSpPr>
              <p:nvPr/>
            </p:nvSpPr>
            <p:spPr bwMode="auto">
              <a:xfrm>
                <a:off x="1385" y="-495"/>
                <a:ext cx="75" cy="724"/>
              </a:xfrm>
              <a:custGeom>
                <a:avLst/>
                <a:gdLst>
                  <a:gd name="T0" fmla="*/ 0 w 83"/>
                  <a:gd name="T1" fmla="*/ 0 h 799"/>
                  <a:gd name="T2" fmla="*/ 15 w 83"/>
                  <a:gd name="T3" fmla="*/ 0 h 799"/>
                  <a:gd name="T4" fmla="*/ 83 w 83"/>
                  <a:gd name="T5" fmla="*/ 799 h 799"/>
                </a:gdLst>
                <a:ahLst/>
                <a:cxnLst>
                  <a:cxn ang="0">
                    <a:pos x="T0" y="T1"/>
                  </a:cxn>
                  <a:cxn ang="0">
                    <a:pos x="T2" y="T3"/>
                  </a:cxn>
                  <a:cxn ang="0">
                    <a:pos x="T4" y="T5"/>
                  </a:cxn>
                </a:cxnLst>
                <a:rect l="0" t="0" r="r" b="b"/>
                <a:pathLst>
                  <a:path w="83" h="799">
                    <a:moveTo>
                      <a:pt x="0" y="0"/>
                    </a:moveTo>
                    <a:lnTo>
                      <a:pt x="15" y="0"/>
                    </a:lnTo>
                    <a:lnTo>
                      <a:pt x="83" y="79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6" name="Freeform 695"/>
              <p:cNvSpPr>
                <a:spLocks/>
              </p:cNvSpPr>
              <p:nvPr/>
            </p:nvSpPr>
            <p:spPr bwMode="auto">
              <a:xfrm>
                <a:off x="1464" y="-495"/>
                <a:ext cx="134" cy="724"/>
              </a:xfrm>
              <a:custGeom>
                <a:avLst/>
                <a:gdLst>
                  <a:gd name="T0" fmla="*/ 0 w 147"/>
                  <a:gd name="T1" fmla="*/ 799 h 799"/>
                  <a:gd name="T2" fmla="*/ 66 w 147"/>
                  <a:gd name="T3" fmla="*/ 799 h 799"/>
                  <a:gd name="T4" fmla="*/ 134 w 147"/>
                  <a:gd name="T5" fmla="*/ 0 h 799"/>
                  <a:gd name="T6" fmla="*/ 147 w 147"/>
                  <a:gd name="T7" fmla="*/ 0 h 799"/>
                </a:gdLst>
                <a:ahLst/>
                <a:cxnLst>
                  <a:cxn ang="0">
                    <a:pos x="T0" y="T1"/>
                  </a:cxn>
                  <a:cxn ang="0">
                    <a:pos x="T2" y="T3"/>
                  </a:cxn>
                  <a:cxn ang="0">
                    <a:pos x="T4" y="T5"/>
                  </a:cxn>
                  <a:cxn ang="0">
                    <a:pos x="T6" y="T7"/>
                  </a:cxn>
                </a:cxnLst>
                <a:rect l="0" t="0" r="r" b="b"/>
                <a:pathLst>
                  <a:path w="147" h="799">
                    <a:moveTo>
                      <a:pt x="0" y="799"/>
                    </a:moveTo>
                    <a:lnTo>
                      <a:pt x="66" y="799"/>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7" name="Rectangle 696"/>
              <p:cNvSpPr>
                <a:spLocks noChangeArrowheads="1"/>
              </p:cNvSpPr>
              <p:nvPr/>
            </p:nvSpPr>
            <p:spPr bwMode="auto">
              <a:xfrm>
                <a:off x="1607" y="-477"/>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A45497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8" name="Rectangle 697"/>
              <p:cNvSpPr>
                <a:spLocks noChangeArrowheads="1"/>
              </p:cNvSpPr>
              <p:nvPr/>
            </p:nvSpPr>
            <p:spPr bwMode="auto">
              <a:xfrm>
                <a:off x="1319" y="-475"/>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55.7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9" name="Freeform 698"/>
              <p:cNvSpPr>
                <a:spLocks/>
              </p:cNvSpPr>
              <p:nvPr/>
            </p:nvSpPr>
            <p:spPr bwMode="auto">
              <a:xfrm>
                <a:off x="1385" y="-460"/>
                <a:ext cx="75" cy="699"/>
              </a:xfrm>
              <a:custGeom>
                <a:avLst/>
                <a:gdLst>
                  <a:gd name="T0" fmla="*/ 0 w 83"/>
                  <a:gd name="T1" fmla="*/ 0 h 772"/>
                  <a:gd name="T2" fmla="*/ 15 w 83"/>
                  <a:gd name="T3" fmla="*/ 0 h 772"/>
                  <a:gd name="T4" fmla="*/ 83 w 83"/>
                  <a:gd name="T5" fmla="*/ 772 h 772"/>
                </a:gdLst>
                <a:ahLst/>
                <a:cxnLst>
                  <a:cxn ang="0">
                    <a:pos x="T0" y="T1"/>
                  </a:cxn>
                  <a:cxn ang="0">
                    <a:pos x="T2" y="T3"/>
                  </a:cxn>
                  <a:cxn ang="0">
                    <a:pos x="T4" y="T5"/>
                  </a:cxn>
                </a:cxnLst>
                <a:rect l="0" t="0" r="r" b="b"/>
                <a:pathLst>
                  <a:path w="83" h="772">
                    <a:moveTo>
                      <a:pt x="0" y="0"/>
                    </a:moveTo>
                    <a:lnTo>
                      <a:pt x="15" y="0"/>
                    </a:lnTo>
                    <a:lnTo>
                      <a:pt x="83" y="77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0" name="Freeform 699"/>
              <p:cNvSpPr>
                <a:spLocks/>
              </p:cNvSpPr>
              <p:nvPr/>
            </p:nvSpPr>
            <p:spPr bwMode="auto">
              <a:xfrm>
                <a:off x="1464" y="-460"/>
                <a:ext cx="134" cy="699"/>
              </a:xfrm>
              <a:custGeom>
                <a:avLst/>
                <a:gdLst>
                  <a:gd name="T0" fmla="*/ 0 w 147"/>
                  <a:gd name="T1" fmla="*/ 772 h 772"/>
                  <a:gd name="T2" fmla="*/ 66 w 147"/>
                  <a:gd name="T3" fmla="*/ 772 h 772"/>
                  <a:gd name="T4" fmla="*/ 134 w 147"/>
                  <a:gd name="T5" fmla="*/ 0 h 772"/>
                  <a:gd name="T6" fmla="*/ 147 w 147"/>
                  <a:gd name="T7" fmla="*/ 0 h 772"/>
                </a:gdLst>
                <a:ahLst/>
                <a:cxnLst>
                  <a:cxn ang="0">
                    <a:pos x="T0" y="T1"/>
                  </a:cxn>
                  <a:cxn ang="0">
                    <a:pos x="T2" y="T3"/>
                  </a:cxn>
                  <a:cxn ang="0">
                    <a:pos x="T4" y="T5"/>
                  </a:cxn>
                  <a:cxn ang="0">
                    <a:pos x="T6" y="T7"/>
                  </a:cxn>
                </a:cxnLst>
                <a:rect l="0" t="0" r="r" b="b"/>
                <a:pathLst>
                  <a:path w="147" h="772">
                    <a:moveTo>
                      <a:pt x="0" y="772"/>
                    </a:moveTo>
                    <a:lnTo>
                      <a:pt x="66" y="772"/>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1" name="Rectangle 700"/>
              <p:cNvSpPr>
                <a:spLocks noChangeArrowheads="1"/>
              </p:cNvSpPr>
              <p:nvPr/>
            </p:nvSpPr>
            <p:spPr bwMode="auto">
              <a:xfrm>
                <a:off x="1607" y="-443"/>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A58614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2" name="Rectangle 701"/>
              <p:cNvSpPr>
                <a:spLocks noChangeArrowheads="1"/>
              </p:cNvSpPr>
              <p:nvPr/>
            </p:nvSpPr>
            <p:spPr bwMode="auto">
              <a:xfrm>
                <a:off x="1319" y="-440"/>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3" name="Freeform 702"/>
              <p:cNvSpPr>
                <a:spLocks/>
              </p:cNvSpPr>
              <p:nvPr/>
            </p:nvSpPr>
            <p:spPr bwMode="auto">
              <a:xfrm>
                <a:off x="1385" y="-426"/>
                <a:ext cx="75" cy="672"/>
              </a:xfrm>
              <a:custGeom>
                <a:avLst/>
                <a:gdLst>
                  <a:gd name="T0" fmla="*/ 0 w 83"/>
                  <a:gd name="T1" fmla="*/ 0 h 741"/>
                  <a:gd name="T2" fmla="*/ 15 w 83"/>
                  <a:gd name="T3" fmla="*/ 0 h 741"/>
                  <a:gd name="T4" fmla="*/ 83 w 83"/>
                  <a:gd name="T5" fmla="*/ 741 h 741"/>
                </a:gdLst>
                <a:ahLst/>
                <a:cxnLst>
                  <a:cxn ang="0">
                    <a:pos x="T0" y="T1"/>
                  </a:cxn>
                  <a:cxn ang="0">
                    <a:pos x="T2" y="T3"/>
                  </a:cxn>
                  <a:cxn ang="0">
                    <a:pos x="T4" y="T5"/>
                  </a:cxn>
                </a:cxnLst>
                <a:rect l="0" t="0" r="r" b="b"/>
                <a:pathLst>
                  <a:path w="83" h="741">
                    <a:moveTo>
                      <a:pt x="0" y="0"/>
                    </a:moveTo>
                    <a:lnTo>
                      <a:pt x="15" y="0"/>
                    </a:lnTo>
                    <a:lnTo>
                      <a:pt x="83" y="74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4" name="Freeform 703"/>
              <p:cNvSpPr>
                <a:spLocks/>
              </p:cNvSpPr>
              <p:nvPr/>
            </p:nvSpPr>
            <p:spPr bwMode="auto">
              <a:xfrm>
                <a:off x="1464" y="-426"/>
                <a:ext cx="134" cy="672"/>
              </a:xfrm>
              <a:custGeom>
                <a:avLst/>
                <a:gdLst>
                  <a:gd name="T0" fmla="*/ 0 w 147"/>
                  <a:gd name="T1" fmla="*/ 741 h 741"/>
                  <a:gd name="T2" fmla="*/ 66 w 147"/>
                  <a:gd name="T3" fmla="*/ 741 h 741"/>
                  <a:gd name="T4" fmla="*/ 134 w 147"/>
                  <a:gd name="T5" fmla="*/ 0 h 741"/>
                  <a:gd name="T6" fmla="*/ 147 w 147"/>
                  <a:gd name="T7" fmla="*/ 0 h 741"/>
                </a:gdLst>
                <a:ahLst/>
                <a:cxnLst>
                  <a:cxn ang="0">
                    <a:pos x="T0" y="T1"/>
                  </a:cxn>
                  <a:cxn ang="0">
                    <a:pos x="T2" y="T3"/>
                  </a:cxn>
                  <a:cxn ang="0">
                    <a:pos x="T4" y="T5"/>
                  </a:cxn>
                  <a:cxn ang="0">
                    <a:pos x="T6" y="T7"/>
                  </a:cxn>
                </a:cxnLst>
                <a:rect l="0" t="0" r="r" b="b"/>
                <a:pathLst>
                  <a:path w="147" h="741">
                    <a:moveTo>
                      <a:pt x="0" y="741"/>
                    </a:moveTo>
                    <a:lnTo>
                      <a:pt x="66" y="741"/>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5" name="Rectangle 704"/>
              <p:cNvSpPr>
                <a:spLocks noChangeArrowheads="1"/>
              </p:cNvSpPr>
              <p:nvPr/>
            </p:nvSpPr>
            <p:spPr bwMode="auto">
              <a:xfrm>
                <a:off x="1607" y="-40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A17329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6" name="Rectangle 705"/>
              <p:cNvSpPr>
                <a:spLocks noChangeArrowheads="1"/>
              </p:cNvSpPr>
              <p:nvPr/>
            </p:nvSpPr>
            <p:spPr bwMode="auto">
              <a:xfrm>
                <a:off x="1718" y="-40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A15122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7" name="Rectangle 706"/>
              <p:cNvSpPr>
                <a:spLocks noChangeArrowheads="1"/>
              </p:cNvSpPr>
              <p:nvPr/>
            </p:nvSpPr>
            <p:spPr bwMode="auto">
              <a:xfrm>
                <a:off x="1829" y="-40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A38678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8" name="Rectangle 707"/>
              <p:cNvSpPr>
                <a:spLocks noChangeArrowheads="1"/>
              </p:cNvSpPr>
              <p:nvPr/>
            </p:nvSpPr>
            <p:spPr bwMode="auto">
              <a:xfrm>
                <a:off x="1607" y="-37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A33142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9" name="Rectangle 708"/>
              <p:cNvSpPr>
                <a:spLocks noChangeArrowheads="1"/>
              </p:cNvSpPr>
              <p:nvPr/>
            </p:nvSpPr>
            <p:spPr bwMode="auto">
              <a:xfrm>
                <a:off x="1718" y="-37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A11195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0" name="Rectangle 709"/>
              <p:cNvSpPr>
                <a:spLocks noChangeArrowheads="1"/>
              </p:cNvSpPr>
              <p:nvPr/>
            </p:nvSpPr>
            <p:spPr bwMode="auto">
              <a:xfrm>
                <a:off x="1829" y="-37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A39423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1" name="Rectangle 710"/>
              <p:cNvSpPr>
                <a:spLocks noChangeArrowheads="1"/>
              </p:cNvSpPr>
              <p:nvPr/>
            </p:nvSpPr>
            <p:spPr bwMode="auto">
              <a:xfrm>
                <a:off x="1607" y="-34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A10578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2" name="Rectangle 711"/>
              <p:cNvSpPr>
                <a:spLocks noChangeArrowheads="1"/>
              </p:cNvSpPr>
              <p:nvPr/>
            </p:nvSpPr>
            <p:spPr bwMode="auto">
              <a:xfrm>
                <a:off x="1718" y="-34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A33144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3" name="Rectangle 712"/>
              <p:cNvSpPr>
                <a:spLocks noChangeArrowheads="1"/>
              </p:cNvSpPr>
              <p:nvPr/>
            </p:nvSpPr>
            <p:spPr bwMode="auto">
              <a:xfrm>
                <a:off x="1319" y="-371"/>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4" name="Freeform 713"/>
              <p:cNvSpPr>
                <a:spLocks/>
              </p:cNvSpPr>
              <p:nvPr/>
            </p:nvSpPr>
            <p:spPr bwMode="auto">
              <a:xfrm>
                <a:off x="1385" y="-357"/>
                <a:ext cx="75" cy="609"/>
              </a:xfrm>
              <a:custGeom>
                <a:avLst/>
                <a:gdLst>
                  <a:gd name="T0" fmla="*/ 0 w 83"/>
                  <a:gd name="T1" fmla="*/ 0 h 672"/>
                  <a:gd name="T2" fmla="*/ 15 w 83"/>
                  <a:gd name="T3" fmla="*/ 0 h 672"/>
                  <a:gd name="T4" fmla="*/ 83 w 83"/>
                  <a:gd name="T5" fmla="*/ 672 h 672"/>
                </a:gdLst>
                <a:ahLst/>
                <a:cxnLst>
                  <a:cxn ang="0">
                    <a:pos x="T0" y="T1"/>
                  </a:cxn>
                  <a:cxn ang="0">
                    <a:pos x="T2" y="T3"/>
                  </a:cxn>
                  <a:cxn ang="0">
                    <a:pos x="T4" y="T5"/>
                  </a:cxn>
                </a:cxnLst>
                <a:rect l="0" t="0" r="r" b="b"/>
                <a:pathLst>
                  <a:path w="83" h="672">
                    <a:moveTo>
                      <a:pt x="0" y="0"/>
                    </a:moveTo>
                    <a:lnTo>
                      <a:pt x="15" y="0"/>
                    </a:lnTo>
                    <a:lnTo>
                      <a:pt x="83" y="67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5" name="Freeform 714"/>
              <p:cNvSpPr>
                <a:spLocks/>
              </p:cNvSpPr>
              <p:nvPr/>
            </p:nvSpPr>
            <p:spPr bwMode="auto">
              <a:xfrm>
                <a:off x="1464" y="-357"/>
                <a:ext cx="134" cy="609"/>
              </a:xfrm>
              <a:custGeom>
                <a:avLst/>
                <a:gdLst>
                  <a:gd name="T0" fmla="*/ 0 w 147"/>
                  <a:gd name="T1" fmla="*/ 672 h 672"/>
                  <a:gd name="T2" fmla="*/ 66 w 147"/>
                  <a:gd name="T3" fmla="*/ 672 h 672"/>
                  <a:gd name="T4" fmla="*/ 134 w 147"/>
                  <a:gd name="T5" fmla="*/ 0 h 672"/>
                  <a:gd name="T6" fmla="*/ 147 w 147"/>
                  <a:gd name="T7" fmla="*/ 0 h 672"/>
                </a:gdLst>
                <a:ahLst/>
                <a:cxnLst>
                  <a:cxn ang="0">
                    <a:pos x="T0" y="T1"/>
                  </a:cxn>
                  <a:cxn ang="0">
                    <a:pos x="T2" y="T3"/>
                  </a:cxn>
                  <a:cxn ang="0">
                    <a:pos x="T4" y="T5"/>
                  </a:cxn>
                  <a:cxn ang="0">
                    <a:pos x="T6" y="T7"/>
                  </a:cxn>
                </a:cxnLst>
                <a:rect l="0" t="0" r="r" b="b"/>
                <a:pathLst>
                  <a:path w="147" h="672">
                    <a:moveTo>
                      <a:pt x="0" y="672"/>
                    </a:moveTo>
                    <a:lnTo>
                      <a:pt x="66" y="672"/>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6" name="Line 85"/>
              <p:cNvSpPr>
                <a:spLocks noChangeShapeType="1"/>
              </p:cNvSpPr>
              <p:nvPr/>
            </p:nvSpPr>
            <p:spPr bwMode="auto">
              <a:xfrm>
                <a:off x="1599" y="-403"/>
                <a:ext cx="0" cy="91"/>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7" name="Rectangle 716"/>
              <p:cNvSpPr>
                <a:spLocks noChangeArrowheads="1"/>
              </p:cNvSpPr>
              <p:nvPr/>
            </p:nvSpPr>
            <p:spPr bwMode="auto">
              <a:xfrm>
                <a:off x="1607" y="-30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A35635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 name="Rectangle 717"/>
              <p:cNvSpPr>
                <a:spLocks noChangeArrowheads="1"/>
              </p:cNvSpPr>
              <p:nvPr/>
            </p:nvSpPr>
            <p:spPr bwMode="auto">
              <a:xfrm>
                <a:off x="1319" y="-302"/>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 name="Freeform 718"/>
              <p:cNvSpPr>
                <a:spLocks/>
              </p:cNvSpPr>
              <p:nvPr/>
            </p:nvSpPr>
            <p:spPr bwMode="auto">
              <a:xfrm>
                <a:off x="1385" y="-288"/>
                <a:ext cx="75" cy="544"/>
              </a:xfrm>
              <a:custGeom>
                <a:avLst/>
                <a:gdLst>
                  <a:gd name="T0" fmla="*/ 0 w 83"/>
                  <a:gd name="T1" fmla="*/ 0 h 600"/>
                  <a:gd name="T2" fmla="*/ 15 w 83"/>
                  <a:gd name="T3" fmla="*/ 0 h 600"/>
                  <a:gd name="T4" fmla="*/ 83 w 83"/>
                  <a:gd name="T5" fmla="*/ 600 h 600"/>
                </a:gdLst>
                <a:ahLst/>
                <a:cxnLst>
                  <a:cxn ang="0">
                    <a:pos x="T0" y="T1"/>
                  </a:cxn>
                  <a:cxn ang="0">
                    <a:pos x="T2" y="T3"/>
                  </a:cxn>
                  <a:cxn ang="0">
                    <a:pos x="T4" y="T5"/>
                  </a:cxn>
                </a:cxnLst>
                <a:rect l="0" t="0" r="r" b="b"/>
                <a:pathLst>
                  <a:path w="83" h="600">
                    <a:moveTo>
                      <a:pt x="0" y="0"/>
                    </a:moveTo>
                    <a:lnTo>
                      <a:pt x="15" y="0"/>
                    </a:lnTo>
                    <a:lnTo>
                      <a:pt x="83" y="60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0" name="Freeform 719"/>
              <p:cNvSpPr>
                <a:spLocks/>
              </p:cNvSpPr>
              <p:nvPr/>
            </p:nvSpPr>
            <p:spPr bwMode="auto">
              <a:xfrm>
                <a:off x="1464" y="-288"/>
                <a:ext cx="134" cy="544"/>
              </a:xfrm>
              <a:custGeom>
                <a:avLst/>
                <a:gdLst>
                  <a:gd name="T0" fmla="*/ 0 w 147"/>
                  <a:gd name="T1" fmla="*/ 600 h 600"/>
                  <a:gd name="T2" fmla="*/ 66 w 147"/>
                  <a:gd name="T3" fmla="*/ 600 h 600"/>
                  <a:gd name="T4" fmla="*/ 134 w 147"/>
                  <a:gd name="T5" fmla="*/ 0 h 600"/>
                  <a:gd name="T6" fmla="*/ 147 w 147"/>
                  <a:gd name="T7" fmla="*/ 0 h 600"/>
                </a:gdLst>
                <a:ahLst/>
                <a:cxnLst>
                  <a:cxn ang="0">
                    <a:pos x="T0" y="T1"/>
                  </a:cxn>
                  <a:cxn ang="0">
                    <a:pos x="T2" y="T3"/>
                  </a:cxn>
                  <a:cxn ang="0">
                    <a:pos x="T4" y="T5"/>
                  </a:cxn>
                  <a:cxn ang="0">
                    <a:pos x="T6" y="T7"/>
                  </a:cxn>
                </a:cxnLst>
                <a:rect l="0" t="0" r="r" b="b"/>
                <a:pathLst>
                  <a:path w="147" h="600">
                    <a:moveTo>
                      <a:pt x="0" y="600"/>
                    </a:moveTo>
                    <a:lnTo>
                      <a:pt x="66" y="60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1" name="Rectangle 720"/>
              <p:cNvSpPr>
                <a:spLocks noChangeArrowheads="1"/>
              </p:cNvSpPr>
              <p:nvPr/>
            </p:nvSpPr>
            <p:spPr bwMode="auto">
              <a:xfrm>
                <a:off x="1607" y="-27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A23020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2" name="Rectangle 721"/>
              <p:cNvSpPr>
                <a:spLocks noChangeArrowheads="1"/>
              </p:cNvSpPr>
              <p:nvPr/>
            </p:nvSpPr>
            <p:spPr bwMode="auto">
              <a:xfrm>
                <a:off x="1718" y="-27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A19878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3" name="Rectangle 722"/>
              <p:cNvSpPr>
                <a:spLocks noChangeArrowheads="1"/>
              </p:cNvSpPr>
              <p:nvPr/>
            </p:nvSpPr>
            <p:spPr bwMode="auto">
              <a:xfrm>
                <a:off x="1829" y="-27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A57310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4" name="Rectangle 723"/>
              <p:cNvSpPr>
                <a:spLocks noChangeArrowheads="1"/>
              </p:cNvSpPr>
              <p:nvPr/>
            </p:nvSpPr>
            <p:spPr bwMode="auto">
              <a:xfrm>
                <a:off x="1319" y="-268"/>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5" name="Freeform 724"/>
              <p:cNvSpPr>
                <a:spLocks/>
              </p:cNvSpPr>
              <p:nvPr/>
            </p:nvSpPr>
            <p:spPr bwMode="auto">
              <a:xfrm>
                <a:off x="1385" y="-254"/>
                <a:ext cx="75" cy="512"/>
              </a:xfrm>
              <a:custGeom>
                <a:avLst/>
                <a:gdLst>
                  <a:gd name="T0" fmla="*/ 0 w 83"/>
                  <a:gd name="T1" fmla="*/ 0 h 565"/>
                  <a:gd name="T2" fmla="*/ 15 w 83"/>
                  <a:gd name="T3" fmla="*/ 0 h 565"/>
                  <a:gd name="T4" fmla="*/ 83 w 83"/>
                  <a:gd name="T5" fmla="*/ 565 h 565"/>
                </a:gdLst>
                <a:ahLst/>
                <a:cxnLst>
                  <a:cxn ang="0">
                    <a:pos x="T0" y="T1"/>
                  </a:cxn>
                  <a:cxn ang="0">
                    <a:pos x="T2" y="T3"/>
                  </a:cxn>
                  <a:cxn ang="0">
                    <a:pos x="T4" y="T5"/>
                  </a:cxn>
                </a:cxnLst>
                <a:rect l="0" t="0" r="r" b="b"/>
                <a:pathLst>
                  <a:path w="83" h="565">
                    <a:moveTo>
                      <a:pt x="0" y="0"/>
                    </a:moveTo>
                    <a:lnTo>
                      <a:pt x="15" y="0"/>
                    </a:lnTo>
                    <a:lnTo>
                      <a:pt x="83" y="56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6" name="Freeform 725"/>
              <p:cNvSpPr>
                <a:spLocks/>
              </p:cNvSpPr>
              <p:nvPr/>
            </p:nvSpPr>
            <p:spPr bwMode="auto">
              <a:xfrm>
                <a:off x="1464" y="-254"/>
                <a:ext cx="134" cy="512"/>
              </a:xfrm>
              <a:custGeom>
                <a:avLst/>
                <a:gdLst>
                  <a:gd name="T0" fmla="*/ 0 w 147"/>
                  <a:gd name="T1" fmla="*/ 565 h 565"/>
                  <a:gd name="T2" fmla="*/ 66 w 147"/>
                  <a:gd name="T3" fmla="*/ 565 h 565"/>
                  <a:gd name="T4" fmla="*/ 134 w 147"/>
                  <a:gd name="T5" fmla="*/ 0 h 565"/>
                  <a:gd name="T6" fmla="*/ 147 w 147"/>
                  <a:gd name="T7" fmla="*/ 0 h 565"/>
                </a:gdLst>
                <a:ahLst/>
                <a:cxnLst>
                  <a:cxn ang="0">
                    <a:pos x="T0" y="T1"/>
                  </a:cxn>
                  <a:cxn ang="0">
                    <a:pos x="T2" y="T3"/>
                  </a:cxn>
                  <a:cxn ang="0">
                    <a:pos x="T4" y="T5"/>
                  </a:cxn>
                  <a:cxn ang="0">
                    <a:pos x="T6" y="T7"/>
                  </a:cxn>
                </a:cxnLst>
                <a:rect l="0" t="0" r="r" b="b"/>
                <a:pathLst>
                  <a:path w="147" h="565">
                    <a:moveTo>
                      <a:pt x="0" y="565"/>
                    </a:moveTo>
                    <a:lnTo>
                      <a:pt x="66" y="565"/>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7" name="Line 96"/>
              <p:cNvSpPr>
                <a:spLocks noChangeShapeType="1"/>
              </p:cNvSpPr>
              <p:nvPr/>
            </p:nvSpPr>
            <p:spPr bwMode="auto">
              <a:xfrm>
                <a:off x="1599" y="-265"/>
                <a:ext cx="0" cy="22"/>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8" name="Rectangle 727"/>
              <p:cNvSpPr>
                <a:spLocks noChangeArrowheads="1"/>
              </p:cNvSpPr>
              <p:nvPr/>
            </p:nvSpPr>
            <p:spPr bwMode="auto">
              <a:xfrm>
                <a:off x="1607" y="-236"/>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A23663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9" name="Rectangle 728"/>
              <p:cNvSpPr>
                <a:spLocks noChangeArrowheads="1"/>
              </p:cNvSpPr>
              <p:nvPr/>
            </p:nvSpPr>
            <p:spPr bwMode="auto">
              <a:xfrm>
                <a:off x="1319" y="-234"/>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0" name="Freeform 729"/>
              <p:cNvSpPr>
                <a:spLocks/>
              </p:cNvSpPr>
              <p:nvPr/>
            </p:nvSpPr>
            <p:spPr bwMode="auto">
              <a:xfrm>
                <a:off x="1385" y="-219"/>
                <a:ext cx="75" cy="481"/>
              </a:xfrm>
              <a:custGeom>
                <a:avLst/>
                <a:gdLst>
                  <a:gd name="T0" fmla="*/ 0 w 83"/>
                  <a:gd name="T1" fmla="*/ 0 h 531"/>
                  <a:gd name="T2" fmla="*/ 15 w 83"/>
                  <a:gd name="T3" fmla="*/ 0 h 531"/>
                  <a:gd name="T4" fmla="*/ 83 w 83"/>
                  <a:gd name="T5" fmla="*/ 531 h 531"/>
                </a:gdLst>
                <a:ahLst/>
                <a:cxnLst>
                  <a:cxn ang="0">
                    <a:pos x="T0" y="T1"/>
                  </a:cxn>
                  <a:cxn ang="0">
                    <a:pos x="T2" y="T3"/>
                  </a:cxn>
                  <a:cxn ang="0">
                    <a:pos x="T4" y="T5"/>
                  </a:cxn>
                </a:cxnLst>
                <a:rect l="0" t="0" r="r" b="b"/>
                <a:pathLst>
                  <a:path w="83" h="531">
                    <a:moveTo>
                      <a:pt x="0" y="0"/>
                    </a:moveTo>
                    <a:lnTo>
                      <a:pt x="15" y="0"/>
                    </a:lnTo>
                    <a:lnTo>
                      <a:pt x="83" y="53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1" name="Freeform 730"/>
              <p:cNvSpPr>
                <a:spLocks/>
              </p:cNvSpPr>
              <p:nvPr/>
            </p:nvSpPr>
            <p:spPr bwMode="auto">
              <a:xfrm>
                <a:off x="1464" y="-219"/>
                <a:ext cx="134" cy="481"/>
              </a:xfrm>
              <a:custGeom>
                <a:avLst/>
                <a:gdLst>
                  <a:gd name="T0" fmla="*/ 0 w 147"/>
                  <a:gd name="T1" fmla="*/ 531 h 531"/>
                  <a:gd name="T2" fmla="*/ 66 w 147"/>
                  <a:gd name="T3" fmla="*/ 531 h 531"/>
                  <a:gd name="T4" fmla="*/ 134 w 147"/>
                  <a:gd name="T5" fmla="*/ 0 h 531"/>
                  <a:gd name="T6" fmla="*/ 147 w 147"/>
                  <a:gd name="T7" fmla="*/ 0 h 531"/>
                </a:gdLst>
                <a:ahLst/>
                <a:cxnLst>
                  <a:cxn ang="0">
                    <a:pos x="T0" y="T1"/>
                  </a:cxn>
                  <a:cxn ang="0">
                    <a:pos x="T2" y="T3"/>
                  </a:cxn>
                  <a:cxn ang="0">
                    <a:pos x="T4" y="T5"/>
                  </a:cxn>
                  <a:cxn ang="0">
                    <a:pos x="T6" y="T7"/>
                  </a:cxn>
                </a:cxnLst>
                <a:rect l="0" t="0" r="r" b="b"/>
                <a:pathLst>
                  <a:path w="147" h="531">
                    <a:moveTo>
                      <a:pt x="0" y="531"/>
                    </a:moveTo>
                    <a:lnTo>
                      <a:pt x="66" y="531"/>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2" name="Rectangle 731"/>
              <p:cNvSpPr>
                <a:spLocks noChangeArrowheads="1"/>
              </p:cNvSpPr>
              <p:nvPr/>
            </p:nvSpPr>
            <p:spPr bwMode="auto">
              <a:xfrm>
                <a:off x="1607" y="-20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A52323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3" name="Rectangle 732"/>
              <p:cNvSpPr>
                <a:spLocks noChangeArrowheads="1"/>
              </p:cNvSpPr>
              <p:nvPr/>
            </p:nvSpPr>
            <p:spPr bwMode="auto">
              <a:xfrm>
                <a:off x="1718" y="-20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A45139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4" name="Rectangle 733"/>
              <p:cNvSpPr>
                <a:spLocks noChangeArrowheads="1"/>
              </p:cNvSpPr>
              <p:nvPr/>
            </p:nvSpPr>
            <p:spPr bwMode="auto">
              <a:xfrm>
                <a:off x="1829" y="-20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A54566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5" name="Rectangle 734"/>
              <p:cNvSpPr>
                <a:spLocks noChangeArrowheads="1"/>
              </p:cNvSpPr>
              <p:nvPr/>
            </p:nvSpPr>
            <p:spPr bwMode="auto">
              <a:xfrm>
                <a:off x="1319" y="-199"/>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6" name="Freeform 735"/>
              <p:cNvSpPr>
                <a:spLocks/>
              </p:cNvSpPr>
              <p:nvPr/>
            </p:nvSpPr>
            <p:spPr bwMode="auto">
              <a:xfrm>
                <a:off x="1385" y="-185"/>
                <a:ext cx="75" cy="450"/>
              </a:xfrm>
              <a:custGeom>
                <a:avLst/>
                <a:gdLst>
                  <a:gd name="T0" fmla="*/ 0 w 83"/>
                  <a:gd name="T1" fmla="*/ 0 h 496"/>
                  <a:gd name="T2" fmla="*/ 15 w 83"/>
                  <a:gd name="T3" fmla="*/ 0 h 496"/>
                  <a:gd name="T4" fmla="*/ 83 w 83"/>
                  <a:gd name="T5" fmla="*/ 496 h 496"/>
                </a:gdLst>
                <a:ahLst/>
                <a:cxnLst>
                  <a:cxn ang="0">
                    <a:pos x="T0" y="T1"/>
                  </a:cxn>
                  <a:cxn ang="0">
                    <a:pos x="T2" y="T3"/>
                  </a:cxn>
                  <a:cxn ang="0">
                    <a:pos x="T4" y="T5"/>
                  </a:cxn>
                </a:cxnLst>
                <a:rect l="0" t="0" r="r" b="b"/>
                <a:pathLst>
                  <a:path w="83" h="496">
                    <a:moveTo>
                      <a:pt x="0" y="0"/>
                    </a:moveTo>
                    <a:lnTo>
                      <a:pt x="15" y="0"/>
                    </a:lnTo>
                    <a:lnTo>
                      <a:pt x="83" y="49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7" name="Freeform 736"/>
              <p:cNvSpPr>
                <a:spLocks/>
              </p:cNvSpPr>
              <p:nvPr/>
            </p:nvSpPr>
            <p:spPr bwMode="auto">
              <a:xfrm>
                <a:off x="1464" y="-185"/>
                <a:ext cx="134" cy="450"/>
              </a:xfrm>
              <a:custGeom>
                <a:avLst/>
                <a:gdLst>
                  <a:gd name="T0" fmla="*/ 0 w 147"/>
                  <a:gd name="T1" fmla="*/ 496 h 496"/>
                  <a:gd name="T2" fmla="*/ 66 w 147"/>
                  <a:gd name="T3" fmla="*/ 496 h 496"/>
                  <a:gd name="T4" fmla="*/ 134 w 147"/>
                  <a:gd name="T5" fmla="*/ 0 h 496"/>
                  <a:gd name="T6" fmla="*/ 147 w 147"/>
                  <a:gd name="T7" fmla="*/ 0 h 496"/>
                </a:gdLst>
                <a:ahLst/>
                <a:cxnLst>
                  <a:cxn ang="0">
                    <a:pos x="T0" y="T1"/>
                  </a:cxn>
                  <a:cxn ang="0">
                    <a:pos x="T2" y="T3"/>
                  </a:cxn>
                  <a:cxn ang="0">
                    <a:pos x="T4" y="T5"/>
                  </a:cxn>
                  <a:cxn ang="0">
                    <a:pos x="T6" y="T7"/>
                  </a:cxn>
                </a:cxnLst>
                <a:rect l="0" t="0" r="r" b="b"/>
                <a:pathLst>
                  <a:path w="147" h="496">
                    <a:moveTo>
                      <a:pt x="0" y="496"/>
                    </a:moveTo>
                    <a:lnTo>
                      <a:pt x="66" y="496"/>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8" name="Line 107"/>
              <p:cNvSpPr>
                <a:spLocks noChangeShapeType="1"/>
              </p:cNvSpPr>
              <p:nvPr/>
            </p:nvSpPr>
            <p:spPr bwMode="auto">
              <a:xfrm>
                <a:off x="1599" y="-196"/>
                <a:ext cx="0" cy="22"/>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9" name="Rectangle 738"/>
              <p:cNvSpPr>
                <a:spLocks noChangeArrowheads="1"/>
              </p:cNvSpPr>
              <p:nvPr/>
            </p:nvSpPr>
            <p:spPr bwMode="auto">
              <a:xfrm>
                <a:off x="1607" y="-16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A21751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0" name="Rectangle 739"/>
              <p:cNvSpPr>
                <a:spLocks noChangeArrowheads="1"/>
              </p:cNvSpPr>
              <p:nvPr/>
            </p:nvSpPr>
            <p:spPr bwMode="auto">
              <a:xfrm>
                <a:off x="1319" y="-165"/>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59.2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1" name="Freeform 740"/>
              <p:cNvSpPr>
                <a:spLocks/>
              </p:cNvSpPr>
              <p:nvPr/>
            </p:nvSpPr>
            <p:spPr bwMode="auto">
              <a:xfrm>
                <a:off x="1385" y="-150"/>
                <a:ext cx="75" cy="426"/>
              </a:xfrm>
              <a:custGeom>
                <a:avLst/>
                <a:gdLst>
                  <a:gd name="T0" fmla="*/ 0 w 83"/>
                  <a:gd name="T1" fmla="*/ 0 h 471"/>
                  <a:gd name="T2" fmla="*/ 15 w 83"/>
                  <a:gd name="T3" fmla="*/ 0 h 471"/>
                  <a:gd name="T4" fmla="*/ 83 w 83"/>
                  <a:gd name="T5" fmla="*/ 471 h 471"/>
                </a:gdLst>
                <a:ahLst/>
                <a:cxnLst>
                  <a:cxn ang="0">
                    <a:pos x="T0" y="T1"/>
                  </a:cxn>
                  <a:cxn ang="0">
                    <a:pos x="T2" y="T3"/>
                  </a:cxn>
                  <a:cxn ang="0">
                    <a:pos x="T4" y="T5"/>
                  </a:cxn>
                </a:cxnLst>
                <a:rect l="0" t="0" r="r" b="b"/>
                <a:pathLst>
                  <a:path w="83" h="471">
                    <a:moveTo>
                      <a:pt x="0" y="0"/>
                    </a:moveTo>
                    <a:lnTo>
                      <a:pt x="15" y="0"/>
                    </a:lnTo>
                    <a:lnTo>
                      <a:pt x="83" y="47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2" name="Freeform 741"/>
              <p:cNvSpPr>
                <a:spLocks/>
              </p:cNvSpPr>
              <p:nvPr/>
            </p:nvSpPr>
            <p:spPr bwMode="auto">
              <a:xfrm>
                <a:off x="1464" y="-150"/>
                <a:ext cx="134" cy="426"/>
              </a:xfrm>
              <a:custGeom>
                <a:avLst/>
                <a:gdLst>
                  <a:gd name="T0" fmla="*/ 0 w 147"/>
                  <a:gd name="T1" fmla="*/ 471 h 471"/>
                  <a:gd name="T2" fmla="*/ 66 w 147"/>
                  <a:gd name="T3" fmla="*/ 471 h 471"/>
                  <a:gd name="T4" fmla="*/ 134 w 147"/>
                  <a:gd name="T5" fmla="*/ 0 h 471"/>
                  <a:gd name="T6" fmla="*/ 147 w 147"/>
                  <a:gd name="T7" fmla="*/ 0 h 471"/>
                </a:gdLst>
                <a:ahLst/>
                <a:cxnLst>
                  <a:cxn ang="0">
                    <a:pos x="T0" y="T1"/>
                  </a:cxn>
                  <a:cxn ang="0">
                    <a:pos x="T2" y="T3"/>
                  </a:cxn>
                  <a:cxn ang="0">
                    <a:pos x="T4" y="T5"/>
                  </a:cxn>
                  <a:cxn ang="0">
                    <a:pos x="T6" y="T7"/>
                  </a:cxn>
                </a:cxnLst>
                <a:rect l="0" t="0" r="r" b="b"/>
                <a:pathLst>
                  <a:path w="147" h="471">
                    <a:moveTo>
                      <a:pt x="0" y="471"/>
                    </a:moveTo>
                    <a:lnTo>
                      <a:pt x="66" y="471"/>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3" name="Rectangle 742"/>
              <p:cNvSpPr>
                <a:spLocks noChangeArrowheads="1"/>
              </p:cNvSpPr>
              <p:nvPr/>
            </p:nvSpPr>
            <p:spPr bwMode="auto">
              <a:xfrm>
                <a:off x="1607" y="-133"/>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53_0654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4" name="Rectangle 743"/>
              <p:cNvSpPr>
                <a:spLocks noChangeArrowheads="1"/>
              </p:cNvSpPr>
              <p:nvPr/>
            </p:nvSpPr>
            <p:spPr bwMode="auto">
              <a:xfrm>
                <a:off x="1319" y="-130"/>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61.6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5" name="Freeform 744"/>
              <p:cNvSpPr>
                <a:spLocks/>
              </p:cNvSpPr>
              <p:nvPr/>
            </p:nvSpPr>
            <p:spPr bwMode="auto">
              <a:xfrm>
                <a:off x="1385" y="-116"/>
                <a:ext cx="75" cy="419"/>
              </a:xfrm>
              <a:custGeom>
                <a:avLst/>
                <a:gdLst>
                  <a:gd name="T0" fmla="*/ 0 w 83"/>
                  <a:gd name="T1" fmla="*/ 0 h 462"/>
                  <a:gd name="T2" fmla="*/ 15 w 83"/>
                  <a:gd name="T3" fmla="*/ 0 h 462"/>
                  <a:gd name="T4" fmla="*/ 83 w 83"/>
                  <a:gd name="T5" fmla="*/ 462 h 462"/>
                </a:gdLst>
                <a:ahLst/>
                <a:cxnLst>
                  <a:cxn ang="0">
                    <a:pos x="T0" y="T1"/>
                  </a:cxn>
                  <a:cxn ang="0">
                    <a:pos x="T2" y="T3"/>
                  </a:cxn>
                  <a:cxn ang="0">
                    <a:pos x="T4" y="T5"/>
                  </a:cxn>
                </a:cxnLst>
                <a:rect l="0" t="0" r="r" b="b"/>
                <a:pathLst>
                  <a:path w="83" h="462">
                    <a:moveTo>
                      <a:pt x="0" y="0"/>
                    </a:moveTo>
                    <a:lnTo>
                      <a:pt x="15" y="0"/>
                    </a:lnTo>
                    <a:lnTo>
                      <a:pt x="83" y="46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6" name="Freeform 745"/>
              <p:cNvSpPr>
                <a:spLocks/>
              </p:cNvSpPr>
              <p:nvPr/>
            </p:nvSpPr>
            <p:spPr bwMode="auto">
              <a:xfrm>
                <a:off x="1464" y="-116"/>
                <a:ext cx="134" cy="419"/>
              </a:xfrm>
              <a:custGeom>
                <a:avLst/>
                <a:gdLst>
                  <a:gd name="T0" fmla="*/ 0 w 147"/>
                  <a:gd name="T1" fmla="*/ 462 h 462"/>
                  <a:gd name="T2" fmla="*/ 66 w 147"/>
                  <a:gd name="T3" fmla="*/ 462 h 462"/>
                  <a:gd name="T4" fmla="*/ 134 w 147"/>
                  <a:gd name="T5" fmla="*/ 0 h 462"/>
                  <a:gd name="T6" fmla="*/ 147 w 147"/>
                  <a:gd name="T7" fmla="*/ 0 h 462"/>
                </a:gdLst>
                <a:ahLst/>
                <a:cxnLst>
                  <a:cxn ang="0">
                    <a:pos x="T0" y="T1"/>
                  </a:cxn>
                  <a:cxn ang="0">
                    <a:pos x="T2" y="T3"/>
                  </a:cxn>
                  <a:cxn ang="0">
                    <a:pos x="T4" y="T5"/>
                  </a:cxn>
                  <a:cxn ang="0">
                    <a:pos x="T6" y="T7"/>
                  </a:cxn>
                </a:cxnLst>
                <a:rect l="0" t="0" r="r" b="b"/>
                <a:pathLst>
                  <a:path w="147" h="462">
                    <a:moveTo>
                      <a:pt x="0" y="462"/>
                    </a:moveTo>
                    <a:lnTo>
                      <a:pt x="66" y="462"/>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7" name="Rectangle 746"/>
              <p:cNvSpPr>
                <a:spLocks noChangeArrowheads="1"/>
              </p:cNvSpPr>
              <p:nvPr/>
            </p:nvSpPr>
            <p:spPr bwMode="auto">
              <a:xfrm>
                <a:off x="1607" y="-99"/>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51_1128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8" name="Rectangle 747"/>
              <p:cNvSpPr>
                <a:spLocks noChangeArrowheads="1"/>
              </p:cNvSpPr>
              <p:nvPr/>
            </p:nvSpPr>
            <p:spPr bwMode="auto">
              <a:xfrm>
                <a:off x="1319" y="-96"/>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62.2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9" name="Freeform 748"/>
              <p:cNvSpPr>
                <a:spLocks/>
              </p:cNvSpPr>
              <p:nvPr/>
            </p:nvSpPr>
            <p:spPr bwMode="auto">
              <a:xfrm>
                <a:off x="1385" y="-81"/>
                <a:ext cx="75" cy="390"/>
              </a:xfrm>
              <a:custGeom>
                <a:avLst/>
                <a:gdLst>
                  <a:gd name="T0" fmla="*/ 0 w 83"/>
                  <a:gd name="T1" fmla="*/ 0 h 431"/>
                  <a:gd name="T2" fmla="*/ 15 w 83"/>
                  <a:gd name="T3" fmla="*/ 0 h 431"/>
                  <a:gd name="T4" fmla="*/ 83 w 83"/>
                  <a:gd name="T5" fmla="*/ 431 h 431"/>
                </a:gdLst>
                <a:ahLst/>
                <a:cxnLst>
                  <a:cxn ang="0">
                    <a:pos x="T0" y="T1"/>
                  </a:cxn>
                  <a:cxn ang="0">
                    <a:pos x="T2" y="T3"/>
                  </a:cxn>
                  <a:cxn ang="0">
                    <a:pos x="T4" y="T5"/>
                  </a:cxn>
                </a:cxnLst>
                <a:rect l="0" t="0" r="r" b="b"/>
                <a:pathLst>
                  <a:path w="83" h="431">
                    <a:moveTo>
                      <a:pt x="0" y="0"/>
                    </a:moveTo>
                    <a:lnTo>
                      <a:pt x="15" y="0"/>
                    </a:lnTo>
                    <a:lnTo>
                      <a:pt x="83" y="43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0" name="Freeform 749"/>
              <p:cNvSpPr>
                <a:spLocks/>
              </p:cNvSpPr>
              <p:nvPr/>
            </p:nvSpPr>
            <p:spPr bwMode="auto">
              <a:xfrm>
                <a:off x="1464" y="-81"/>
                <a:ext cx="134" cy="390"/>
              </a:xfrm>
              <a:custGeom>
                <a:avLst/>
                <a:gdLst>
                  <a:gd name="T0" fmla="*/ 0 w 147"/>
                  <a:gd name="T1" fmla="*/ 431 h 431"/>
                  <a:gd name="T2" fmla="*/ 66 w 147"/>
                  <a:gd name="T3" fmla="*/ 431 h 431"/>
                  <a:gd name="T4" fmla="*/ 134 w 147"/>
                  <a:gd name="T5" fmla="*/ 0 h 431"/>
                  <a:gd name="T6" fmla="*/ 147 w 147"/>
                  <a:gd name="T7" fmla="*/ 0 h 431"/>
                </a:gdLst>
                <a:ahLst/>
                <a:cxnLst>
                  <a:cxn ang="0">
                    <a:pos x="T0" y="T1"/>
                  </a:cxn>
                  <a:cxn ang="0">
                    <a:pos x="T2" y="T3"/>
                  </a:cxn>
                  <a:cxn ang="0">
                    <a:pos x="T4" y="T5"/>
                  </a:cxn>
                  <a:cxn ang="0">
                    <a:pos x="T6" y="T7"/>
                  </a:cxn>
                </a:cxnLst>
                <a:rect l="0" t="0" r="r" b="b"/>
                <a:pathLst>
                  <a:path w="147" h="431">
                    <a:moveTo>
                      <a:pt x="0" y="431"/>
                    </a:moveTo>
                    <a:lnTo>
                      <a:pt x="66" y="431"/>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1" name="Rectangle 750"/>
              <p:cNvSpPr>
                <a:spLocks noChangeArrowheads="1"/>
              </p:cNvSpPr>
              <p:nvPr/>
            </p:nvSpPr>
            <p:spPr bwMode="auto">
              <a:xfrm>
                <a:off x="1607" y="-6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A62366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2" name="Rectangle 751"/>
              <p:cNvSpPr>
                <a:spLocks noChangeArrowheads="1"/>
              </p:cNvSpPr>
              <p:nvPr/>
            </p:nvSpPr>
            <p:spPr bwMode="auto">
              <a:xfrm>
                <a:off x="1718" y="-6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A16750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3" name="Rectangle 752"/>
              <p:cNvSpPr>
                <a:spLocks noChangeArrowheads="1"/>
              </p:cNvSpPr>
              <p:nvPr/>
            </p:nvSpPr>
            <p:spPr bwMode="auto">
              <a:xfrm>
                <a:off x="1829" y="-6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A62372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4" name="Rectangle 753"/>
              <p:cNvSpPr>
                <a:spLocks noChangeArrowheads="1"/>
              </p:cNvSpPr>
              <p:nvPr/>
            </p:nvSpPr>
            <p:spPr bwMode="auto">
              <a:xfrm>
                <a:off x="1607" y="-3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A14013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5" name="Rectangle 754"/>
              <p:cNvSpPr>
                <a:spLocks noChangeArrowheads="1"/>
              </p:cNvSpPr>
              <p:nvPr/>
            </p:nvSpPr>
            <p:spPr bwMode="auto">
              <a:xfrm>
                <a:off x="1319" y="-44"/>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64.6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6" name="Freeform 755"/>
              <p:cNvSpPr>
                <a:spLocks/>
              </p:cNvSpPr>
              <p:nvPr/>
            </p:nvSpPr>
            <p:spPr bwMode="auto">
              <a:xfrm>
                <a:off x="1385" y="-30"/>
                <a:ext cx="75" cy="364"/>
              </a:xfrm>
              <a:custGeom>
                <a:avLst/>
                <a:gdLst>
                  <a:gd name="T0" fmla="*/ 0 w 83"/>
                  <a:gd name="T1" fmla="*/ 0 h 402"/>
                  <a:gd name="T2" fmla="*/ 15 w 83"/>
                  <a:gd name="T3" fmla="*/ 0 h 402"/>
                  <a:gd name="T4" fmla="*/ 83 w 83"/>
                  <a:gd name="T5" fmla="*/ 402 h 402"/>
                </a:gdLst>
                <a:ahLst/>
                <a:cxnLst>
                  <a:cxn ang="0">
                    <a:pos x="T0" y="T1"/>
                  </a:cxn>
                  <a:cxn ang="0">
                    <a:pos x="T2" y="T3"/>
                  </a:cxn>
                  <a:cxn ang="0">
                    <a:pos x="T4" y="T5"/>
                  </a:cxn>
                </a:cxnLst>
                <a:rect l="0" t="0" r="r" b="b"/>
                <a:pathLst>
                  <a:path w="83" h="402">
                    <a:moveTo>
                      <a:pt x="0" y="0"/>
                    </a:moveTo>
                    <a:lnTo>
                      <a:pt x="15" y="0"/>
                    </a:lnTo>
                    <a:lnTo>
                      <a:pt x="83" y="40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7" name="Freeform 756"/>
              <p:cNvSpPr>
                <a:spLocks/>
              </p:cNvSpPr>
              <p:nvPr/>
            </p:nvSpPr>
            <p:spPr bwMode="auto">
              <a:xfrm>
                <a:off x="1464" y="-30"/>
                <a:ext cx="134" cy="364"/>
              </a:xfrm>
              <a:custGeom>
                <a:avLst/>
                <a:gdLst>
                  <a:gd name="T0" fmla="*/ 0 w 147"/>
                  <a:gd name="T1" fmla="*/ 402 h 402"/>
                  <a:gd name="T2" fmla="*/ 66 w 147"/>
                  <a:gd name="T3" fmla="*/ 402 h 402"/>
                  <a:gd name="T4" fmla="*/ 134 w 147"/>
                  <a:gd name="T5" fmla="*/ 0 h 402"/>
                  <a:gd name="T6" fmla="*/ 147 w 147"/>
                  <a:gd name="T7" fmla="*/ 0 h 402"/>
                </a:gdLst>
                <a:ahLst/>
                <a:cxnLst>
                  <a:cxn ang="0">
                    <a:pos x="T0" y="T1"/>
                  </a:cxn>
                  <a:cxn ang="0">
                    <a:pos x="T2" y="T3"/>
                  </a:cxn>
                  <a:cxn ang="0">
                    <a:pos x="T4" y="T5"/>
                  </a:cxn>
                  <a:cxn ang="0">
                    <a:pos x="T6" y="T7"/>
                  </a:cxn>
                </a:cxnLst>
                <a:rect l="0" t="0" r="r" b="b"/>
                <a:pathLst>
                  <a:path w="147" h="402">
                    <a:moveTo>
                      <a:pt x="0" y="402"/>
                    </a:moveTo>
                    <a:lnTo>
                      <a:pt x="66" y="402"/>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8" name="Line 127"/>
              <p:cNvSpPr>
                <a:spLocks noChangeShapeType="1"/>
              </p:cNvSpPr>
              <p:nvPr/>
            </p:nvSpPr>
            <p:spPr bwMode="auto">
              <a:xfrm>
                <a:off x="1599" y="-59"/>
                <a:ext cx="0" cy="57"/>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9" name="Rectangle 758"/>
              <p:cNvSpPr>
                <a:spLocks noChangeArrowheads="1"/>
              </p:cNvSpPr>
              <p:nvPr/>
            </p:nvSpPr>
            <p:spPr bwMode="auto">
              <a:xfrm>
                <a:off x="1607" y="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A27948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0" name="Rectangle 759"/>
              <p:cNvSpPr>
                <a:spLocks noChangeArrowheads="1"/>
              </p:cNvSpPr>
              <p:nvPr/>
            </p:nvSpPr>
            <p:spPr bwMode="auto">
              <a:xfrm>
                <a:off x="1319" y="7"/>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65.2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1" name="Freeform 760"/>
              <p:cNvSpPr>
                <a:spLocks/>
              </p:cNvSpPr>
              <p:nvPr/>
            </p:nvSpPr>
            <p:spPr bwMode="auto">
              <a:xfrm>
                <a:off x="1385" y="22"/>
                <a:ext cx="75" cy="319"/>
              </a:xfrm>
              <a:custGeom>
                <a:avLst/>
                <a:gdLst>
                  <a:gd name="T0" fmla="*/ 0 w 83"/>
                  <a:gd name="T1" fmla="*/ 0 h 352"/>
                  <a:gd name="T2" fmla="*/ 15 w 83"/>
                  <a:gd name="T3" fmla="*/ 0 h 352"/>
                  <a:gd name="T4" fmla="*/ 83 w 83"/>
                  <a:gd name="T5" fmla="*/ 352 h 352"/>
                </a:gdLst>
                <a:ahLst/>
                <a:cxnLst>
                  <a:cxn ang="0">
                    <a:pos x="T0" y="T1"/>
                  </a:cxn>
                  <a:cxn ang="0">
                    <a:pos x="T2" y="T3"/>
                  </a:cxn>
                  <a:cxn ang="0">
                    <a:pos x="T4" y="T5"/>
                  </a:cxn>
                </a:cxnLst>
                <a:rect l="0" t="0" r="r" b="b"/>
                <a:pathLst>
                  <a:path w="83" h="352">
                    <a:moveTo>
                      <a:pt x="0" y="0"/>
                    </a:moveTo>
                    <a:lnTo>
                      <a:pt x="15" y="0"/>
                    </a:lnTo>
                    <a:lnTo>
                      <a:pt x="83" y="35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2" name="Freeform 761"/>
              <p:cNvSpPr>
                <a:spLocks/>
              </p:cNvSpPr>
              <p:nvPr/>
            </p:nvSpPr>
            <p:spPr bwMode="auto">
              <a:xfrm>
                <a:off x="1464" y="22"/>
                <a:ext cx="134" cy="319"/>
              </a:xfrm>
              <a:custGeom>
                <a:avLst/>
                <a:gdLst>
                  <a:gd name="T0" fmla="*/ 0 w 147"/>
                  <a:gd name="T1" fmla="*/ 352 h 352"/>
                  <a:gd name="T2" fmla="*/ 66 w 147"/>
                  <a:gd name="T3" fmla="*/ 352 h 352"/>
                  <a:gd name="T4" fmla="*/ 134 w 147"/>
                  <a:gd name="T5" fmla="*/ 0 h 352"/>
                  <a:gd name="T6" fmla="*/ 147 w 147"/>
                  <a:gd name="T7" fmla="*/ 0 h 352"/>
                </a:gdLst>
                <a:ahLst/>
                <a:cxnLst>
                  <a:cxn ang="0">
                    <a:pos x="T0" y="T1"/>
                  </a:cxn>
                  <a:cxn ang="0">
                    <a:pos x="T2" y="T3"/>
                  </a:cxn>
                  <a:cxn ang="0">
                    <a:pos x="T4" y="T5"/>
                  </a:cxn>
                  <a:cxn ang="0">
                    <a:pos x="T6" y="T7"/>
                  </a:cxn>
                </a:cxnLst>
                <a:rect l="0" t="0" r="r" b="b"/>
                <a:pathLst>
                  <a:path w="147" h="352">
                    <a:moveTo>
                      <a:pt x="0" y="352"/>
                    </a:moveTo>
                    <a:lnTo>
                      <a:pt x="66" y="352"/>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3" name="Rectangle 762"/>
              <p:cNvSpPr>
                <a:spLocks noChangeArrowheads="1"/>
              </p:cNvSpPr>
              <p:nvPr/>
            </p:nvSpPr>
            <p:spPr bwMode="auto">
              <a:xfrm>
                <a:off x="1607" y="39"/>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A58627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4" name="Rectangle 763"/>
              <p:cNvSpPr>
                <a:spLocks noChangeArrowheads="1"/>
              </p:cNvSpPr>
              <p:nvPr/>
            </p:nvSpPr>
            <p:spPr bwMode="auto">
              <a:xfrm>
                <a:off x="1319" y="42"/>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65.8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5" name="Freeform 764"/>
              <p:cNvSpPr>
                <a:spLocks/>
              </p:cNvSpPr>
              <p:nvPr/>
            </p:nvSpPr>
            <p:spPr bwMode="auto">
              <a:xfrm>
                <a:off x="1385" y="56"/>
                <a:ext cx="75" cy="291"/>
              </a:xfrm>
              <a:custGeom>
                <a:avLst/>
                <a:gdLst>
                  <a:gd name="T0" fmla="*/ 0 w 83"/>
                  <a:gd name="T1" fmla="*/ 0 h 321"/>
                  <a:gd name="T2" fmla="*/ 15 w 83"/>
                  <a:gd name="T3" fmla="*/ 0 h 321"/>
                  <a:gd name="T4" fmla="*/ 83 w 83"/>
                  <a:gd name="T5" fmla="*/ 321 h 321"/>
                </a:gdLst>
                <a:ahLst/>
                <a:cxnLst>
                  <a:cxn ang="0">
                    <a:pos x="T0" y="T1"/>
                  </a:cxn>
                  <a:cxn ang="0">
                    <a:pos x="T2" y="T3"/>
                  </a:cxn>
                  <a:cxn ang="0">
                    <a:pos x="T4" y="T5"/>
                  </a:cxn>
                </a:cxnLst>
                <a:rect l="0" t="0" r="r" b="b"/>
                <a:pathLst>
                  <a:path w="83" h="321">
                    <a:moveTo>
                      <a:pt x="0" y="0"/>
                    </a:moveTo>
                    <a:lnTo>
                      <a:pt x="15" y="0"/>
                    </a:lnTo>
                    <a:lnTo>
                      <a:pt x="83" y="32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6" name="Freeform 765"/>
              <p:cNvSpPr>
                <a:spLocks/>
              </p:cNvSpPr>
              <p:nvPr/>
            </p:nvSpPr>
            <p:spPr bwMode="auto">
              <a:xfrm>
                <a:off x="1464" y="56"/>
                <a:ext cx="134" cy="291"/>
              </a:xfrm>
              <a:custGeom>
                <a:avLst/>
                <a:gdLst>
                  <a:gd name="T0" fmla="*/ 0 w 147"/>
                  <a:gd name="T1" fmla="*/ 321 h 321"/>
                  <a:gd name="T2" fmla="*/ 66 w 147"/>
                  <a:gd name="T3" fmla="*/ 321 h 321"/>
                  <a:gd name="T4" fmla="*/ 134 w 147"/>
                  <a:gd name="T5" fmla="*/ 0 h 321"/>
                  <a:gd name="T6" fmla="*/ 147 w 147"/>
                  <a:gd name="T7" fmla="*/ 0 h 321"/>
                </a:gdLst>
                <a:ahLst/>
                <a:cxnLst>
                  <a:cxn ang="0">
                    <a:pos x="T0" y="T1"/>
                  </a:cxn>
                  <a:cxn ang="0">
                    <a:pos x="T2" y="T3"/>
                  </a:cxn>
                  <a:cxn ang="0">
                    <a:pos x="T4" y="T5"/>
                  </a:cxn>
                  <a:cxn ang="0">
                    <a:pos x="T6" y="T7"/>
                  </a:cxn>
                </a:cxnLst>
                <a:rect l="0" t="0" r="r" b="b"/>
                <a:pathLst>
                  <a:path w="147" h="321">
                    <a:moveTo>
                      <a:pt x="0" y="321"/>
                    </a:moveTo>
                    <a:lnTo>
                      <a:pt x="66" y="321"/>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7" name="Rectangle 766"/>
              <p:cNvSpPr>
                <a:spLocks noChangeArrowheads="1"/>
              </p:cNvSpPr>
              <p:nvPr/>
            </p:nvSpPr>
            <p:spPr bwMode="auto">
              <a:xfrm>
                <a:off x="1607" y="73"/>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A28098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8" name="Rectangle 767"/>
              <p:cNvSpPr>
                <a:spLocks noChangeArrowheads="1"/>
              </p:cNvSpPr>
              <p:nvPr/>
            </p:nvSpPr>
            <p:spPr bwMode="auto">
              <a:xfrm>
                <a:off x="1319" y="76"/>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66.0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9" name="Freeform 768"/>
              <p:cNvSpPr>
                <a:spLocks/>
              </p:cNvSpPr>
              <p:nvPr/>
            </p:nvSpPr>
            <p:spPr bwMode="auto">
              <a:xfrm>
                <a:off x="1385" y="91"/>
                <a:ext cx="75" cy="259"/>
              </a:xfrm>
              <a:custGeom>
                <a:avLst/>
                <a:gdLst>
                  <a:gd name="T0" fmla="*/ 0 w 83"/>
                  <a:gd name="T1" fmla="*/ 0 h 286"/>
                  <a:gd name="T2" fmla="*/ 15 w 83"/>
                  <a:gd name="T3" fmla="*/ 0 h 286"/>
                  <a:gd name="T4" fmla="*/ 83 w 83"/>
                  <a:gd name="T5" fmla="*/ 286 h 286"/>
                </a:gdLst>
                <a:ahLst/>
                <a:cxnLst>
                  <a:cxn ang="0">
                    <a:pos x="T0" y="T1"/>
                  </a:cxn>
                  <a:cxn ang="0">
                    <a:pos x="T2" y="T3"/>
                  </a:cxn>
                  <a:cxn ang="0">
                    <a:pos x="T4" y="T5"/>
                  </a:cxn>
                </a:cxnLst>
                <a:rect l="0" t="0" r="r" b="b"/>
                <a:pathLst>
                  <a:path w="83" h="286">
                    <a:moveTo>
                      <a:pt x="0" y="0"/>
                    </a:moveTo>
                    <a:lnTo>
                      <a:pt x="15" y="0"/>
                    </a:lnTo>
                    <a:lnTo>
                      <a:pt x="83" y="28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0" name="Freeform 769"/>
              <p:cNvSpPr>
                <a:spLocks/>
              </p:cNvSpPr>
              <p:nvPr/>
            </p:nvSpPr>
            <p:spPr bwMode="auto">
              <a:xfrm>
                <a:off x="1464" y="91"/>
                <a:ext cx="134" cy="259"/>
              </a:xfrm>
              <a:custGeom>
                <a:avLst/>
                <a:gdLst>
                  <a:gd name="T0" fmla="*/ 0 w 147"/>
                  <a:gd name="T1" fmla="*/ 286 h 286"/>
                  <a:gd name="T2" fmla="*/ 66 w 147"/>
                  <a:gd name="T3" fmla="*/ 286 h 286"/>
                  <a:gd name="T4" fmla="*/ 134 w 147"/>
                  <a:gd name="T5" fmla="*/ 0 h 286"/>
                  <a:gd name="T6" fmla="*/ 147 w 147"/>
                  <a:gd name="T7" fmla="*/ 0 h 286"/>
                </a:gdLst>
                <a:ahLst/>
                <a:cxnLst>
                  <a:cxn ang="0">
                    <a:pos x="T0" y="T1"/>
                  </a:cxn>
                  <a:cxn ang="0">
                    <a:pos x="T2" y="T3"/>
                  </a:cxn>
                  <a:cxn ang="0">
                    <a:pos x="T4" y="T5"/>
                  </a:cxn>
                  <a:cxn ang="0">
                    <a:pos x="T6" y="T7"/>
                  </a:cxn>
                </a:cxnLst>
                <a:rect l="0" t="0" r="r" b="b"/>
                <a:pathLst>
                  <a:path w="147" h="286">
                    <a:moveTo>
                      <a:pt x="0" y="286"/>
                    </a:moveTo>
                    <a:lnTo>
                      <a:pt x="66" y="286"/>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1" name="Rectangle 770"/>
              <p:cNvSpPr>
                <a:spLocks noChangeArrowheads="1"/>
              </p:cNvSpPr>
              <p:nvPr/>
            </p:nvSpPr>
            <p:spPr bwMode="auto">
              <a:xfrm>
                <a:off x="1607" y="10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A23036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2" name="Rectangle 771"/>
              <p:cNvSpPr>
                <a:spLocks noChangeArrowheads="1"/>
              </p:cNvSpPr>
              <p:nvPr/>
            </p:nvSpPr>
            <p:spPr bwMode="auto">
              <a:xfrm>
                <a:off x="1319" y="111"/>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66.2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3" name="Freeform 772"/>
              <p:cNvSpPr>
                <a:spLocks/>
              </p:cNvSpPr>
              <p:nvPr/>
            </p:nvSpPr>
            <p:spPr bwMode="auto">
              <a:xfrm>
                <a:off x="1385" y="125"/>
                <a:ext cx="75" cy="227"/>
              </a:xfrm>
              <a:custGeom>
                <a:avLst/>
                <a:gdLst>
                  <a:gd name="T0" fmla="*/ 0 w 83"/>
                  <a:gd name="T1" fmla="*/ 0 h 250"/>
                  <a:gd name="T2" fmla="*/ 15 w 83"/>
                  <a:gd name="T3" fmla="*/ 0 h 250"/>
                  <a:gd name="T4" fmla="*/ 83 w 83"/>
                  <a:gd name="T5" fmla="*/ 250 h 250"/>
                </a:gdLst>
                <a:ahLst/>
                <a:cxnLst>
                  <a:cxn ang="0">
                    <a:pos x="T0" y="T1"/>
                  </a:cxn>
                  <a:cxn ang="0">
                    <a:pos x="T2" y="T3"/>
                  </a:cxn>
                  <a:cxn ang="0">
                    <a:pos x="T4" y="T5"/>
                  </a:cxn>
                </a:cxnLst>
                <a:rect l="0" t="0" r="r" b="b"/>
                <a:pathLst>
                  <a:path w="83" h="250">
                    <a:moveTo>
                      <a:pt x="0" y="0"/>
                    </a:moveTo>
                    <a:lnTo>
                      <a:pt x="15" y="0"/>
                    </a:lnTo>
                    <a:lnTo>
                      <a:pt x="83" y="25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4" name="Freeform 773"/>
              <p:cNvSpPr>
                <a:spLocks/>
              </p:cNvSpPr>
              <p:nvPr/>
            </p:nvSpPr>
            <p:spPr bwMode="auto">
              <a:xfrm>
                <a:off x="1464" y="125"/>
                <a:ext cx="134" cy="227"/>
              </a:xfrm>
              <a:custGeom>
                <a:avLst/>
                <a:gdLst>
                  <a:gd name="T0" fmla="*/ 0 w 147"/>
                  <a:gd name="T1" fmla="*/ 250 h 250"/>
                  <a:gd name="T2" fmla="*/ 66 w 147"/>
                  <a:gd name="T3" fmla="*/ 250 h 250"/>
                  <a:gd name="T4" fmla="*/ 134 w 147"/>
                  <a:gd name="T5" fmla="*/ 0 h 250"/>
                  <a:gd name="T6" fmla="*/ 147 w 147"/>
                  <a:gd name="T7" fmla="*/ 0 h 250"/>
                </a:gdLst>
                <a:ahLst/>
                <a:cxnLst>
                  <a:cxn ang="0">
                    <a:pos x="T0" y="T1"/>
                  </a:cxn>
                  <a:cxn ang="0">
                    <a:pos x="T2" y="T3"/>
                  </a:cxn>
                  <a:cxn ang="0">
                    <a:pos x="T4" y="T5"/>
                  </a:cxn>
                  <a:cxn ang="0">
                    <a:pos x="T6" y="T7"/>
                  </a:cxn>
                </a:cxnLst>
                <a:rect l="0" t="0" r="r" b="b"/>
                <a:pathLst>
                  <a:path w="147" h="250">
                    <a:moveTo>
                      <a:pt x="0" y="250"/>
                    </a:moveTo>
                    <a:lnTo>
                      <a:pt x="66" y="25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5" name="Rectangle 774"/>
              <p:cNvSpPr>
                <a:spLocks noChangeArrowheads="1"/>
              </p:cNvSpPr>
              <p:nvPr/>
            </p:nvSpPr>
            <p:spPr bwMode="auto">
              <a:xfrm>
                <a:off x="1607" y="14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A53775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6" name="Rectangle 775"/>
              <p:cNvSpPr>
                <a:spLocks noChangeArrowheads="1"/>
              </p:cNvSpPr>
              <p:nvPr/>
            </p:nvSpPr>
            <p:spPr bwMode="auto">
              <a:xfrm>
                <a:off x="1319" y="145"/>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66.4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7" name="Freeform 776"/>
              <p:cNvSpPr>
                <a:spLocks/>
              </p:cNvSpPr>
              <p:nvPr/>
            </p:nvSpPr>
            <p:spPr bwMode="auto">
              <a:xfrm>
                <a:off x="1385" y="160"/>
                <a:ext cx="75" cy="193"/>
              </a:xfrm>
              <a:custGeom>
                <a:avLst/>
                <a:gdLst>
                  <a:gd name="T0" fmla="*/ 0 w 83"/>
                  <a:gd name="T1" fmla="*/ 0 h 214"/>
                  <a:gd name="T2" fmla="*/ 15 w 83"/>
                  <a:gd name="T3" fmla="*/ 0 h 214"/>
                  <a:gd name="T4" fmla="*/ 83 w 83"/>
                  <a:gd name="T5" fmla="*/ 214 h 214"/>
                </a:gdLst>
                <a:ahLst/>
                <a:cxnLst>
                  <a:cxn ang="0">
                    <a:pos x="T0" y="T1"/>
                  </a:cxn>
                  <a:cxn ang="0">
                    <a:pos x="T2" y="T3"/>
                  </a:cxn>
                  <a:cxn ang="0">
                    <a:pos x="T4" y="T5"/>
                  </a:cxn>
                </a:cxnLst>
                <a:rect l="0" t="0" r="r" b="b"/>
                <a:pathLst>
                  <a:path w="83" h="214">
                    <a:moveTo>
                      <a:pt x="0" y="0"/>
                    </a:moveTo>
                    <a:lnTo>
                      <a:pt x="15" y="0"/>
                    </a:lnTo>
                    <a:lnTo>
                      <a:pt x="83" y="214"/>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8" name="Freeform 777"/>
              <p:cNvSpPr>
                <a:spLocks/>
              </p:cNvSpPr>
              <p:nvPr/>
            </p:nvSpPr>
            <p:spPr bwMode="auto">
              <a:xfrm>
                <a:off x="1464" y="160"/>
                <a:ext cx="134" cy="193"/>
              </a:xfrm>
              <a:custGeom>
                <a:avLst/>
                <a:gdLst>
                  <a:gd name="T0" fmla="*/ 0 w 147"/>
                  <a:gd name="T1" fmla="*/ 214 h 214"/>
                  <a:gd name="T2" fmla="*/ 66 w 147"/>
                  <a:gd name="T3" fmla="*/ 214 h 214"/>
                  <a:gd name="T4" fmla="*/ 134 w 147"/>
                  <a:gd name="T5" fmla="*/ 0 h 214"/>
                  <a:gd name="T6" fmla="*/ 147 w 147"/>
                  <a:gd name="T7" fmla="*/ 0 h 214"/>
                </a:gdLst>
                <a:ahLst/>
                <a:cxnLst>
                  <a:cxn ang="0">
                    <a:pos x="T0" y="T1"/>
                  </a:cxn>
                  <a:cxn ang="0">
                    <a:pos x="T2" y="T3"/>
                  </a:cxn>
                  <a:cxn ang="0">
                    <a:pos x="T4" y="T5"/>
                  </a:cxn>
                  <a:cxn ang="0">
                    <a:pos x="T6" y="T7"/>
                  </a:cxn>
                </a:cxnLst>
                <a:rect l="0" t="0" r="r" b="b"/>
                <a:pathLst>
                  <a:path w="147" h="214">
                    <a:moveTo>
                      <a:pt x="0" y="214"/>
                    </a:moveTo>
                    <a:lnTo>
                      <a:pt x="66" y="21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9" name="Rectangle 778"/>
              <p:cNvSpPr>
                <a:spLocks noChangeArrowheads="1"/>
              </p:cNvSpPr>
              <p:nvPr/>
            </p:nvSpPr>
            <p:spPr bwMode="auto">
              <a:xfrm>
                <a:off x="1607" y="177"/>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A13235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0" name="Rectangle 779"/>
              <p:cNvSpPr>
                <a:spLocks noChangeArrowheads="1"/>
              </p:cNvSpPr>
              <p:nvPr/>
            </p:nvSpPr>
            <p:spPr bwMode="auto">
              <a:xfrm>
                <a:off x="1319" y="179"/>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66.5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1" name="Freeform 780"/>
              <p:cNvSpPr>
                <a:spLocks/>
              </p:cNvSpPr>
              <p:nvPr/>
            </p:nvSpPr>
            <p:spPr bwMode="auto">
              <a:xfrm>
                <a:off x="1385" y="194"/>
                <a:ext cx="75" cy="160"/>
              </a:xfrm>
              <a:custGeom>
                <a:avLst/>
                <a:gdLst>
                  <a:gd name="T0" fmla="*/ 0 w 83"/>
                  <a:gd name="T1" fmla="*/ 0 h 177"/>
                  <a:gd name="T2" fmla="*/ 15 w 83"/>
                  <a:gd name="T3" fmla="*/ 0 h 177"/>
                  <a:gd name="T4" fmla="*/ 83 w 83"/>
                  <a:gd name="T5" fmla="*/ 177 h 177"/>
                </a:gdLst>
                <a:ahLst/>
                <a:cxnLst>
                  <a:cxn ang="0">
                    <a:pos x="T0" y="T1"/>
                  </a:cxn>
                  <a:cxn ang="0">
                    <a:pos x="T2" y="T3"/>
                  </a:cxn>
                  <a:cxn ang="0">
                    <a:pos x="T4" y="T5"/>
                  </a:cxn>
                </a:cxnLst>
                <a:rect l="0" t="0" r="r" b="b"/>
                <a:pathLst>
                  <a:path w="83" h="177">
                    <a:moveTo>
                      <a:pt x="0" y="0"/>
                    </a:moveTo>
                    <a:lnTo>
                      <a:pt x="15" y="0"/>
                    </a:lnTo>
                    <a:lnTo>
                      <a:pt x="83" y="17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2" name="Freeform 781"/>
              <p:cNvSpPr>
                <a:spLocks/>
              </p:cNvSpPr>
              <p:nvPr/>
            </p:nvSpPr>
            <p:spPr bwMode="auto">
              <a:xfrm>
                <a:off x="1464" y="194"/>
                <a:ext cx="134" cy="160"/>
              </a:xfrm>
              <a:custGeom>
                <a:avLst/>
                <a:gdLst>
                  <a:gd name="T0" fmla="*/ 0 w 147"/>
                  <a:gd name="T1" fmla="*/ 177 h 177"/>
                  <a:gd name="T2" fmla="*/ 66 w 147"/>
                  <a:gd name="T3" fmla="*/ 177 h 177"/>
                  <a:gd name="T4" fmla="*/ 134 w 147"/>
                  <a:gd name="T5" fmla="*/ 0 h 177"/>
                  <a:gd name="T6" fmla="*/ 147 w 147"/>
                  <a:gd name="T7" fmla="*/ 0 h 177"/>
                </a:gdLst>
                <a:ahLst/>
                <a:cxnLst>
                  <a:cxn ang="0">
                    <a:pos x="T0" y="T1"/>
                  </a:cxn>
                  <a:cxn ang="0">
                    <a:pos x="T2" y="T3"/>
                  </a:cxn>
                  <a:cxn ang="0">
                    <a:pos x="T4" y="T5"/>
                  </a:cxn>
                  <a:cxn ang="0">
                    <a:pos x="T6" y="T7"/>
                  </a:cxn>
                </a:cxnLst>
                <a:rect l="0" t="0" r="r" b="b"/>
                <a:pathLst>
                  <a:path w="147" h="177">
                    <a:moveTo>
                      <a:pt x="0" y="177"/>
                    </a:moveTo>
                    <a:lnTo>
                      <a:pt x="66" y="177"/>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3" name="Rectangle 782"/>
              <p:cNvSpPr>
                <a:spLocks noChangeArrowheads="1"/>
              </p:cNvSpPr>
              <p:nvPr/>
            </p:nvSpPr>
            <p:spPr bwMode="auto">
              <a:xfrm>
                <a:off x="1607" y="21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A52324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4" name="Rectangle 783"/>
              <p:cNvSpPr>
                <a:spLocks noChangeArrowheads="1"/>
              </p:cNvSpPr>
              <p:nvPr/>
            </p:nvSpPr>
            <p:spPr bwMode="auto">
              <a:xfrm>
                <a:off x="1319" y="214"/>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67.1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5" name="Freeform 784"/>
              <p:cNvSpPr>
                <a:spLocks/>
              </p:cNvSpPr>
              <p:nvPr/>
            </p:nvSpPr>
            <p:spPr bwMode="auto">
              <a:xfrm>
                <a:off x="1385" y="228"/>
                <a:ext cx="75" cy="134"/>
              </a:xfrm>
              <a:custGeom>
                <a:avLst/>
                <a:gdLst>
                  <a:gd name="T0" fmla="*/ 0 w 83"/>
                  <a:gd name="T1" fmla="*/ 0 h 147"/>
                  <a:gd name="T2" fmla="*/ 15 w 83"/>
                  <a:gd name="T3" fmla="*/ 0 h 147"/>
                  <a:gd name="T4" fmla="*/ 83 w 83"/>
                  <a:gd name="T5" fmla="*/ 147 h 147"/>
                </a:gdLst>
                <a:ahLst/>
                <a:cxnLst>
                  <a:cxn ang="0">
                    <a:pos x="T0" y="T1"/>
                  </a:cxn>
                  <a:cxn ang="0">
                    <a:pos x="T2" y="T3"/>
                  </a:cxn>
                  <a:cxn ang="0">
                    <a:pos x="T4" y="T5"/>
                  </a:cxn>
                </a:cxnLst>
                <a:rect l="0" t="0" r="r" b="b"/>
                <a:pathLst>
                  <a:path w="83" h="147">
                    <a:moveTo>
                      <a:pt x="0" y="0"/>
                    </a:moveTo>
                    <a:lnTo>
                      <a:pt x="15" y="0"/>
                    </a:lnTo>
                    <a:lnTo>
                      <a:pt x="83" y="14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6" name="Freeform 785"/>
              <p:cNvSpPr>
                <a:spLocks/>
              </p:cNvSpPr>
              <p:nvPr/>
            </p:nvSpPr>
            <p:spPr bwMode="auto">
              <a:xfrm>
                <a:off x="1464" y="228"/>
                <a:ext cx="134" cy="134"/>
              </a:xfrm>
              <a:custGeom>
                <a:avLst/>
                <a:gdLst>
                  <a:gd name="T0" fmla="*/ 0 w 147"/>
                  <a:gd name="T1" fmla="*/ 147 h 147"/>
                  <a:gd name="T2" fmla="*/ 66 w 147"/>
                  <a:gd name="T3" fmla="*/ 147 h 147"/>
                  <a:gd name="T4" fmla="*/ 134 w 147"/>
                  <a:gd name="T5" fmla="*/ 0 h 147"/>
                  <a:gd name="T6" fmla="*/ 147 w 147"/>
                  <a:gd name="T7" fmla="*/ 0 h 147"/>
                </a:gdLst>
                <a:ahLst/>
                <a:cxnLst>
                  <a:cxn ang="0">
                    <a:pos x="T0" y="T1"/>
                  </a:cxn>
                  <a:cxn ang="0">
                    <a:pos x="T2" y="T3"/>
                  </a:cxn>
                  <a:cxn ang="0">
                    <a:pos x="T4" y="T5"/>
                  </a:cxn>
                  <a:cxn ang="0">
                    <a:pos x="T6" y="T7"/>
                  </a:cxn>
                </a:cxnLst>
                <a:rect l="0" t="0" r="r" b="b"/>
                <a:pathLst>
                  <a:path w="147" h="147">
                    <a:moveTo>
                      <a:pt x="0" y="147"/>
                    </a:moveTo>
                    <a:lnTo>
                      <a:pt x="66" y="147"/>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7" name="Rectangle 786"/>
              <p:cNvSpPr>
                <a:spLocks noChangeArrowheads="1"/>
              </p:cNvSpPr>
              <p:nvPr/>
            </p:nvSpPr>
            <p:spPr bwMode="auto">
              <a:xfrm>
                <a:off x="1607" y="246"/>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A28510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8" name="Rectangle 787"/>
              <p:cNvSpPr>
                <a:spLocks noChangeArrowheads="1"/>
              </p:cNvSpPr>
              <p:nvPr/>
            </p:nvSpPr>
            <p:spPr bwMode="auto">
              <a:xfrm>
                <a:off x="1718" y="246"/>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A40667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9" name="Rectangle 788"/>
              <p:cNvSpPr>
                <a:spLocks noChangeArrowheads="1"/>
              </p:cNvSpPr>
              <p:nvPr/>
            </p:nvSpPr>
            <p:spPr bwMode="auto">
              <a:xfrm>
                <a:off x="1829" y="246"/>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A25784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0" name="Rectangle 789"/>
              <p:cNvSpPr>
                <a:spLocks noChangeArrowheads="1"/>
              </p:cNvSpPr>
              <p:nvPr/>
            </p:nvSpPr>
            <p:spPr bwMode="auto">
              <a:xfrm>
                <a:off x="1607" y="28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A38634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1" name="Rectangle 790"/>
              <p:cNvSpPr>
                <a:spLocks noChangeArrowheads="1"/>
              </p:cNvSpPr>
              <p:nvPr/>
            </p:nvSpPr>
            <p:spPr bwMode="auto">
              <a:xfrm>
                <a:off x="1319" y="266"/>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70.6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2" name="Freeform 791"/>
              <p:cNvSpPr>
                <a:spLocks/>
              </p:cNvSpPr>
              <p:nvPr/>
            </p:nvSpPr>
            <p:spPr bwMode="auto">
              <a:xfrm>
                <a:off x="1385" y="280"/>
                <a:ext cx="75" cy="119"/>
              </a:xfrm>
              <a:custGeom>
                <a:avLst/>
                <a:gdLst>
                  <a:gd name="T0" fmla="*/ 0 w 83"/>
                  <a:gd name="T1" fmla="*/ 0 h 131"/>
                  <a:gd name="T2" fmla="*/ 15 w 83"/>
                  <a:gd name="T3" fmla="*/ 0 h 131"/>
                  <a:gd name="T4" fmla="*/ 83 w 83"/>
                  <a:gd name="T5" fmla="*/ 131 h 131"/>
                </a:gdLst>
                <a:ahLst/>
                <a:cxnLst>
                  <a:cxn ang="0">
                    <a:pos x="T0" y="T1"/>
                  </a:cxn>
                  <a:cxn ang="0">
                    <a:pos x="T2" y="T3"/>
                  </a:cxn>
                  <a:cxn ang="0">
                    <a:pos x="T4" y="T5"/>
                  </a:cxn>
                </a:cxnLst>
                <a:rect l="0" t="0" r="r" b="b"/>
                <a:pathLst>
                  <a:path w="83" h="131">
                    <a:moveTo>
                      <a:pt x="0" y="0"/>
                    </a:moveTo>
                    <a:lnTo>
                      <a:pt x="15" y="0"/>
                    </a:lnTo>
                    <a:lnTo>
                      <a:pt x="83" y="13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3" name="Freeform 792"/>
              <p:cNvSpPr>
                <a:spLocks/>
              </p:cNvSpPr>
              <p:nvPr/>
            </p:nvSpPr>
            <p:spPr bwMode="auto">
              <a:xfrm>
                <a:off x="1464" y="280"/>
                <a:ext cx="134" cy="119"/>
              </a:xfrm>
              <a:custGeom>
                <a:avLst/>
                <a:gdLst>
                  <a:gd name="T0" fmla="*/ 0 w 147"/>
                  <a:gd name="T1" fmla="*/ 131 h 131"/>
                  <a:gd name="T2" fmla="*/ 66 w 147"/>
                  <a:gd name="T3" fmla="*/ 131 h 131"/>
                  <a:gd name="T4" fmla="*/ 134 w 147"/>
                  <a:gd name="T5" fmla="*/ 0 h 131"/>
                  <a:gd name="T6" fmla="*/ 147 w 147"/>
                  <a:gd name="T7" fmla="*/ 0 h 131"/>
                </a:gdLst>
                <a:ahLst/>
                <a:cxnLst>
                  <a:cxn ang="0">
                    <a:pos x="T0" y="T1"/>
                  </a:cxn>
                  <a:cxn ang="0">
                    <a:pos x="T2" y="T3"/>
                  </a:cxn>
                  <a:cxn ang="0">
                    <a:pos x="T4" y="T5"/>
                  </a:cxn>
                  <a:cxn ang="0">
                    <a:pos x="T6" y="T7"/>
                  </a:cxn>
                </a:cxnLst>
                <a:rect l="0" t="0" r="r" b="b"/>
                <a:pathLst>
                  <a:path w="147" h="131">
                    <a:moveTo>
                      <a:pt x="0" y="131"/>
                    </a:moveTo>
                    <a:lnTo>
                      <a:pt x="66" y="131"/>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4" name="Line 163"/>
              <p:cNvSpPr>
                <a:spLocks noChangeShapeType="1"/>
              </p:cNvSpPr>
              <p:nvPr/>
            </p:nvSpPr>
            <p:spPr bwMode="auto">
              <a:xfrm>
                <a:off x="1599" y="251"/>
                <a:ext cx="0" cy="57"/>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5" name="Rectangle 794"/>
              <p:cNvSpPr>
                <a:spLocks noChangeArrowheads="1"/>
              </p:cNvSpPr>
              <p:nvPr/>
            </p:nvSpPr>
            <p:spPr bwMode="auto">
              <a:xfrm>
                <a:off x="1607" y="314"/>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51_1221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6" name="Rectangle 795"/>
              <p:cNvSpPr>
                <a:spLocks noChangeArrowheads="1"/>
              </p:cNvSpPr>
              <p:nvPr/>
            </p:nvSpPr>
            <p:spPr bwMode="auto">
              <a:xfrm>
                <a:off x="1731" y="314"/>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51_0671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7" name="Rectangle 796"/>
              <p:cNvSpPr>
                <a:spLocks noChangeArrowheads="1"/>
              </p:cNvSpPr>
              <p:nvPr/>
            </p:nvSpPr>
            <p:spPr bwMode="auto">
              <a:xfrm>
                <a:off x="1319" y="317"/>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72.3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8" name="Freeform 797"/>
              <p:cNvSpPr>
                <a:spLocks/>
              </p:cNvSpPr>
              <p:nvPr/>
            </p:nvSpPr>
            <p:spPr bwMode="auto">
              <a:xfrm>
                <a:off x="1385" y="332"/>
                <a:ext cx="75" cy="85"/>
              </a:xfrm>
              <a:custGeom>
                <a:avLst/>
                <a:gdLst>
                  <a:gd name="T0" fmla="*/ 0 w 83"/>
                  <a:gd name="T1" fmla="*/ 0 h 94"/>
                  <a:gd name="T2" fmla="*/ 15 w 83"/>
                  <a:gd name="T3" fmla="*/ 0 h 94"/>
                  <a:gd name="T4" fmla="*/ 83 w 83"/>
                  <a:gd name="T5" fmla="*/ 94 h 94"/>
                </a:gdLst>
                <a:ahLst/>
                <a:cxnLst>
                  <a:cxn ang="0">
                    <a:pos x="T0" y="T1"/>
                  </a:cxn>
                  <a:cxn ang="0">
                    <a:pos x="T2" y="T3"/>
                  </a:cxn>
                  <a:cxn ang="0">
                    <a:pos x="T4" y="T5"/>
                  </a:cxn>
                </a:cxnLst>
                <a:rect l="0" t="0" r="r" b="b"/>
                <a:pathLst>
                  <a:path w="83" h="94">
                    <a:moveTo>
                      <a:pt x="0" y="0"/>
                    </a:moveTo>
                    <a:lnTo>
                      <a:pt x="15" y="0"/>
                    </a:lnTo>
                    <a:lnTo>
                      <a:pt x="83" y="94"/>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9" name="Freeform 798"/>
              <p:cNvSpPr>
                <a:spLocks/>
              </p:cNvSpPr>
              <p:nvPr/>
            </p:nvSpPr>
            <p:spPr bwMode="auto">
              <a:xfrm>
                <a:off x="1464" y="332"/>
                <a:ext cx="134" cy="85"/>
              </a:xfrm>
              <a:custGeom>
                <a:avLst/>
                <a:gdLst>
                  <a:gd name="T0" fmla="*/ 0 w 147"/>
                  <a:gd name="T1" fmla="*/ 94 h 94"/>
                  <a:gd name="T2" fmla="*/ 66 w 147"/>
                  <a:gd name="T3" fmla="*/ 94 h 94"/>
                  <a:gd name="T4" fmla="*/ 134 w 147"/>
                  <a:gd name="T5" fmla="*/ 0 h 94"/>
                  <a:gd name="T6" fmla="*/ 147 w 147"/>
                  <a:gd name="T7" fmla="*/ 0 h 94"/>
                </a:gdLst>
                <a:ahLst/>
                <a:cxnLst>
                  <a:cxn ang="0">
                    <a:pos x="T0" y="T1"/>
                  </a:cxn>
                  <a:cxn ang="0">
                    <a:pos x="T2" y="T3"/>
                  </a:cxn>
                  <a:cxn ang="0">
                    <a:pos x="T4" y="T5"/>
                  </a:cxn>
                  <a:cxn ang="0">
                    <a:pos x="T6" y="T7"/>
                  </a:cxn>
                </a:cxnLst>
                <a:rect l="0" t="0" r="r" b="b"/>
                <a:pathLst>
                  <a:path w="147" h="94">
                    <a:moveTo>
                      <a:pt x="0" y="94"/>
                    </a:moveTo>
                    <a:lnTo>
                      <a:pt x="66" y="9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0" name="Line 169"/>
              <p:cNvSpPr>
                <a:spLocks noChangeShapeType="1"/>
              </p:cNvSpPr>
              <p:nvPr/>
            </p:nvSpPr>
            <p:spPr bwMode="auto">
              <a:xfrm>
                <a:off x="1599" y="320"/>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1" name="Rectangle 800"/>
              <p:cNvSpPr>
                <a:spLocks noChangeArrowheads="1"/>
              </p:cNvSpPr>
              <p:nvPr/>
            </p:nvSpPr>
            <p:spPr bwMode="auto">
              <a:xfrm>
                <a:off x="1607" y="349"/>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52_0441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2" name="Rectangle 801"/>
              <p:cNvSpPr>
                <a:spLocks noChangeArrowheads="1"/>
              </p:cNvSpPr>
              <p:nvPr/>
            </p:nvSpPr>
            <p:spPr bwMode="auto">
              <a:xfrm>
                <a:off x="1319" y="352"/>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72.9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3" name="Freeform 802"/>
              <p:cNvSpPr>
                <a:spLocks/>
              </p:cNvSpPr>
              <p:nvPr/>
            </p:nvSpPr>
            <p:spPr bwMode="auto">
              <a:xfrm>
                <a:off x="1385" y="366"/>
                <a:ext cx="75" cy="57"/>
              </a:xfrm>
              <a:custGeom>
                <a:avLst/>
                <a:gdLst>
                  <a:gd name="T0" fmla="*/ 0 w 83"/>
                  <a:gd name="T1" fmla="*/ 0 h 63"/>
                  <a:gd name="T2" fmla="*/ 15 w 83"/>
                  <a:gd name="T3" fmla="*/ 0 h 63"/>
                  <a:gd name="T4" fmla="*/ 83 w 83"/>
                  <a:gd name="T5" fmla="*/ 63 h 63"/>
                </a:gdLst>
                <a:ahLst/>
                <a:cxnLst>
                  <a:cxn ang="0">
                    <a:pos x="T0" y="T1"/>
                  </a:cxn>
                  <a:cxn ang="0">
                    <a:pos x="T2" y="T3"/>
                  </a:cxn>
                  <a:cxn ang="0">
                    <a:pos x="T4" y="T5"/>
                  </a:cxn>
                </a:cxnLst>
                <a:rect l="0" t="0" r="r" b="b"/>
                <a:pathLst>
                  <a:path w="83" h="63">
                    <a:moveTo>
                      <a:pt x="0" y="0"/>
                    </a:moveTo>
                    <a:lnTo>
                      <a:pt x="15" y="0"/>
                    </a:lnTo>
                    <a:lnTo>
                      <a:pt x="83" y="6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4" name="Freeform 803"/>
              <p:cNvSpPr>
                <a:spLocks/>
              </p:cNvSpPr>
              <p:nvPr/>
            </p:nvSpPr>
            <p:spPr bwMode="auto">
              <a:xfrm>
                <a:off x="1464" y="366"/>
                <a:ext cx="134" cy="57"/>
              </a:xfrm>
              <a:custGeom>
                <a:avLst/>
                <a:gdLst>
                  <a:gd name="T0" fmla="*/ 0 w 147"/>
                  <a:gd name="T1" fmla="*/ 63 h 63"/>
                  <a:gd name="T2" fmla="*/ 66 w 147"/>
                  <a:gd name="T3" fmla="*/ 63 h 63"/>
                  <a:gd name="T4" fmla="*/ 134 w 147"/>
                  <a:gd name="T5" fmla="*/ 0 h 63"/>
                  <a:gd name="T6" fmla="*/ 147 w 147"/>
                  <a:gd name="T7" fmla="*/ 0 h 63"/>
                </a:gdLst>
                <a:ahLst/>
                <a:cxnLst>
                  <a:cxn ang="0">
                    <a:pos x="T0" y="T1"/>
                  </a:cxn>
                  <a:cxn ang="0">
                    <a:pos x="T2" y="T3"/>
                  </a:cxn>
                  <a:cxn ang="0">
                    <a:pos x="T4" y="T5"/>
                  </a:cxn>
                  <a:cxn ang="0">
                    <a:pos x="T6" y="T7"/>
                  </a:cxn>
                </a:cxnLst>
                <a:rect l="0" t="0" r="r" b="b"/>
                <a:pathLst>
                  <a:path w="147" h="63">
                    <a:moveTo>
                      <a:pt x="0" y="63"/>
                    </a:moveTo>
                    <a:lnTo>
                      <a:pt x="66" y="63"/>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5" name="Rectangle 804"/>
              <p:cNvSpPr>
                <a:spLocks noChangeArrowheads="1"/>
              </p:cNvSpPr>
              <p:nvPr/>
            </p:nvSpPr>
            <p:spPr bwMode="auto">
              <a:xfrm>
                <a:off x="1607" y="383"/>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A39562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6" name="Rectangle 805"/>
              <p:cNvSpPr>
                <a:spLocks noChangeArrowheads="1"/>
              </p:cNvSpPr>
              <p:nvPr/>
            </p:nvSpPr>
            <p:spPr bwMode="auto">
              <a:xfrm>
                <a:off x="1319" y="386"/>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74.6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7" name="Freeform 806"/>
              <p:cNvSpPr>
                <a:spLocks/>
              </p:cNvSpPr>
              <p:nvPr/>
            </p:nvSpPr>
            <p:spPr bwMode="auto">
              <a:xfrm>
                <a:off x="1385" y="401"/>
                <a:ext cx="75" cy="40"/>
              </a:xfrm>
              <a:custGeom>
                <a:avLst/>
                <a:gdLst>
                  <a:gd name="T0" fmla="*/ 0 w 83"/>
                  <a:gd name="T1" fmla="*/ 0 h 45"/>
                  <a:gd name="T2" fmla="*/ 15 w 83"/>
                  <a:gd name="T3" fmla="*/ 0 h 45"/>
                  <a:gd name="T4" fmla="*/ 83 w 83"/>
                  <a:gd name="T5" fmla="*/ 45 h 45"/>
                </a:gdLst>
                <a:ahLst/>
                <a:cxnLst>
                  <a:cxn ang="0">
                    <a:pos x="T0" y="T1"/>
                  </a:cxn>
                  <a:cxn ang="0">
                    <a:pos x="T2" y="T3"/>
                  </a:cxn>
                  <a:cxn ang="0">
                    <a:pos x="T4" y="T5"/>
                  </a:cxn>
                </a:cxnLst>
                <a:rect l="0" t="0" r="r" b="b"/>
                <a:pathLst>
                  <a:path w="83" h="45">
                    <a:moveTo>
                      <a:pt x="0" y="0"/>
                    </a:moveTo>
                    <a:lnTo>
                      <a:pt x="15" y="0"/>
                    </a:lnTo>
                    <a:lnTo>
                      <a:pt x="83" y="4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8" name="Freeform 807"/>
              <p:cNvSpPr>
                <a:spLocks/>
              </p:cNvSpPr>
              <p:nvPr/>
            </p:nvSpPr>
            <p:spPr bwMode="auto">
              <a:xfrm>
                <a:off x="1464" y="401"/>
                <a:ext cx="134" cy="40"/>
              </a:xfrm>
              <a:custGeom>
                <a:avLst/>
                <a:gdLst>
                  <a:gd name="T0" fmla="*/ 0 w 147"/>
                  <a:gd name="T1" fmla="*/ 45 h 45"/>
                  <a:gd name="T2" fmla="*/ 66 w 147"/>
                  <a:gd name="T3" fmla="*/ 45 h 45"/>
                  <a:gd name="T4" fmla="*/ 134 w 147"/>
                  <a:gd name="T5" fmla="*/ 0 h 45"/>
                  <a:gd name="T6" fmla="*/ 147 w 147"/>
                  <a:gd name="T7" fmla="*/ 0 h 45"/>
                </a:gdLst>
                <a:ahLst/>
                <a:cxnLst>
                  <a:cxn ang="0">
                    <a:pos x="T0" y="T1"/>
                  </a:cxn>
                  <a:cxn ang="0">
                    <a:pos x="T2" y="T3"/>
                  </a:cxn>
                  <a:cxn ang="0">
                    <a:pos x="T4" y="T5"/>
                  </a:cxn>
                  <a:cxn ang="0">
                    <a:pos x="T6" y="T7"/>
                  </a:cxn>
                </a:cxnLst>
                <a:rect l="0" t="0" r="r" b="b"/>
                <a:pathLst>
                  <a:path w="147" h="45">
                    <a:moveTo>
                      <a:pt x="0" y="45"/>
                    </a:moveTo>
                    <a:lnTo>
                      <a:pt x="66" y="45"/>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9" name="Rectangle 808"/>
              <p:cNvSpPr>
                <a:spLocks noChangeArrowheads="1"/>
              </p:cNvSpPr>
              <p:nvPr/>
            </p:nvSpPr>
            <p:spPr bwMode="auto">
              <a:xfrm>
                <a:off x="1607" y="41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A59246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0" name="Rectangle 809"/>
              <p:cNvSpPr>
                <a:spLocks noChangeArrowheads="1"/>
              </p:cNvSpPr>
              <p:nvPr/>
            </p:nvSpPr>
            <p:spPr bwMode="auto">
              <a:xfrm>
                <a:off x="1319" y="420"/>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74.8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1" name="Freeform 810"/>
              <p:cNvSpPr>
                <a:spLocks/>
              </p:cNvSpPr>
              <p:nvPr/>
            </p:nvSpPr>
            <p:spPr bwMode="auto">
              <a:xfrm>
                <a:off x="1385" y="435"/>
                <a:ext cx="75" cy="8"/>
              </a:xfrm>
              <a:custGeom>
                <a:avLst/>
                <a:gdLst>
                  <a:gd name="T0" fmla="*/ 0 w 83"/>
                  <a:gd name="T1" fmla="*/ 0 h 9"/>
                  <a:gd name="T2" fmla="*/ 15 w 83"/>
                  <a:gd name="T3" fmla="*/ 0 h 9"/>
                  <a:gd name="T4" fmla="*/ 83 w 83"/>
                  <a:gd name="T5" fmla="*/ 9 h 9"/>
                </a:gdLst>
                <a:ahLst/>
                <a:cxnLst>
                  <a:cxn ang="0">
                    <a:pos x="T0" y="T1"/>
                  </a:cxn>
                  <a:cxn ang="0">
                    <a:pos x="T2" y="T3"/>
                  </a:cxn>
                  <a:cxn ang="0">
                    <a:pos x="T4" y="T5"/>
                  </a:cxn>
                </a:cxnLst>
                <a:rect l="0" t="0" r="r" b="b"/>
                <a:pathLst>
                  <a:path w="83" h="9">
                    <a:moveTo>
                      <a:pt x="0" y="0"/>
                    </a:moveTo>
                    <a:lnTo>
                      <a:pt x="15" y="0"/>
                    </a:lnTo>
                    <a:lnTo>
                      <a:pt x="83" y="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2" name="Freeform 811"/>
              <p:cNvSpPr>
                <a:spLocks/>
              </p:cNvSpPr>
              <p:nvPr/>
            </p:nvSpPr>
            <p:spPr bwMode="auto">
              <a:xfrm>
                <a:off x="1464" y="435"/>
                <a:ext cx="134" cy="8"/>
              </a:xfrm>
              <a:custGeom>
                <a:avLst/>
                <a:gdLst>
                  <a:gd name="T0" fmla="*/ 0 w 147"/>
                  <a:gd name="T1" fmla="*/ 9 h 9"/>
                  <a:gd name="T2" fmla="*/ 66 w 147"/>
                  <a:gd name="T3" fmla="*/ 9 h 9"/>
                  <a:gd name="T4" fmla="*/ 134 w 147"/>
                  <a:gd name="T5" fmla="*/ 0 h 9"/>
                  <a:gd name="T6" fmla="*/ 147 w 147"/>
                  <a:gd name="T7" fmla="*/ 0 h 9"/>
                </a:gdLst>
                <a:ahLst/>
                <a:cxnLst>
                  <a:cxn ang="0">
                    <a:pos x="T0" y="T1"/>
                  </a:cxn>
                  <a:cxn ang="0">
                    <a:pos x="T2" y="T3"/>
                  </a:cxn>
                  <a:cxn ang="0">
                    <a:pos x="T4" y="T5"/>
                  </a:cxn>
                  <a:cxn ang="0">
                    <a:pos x="T6" y="T7"/>
                  </a:cxn>
                </a:cxnLst>
                <a:rect l="0" t="0" r="r" b="b"/>
                <a:pathLst>
                  <a:path w="147" h="9">
                    <a:moveTo>
                      <a:pt x="0" y="9"/>
                    </a:moveTo>
                    <a:lnTo>
                      <a:pt x="66" y="9"/>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3" name="Rectangle 812"/>
              <p:cNvSpPr>
                <a:spLocks noChangeArrowheads="1"/>
              </p:cNvSpPr>
              <p:nvPr/>
            </p:nvSpPr>
            <p:spPr bwMode="auto">
              <a:xfrm>
                <a:off x="1607" y="452"/>
                <a:ext cx="10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A2132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4" name="Rectangle 813"/>
              <p:cNvSpPr>
                <a:spLocks noChangeArrowheads="1"/>
              </p:cNvSpPr>
              <p:nvPr/>
            </p:nvSpPr>
            <p:spPr bwMode="auto">
              <a:xfrm>
                <a:off x="1319" y="455"/>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75.5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5" name="Freeform 814"/>
              <p:cNvSpPr>
                <a:spLocks/>
              </p:cNvSpPr>
              <p:nvPr/>
            </p:nvSpPr>
            <p:spPr bwMode="auto">
              <a:xfrm>
                <a:off x="1385" y="451"/>
                <a:ext cx="75" cy="18"/>
              </a:xfrm>
              <a:custGeom>
                <a:avLst/>
                <a:gdLst>
                  <a:gd name="T0" fmla="*/ 0 w 83"/>
                  <a:gd name="T1" fmla="*/ 20 h 20"/>
                  <a:gd name="T2" fmla="*/ 15 w 83"/>
                  <a:gd name="T3" fmla="*/ 20 h 20"/>
                  <a:gd name="T4" fmla="*/ 83 w 83"/>
                  <a:gd name="T5" fmla="*/ 0 h 20"/>
                </a:gdLst>
                <a:ahLst/>
                <a:cxnLst>
                  <a:cxn ang="0">
                    <a:pos x="T0" y="T1"/>
                  </a:cxn>
                  <a:cxn ang="0">
                    <a:pos x="T2" y="T3"/>
                  </a:cxn>
                  <a:cxn ang="0">
                    <a:pos x="T4" y="T5"/>
                  </a:cxn>
                </a:cxnLst>
                <a:rect l="0" t="0" r="r" b="b"/>
                <a:pathLst>
                  <a:path w="83" h="20">
                    <a:moveTo>
                      <a:pt x="0" y="20"/>
                    </a:moveTo>
                    <a:lnTo>
                      <a:pt x="15" y="20"/>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6" name="Freeform 815"/>
              <p:cNvSpPr>
                <a:spLocks/>
              </p:cNvSpPr>
              <p:nvPr/>
            </p:nvSpPr>
            <p:spPr bwMode="auto">
              <a:xfrm>
                <a:off x="1464" y="451"/>
                <a:ext cx="134" cy="18"/>
              </a:xfrm>
              <a:custGeom>
                <a:avLst/>
                <a:gdLst>
                  <a:gd name="T0" fmla="*/ 0 w 147"/>
                  <a:gd name="T1" fmla="*/ 0 h 20"/>
                  <a:gd name="T2" fmla="*/ 66 w 147"/>
                  <a:gd name="T3" fmla="*/ 0 h 20"/>
                  <a:gd name="T4" fmla="*/ 134 w 147"/>
                  <a:gd name="T5" fmla="*/ 20 h 20"/>
                  <a:gd name="T6" fmla="*/ 147 w 147"/>
                  <a:gd name="T7" fmla="*/ 20 h 20"/>
                </a:gdLst>
                <a:ahLst/>
                <a:cxnLst>
                  <a:cxn ang="0">
                    <a:pos x="T0" y="T1"/>
                  </a:cxn>
                  <a:cxn ang="0">
                    <a:pos x="T2" y="T3"/>
                  </a:cxn>
                  <a:cxn ang="0">
                    <a:pos x="T4" y="T5"/>
                  </a:cxn>
                  <a:cxn ang="0">
                    <a:pos x="T6" y="T7"/>
                  </a:cxn>
                </a:cxnLst>
                <a:rect l="0" t="0" r="r" b="b"/>
                <a:pathLst>
                  <a:path w="147" h="20">
                    <a:moveTo>
                      <a:pt x="0" y="0"/>
                    </a:moveTo>
                    <a:lnTo>
                      <a:pt x="66" y="0"/>
                    </a:lnTo>
                    <a:lnTo>
                      <a:pt x="134" y="20"/>
                    </a:lnTo>
                    <a:lnTo>
                      <a:pt x="147" y="2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7" name="Rectangle 816"/>
              <p:cNvSpPr>
                <a:spLocks noChangeArrowheads="1"/>
              </p:cNvSpPr>
              <p:nvPr/>
            </p:nvSpPr>
            <p:spPr bwMode="auto">
              <a:xfrm>
                <a:off x="1607" y="487"/>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rial" panose="020B0604020202020204" pitchFamily="34" charset="0"/>
                  </a:rPr>
                  <a:t>A21727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8" name="Rectangle 817"/>
              <p:cNvSpPr>
                <a:spLocks noChangeArrowheads="1"/>
              </p:cNvSpPr>
              <p:nvPr/>
            </p:nvSpPr>
            <p:spPr bwMode="auto">
              <a:xfrm>
                <a:off x="1319" y="489"/>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76.0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 name="Freeform 818"/>
              <p:cNvSpPr>
                <a:spLocks/>
              </p:cNvSpPr>
              <p:nvPr/>
            </p:nvSpPr>
            <p:spPr bwMode="auto">
              <a:xfrm>
                <a:off x="1385" y="457"/>
                <a:ext cx="75" cy="47"/>
              </a:xfrm>
              <a:custGeom>
                <a:avLst/>
                <a:gdLst>
                  <a:gd name="T0" fmla="*/ 0 w 83"/>
                  <a:gd name="T1" fmla="*/ 52 h 52"/>
                  <a:gd name="T2" fmla="*/ 15 w 83"/>
                  <a:gd name="T3" fmla="*/ 52 h 52"/>
                  <a:gd name="T4" fmla="*/ 83 w 83"/>
                  <a:gd name="T5" fmla="*/ 0 h 52"/>
                </a:gdLst>
                <a:ahLst/>
                <a:cxnLst>
                  <a:cxn ang="0">
                    <a:pos x="T0" y="T1"/>
                  </a:cxn>
                  <a:cxn ang="0">
                    <a:pos x="T2" y="T3"/>
                  </a:cxn>
                  <a:cxn ang="0">
                    <a:pos x="T4" y="T5"/>
                  </a:cxn>
                </a:cxnLst>
                <a:rect l="0" t="0" r="r" b="b"/>
                <a:pathLst>
                  <a:path w="83" h="52">
                    <a:moveTo>
                      <a:pt x="0" y="52"/>
                    </a:moveTo>
                    <a:lnTo>
                      <a:pt x="15" y="52"/>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0" name="Freeform 819"/>
              <p:cNvSpPr>
                <a:spLocks/>
              </p:cNvSpPr>
              <p:nvPr/>
            </p:nvSpPr>
            <p:spPr bwMode="auto">
              <a:xfrm>
                <a:off x="1464" y="457"/>
                <a:ext cx="134" cy="47"/>
              </a:xfrm>
              <a:custGeom>
                <a:avLst/>
                <a:gdLst>
                  <a:gd name="T0" fmla="*/ 0 w 147"/>
                  <a:gd name="T1" fmla="*/ 0 h 52"/>
                  <a:gd name="T2" fmla="*/ 66 w 147"/>
                  <a:gd name="T3" fmla="*/ 0 h 52"/>
                  <a:gd name="T4" fmla="*/ 134 w 147"/>
                  <a:gd name="T5" fmla="*/ 52 h 52"/>
                  <a:gd name="T6" fmla="*/ 147 w 147"/>
                  <a:gd name="T7" fmla="*/ 52 h 52"/>
                </a:gdLst>
                <a:ahLst/>
                <a:cxnLst>
                  <a:cxn ang="0">
                    <a:pos x="T0" y="T1"/>
                  </a:cxn>
                  <a:cxn ang="0">
                    <a:pos x="T2" y="T3"/>
                  </a:cxn>
                  <a:cxn ang="0">
                    <a:pos x="T4" y="T5"/>
                  </a:cxn>
                  <a:cxn ang="0">
                    <a:pos x="T6" y="T7"/>
                  </a:cxn>
                </a:cxnLst>
                <a:rect l="0" t="0" r="r" b="b"/>
                <a:pathLst>
                  <a:path w="147" h="52">
                    <a:moveTo>
                      <a:pt x="0" y="0"/>
                    </a:moveTo>
                    <a:lnTo>
                      <a:pt x="66" y="0"/>
                    </a:lnTo>
                    <a:lnTo>
                      <a:pt x="134" y="52"/>
                    </a:lnTo>
                    <a:lnTo>
                      <a:pt x="147" y="5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1" name="Rectangle 820"/>
              <p:cNvSpPr>
                <a:spLocks noChangeArrowheads="1"/>
              </p:cNvSpPr>
              <p:nvPr/>
            </p:nvSpPr>
            <p:spPr bwMode="auto">
              <a:xfrm>
                <a:off x="1607" y="52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A31634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 name="Rectangle 821"/>
              <p:cNvSpPr>
                <a:spLocks noChangeArrowheads="1"/>
              </p:cNvSpPr>
              <p:nvPr/>
            </p:nvSpPr>
            <p:spPr bwMode="auto">
              <a:xfrm>
                <a:off x="1718" y="52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A39567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 name="Rectangle 822"/>
              <p:cNvSpPr>
                <a:spLocks noChangeArrowheads="1"/>
              </p:cNvSpPr>
              <p:nvPr/>
            </p:nvSpPr>
            <p:spPr bwMode="auto">
              <a:xfrm>
                <a:off x="1829" y="521"/>
                <a:ext cx="10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A8401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 name="Rectangle 823"/>
              <p:cNvSpPr>
                <a:spLocks noChangeArrowheads="1"/>
              </p:cNvSpPr>
              <p:nvPr/>
            </p:nvSpPr>
            <p:spPr bwMode="auto">
              <a:xfrm>
                <a:off x="1319" y="524"/>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76.4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 name="Freeform 824"/>
              <p:cNvSpPr>
                <a:spLocks/>
              </p:cNvSpPr>
              <p:nvPr/>
            </p:nvSpPr>
            <p:spPr bwMode="auto">
              <a:xfrm>
                <a:off x="1385" y="460"/>
                <a:ext cx="75" cy="78"/>
              </a:xfrm>
              <a:custGeom>
                <a:avLst/>
                <a:gdLst>
                  <a:gd name="T0" fmla="*/ 0 w 83"/>
                  <a:gd name="T1" fmla="*/ 86 h 86"/>
                  <a:gd name="T2" fmla="*/ 15 w 83"/>
                  <a:gd name="T3" fmla="*/ 86 h 86"/>
                  <a:gd name="T4" fmla="*/ 83 w 83"/>
                  <a:gd name="T5" fmla="*/ 0 h 86"/>
                </a:gdLst>
                <a:ahLst/>
                <a:cxnLst>
                  <a:cxn ang="0">
                    <a:pos x="T0" y="T1"/>
                  </a:cxn>
                  <a:cxn ang="0">
                    <a:pos x="T2" y="T3"/>
                  </a:cxn>
                  <a:cxn ang="0">
                    <a:pos x="T4" y="T5"/>
                  </a:cxn>
                </a:cxnLst>
                <a:rect l="0" t="0" r="r" b="b"/>
                <a:pathLst>
                  <a:path w="83" h="86">
                    <a:moveTo>
                      <a:pt x="0" y="86"/>
                    </a:moveTo>
                    <a:lnTo>
                      <a:pt x="15" y="86"/>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6" name="Freeform 825"/>
              <p:cNvSpPr>
                <a:spLocks/>
              </p:cNvSpPr>
              <p:nvPr/>
            </p:nvSpPr>
            <p:spPr bwMode="auto">
              <a:xfrm>
                <a:off x="1464" y="460"/>
                <a:ext cx="134" cy="78"/>
              </a:xfrm>
              <a:custGeom>
                <a:avLst/>
                <a:gdLst>
                  <a:gd name="T0" fmla="*/ 0 w 147"/>
                  <a:gd name="T1" fmla="*/ 0 h 86"/>
                  <a:gd name="T2" fmla="*/ 66 w 147"/>
                  <a:gd name="T3" fmla="*/ 0 h 86"/>
                  <a:gd name="T4" fmla="*/ 134 w 147"/>
                  <a:gd name="T5" fmla="*/ 86 h 86"/>
                  <a:gd name="T6" fmla="*/ 147 w 147"/>
                  <a:gd name="T7" fmla="*/ 86 h 86"/>
                </a:gdLst>
                <a:ahLst/>
                <a:cxnLst>
                  <a:cxn ang="0">
                    <a:pos x="T0" y="T1"/>
                  </a:cxn>
                  <a:cxn ang="0">
                    <a:pos x="T2" y="T3"/>
                  </a:cxn>
                  <a:cxn ang="0">
                    <a:pos x="T4" y="T5"/>
                  </a:cxn>
                  <a:cxn ang="0">
                    <a:pos x="T6" y="T7"/>
                  </a:cxn>
                </a:cxnLst>
                <a:rect l="0" t="0" r="r" b="b"/>
                <a:pathLst>
                  <a:path w="147" h="86">
                    <a:moveTo>
                      <a:pt x="0" y="0"/>
                    </a:moveTo>
                    <a:lnTo>
                      <a:pt x="66" y="0"/>
                    </a:lnTo>
                    <a:lnTo>
                      <a:pt x="134" y="86"/>
                    </a:lnTo>
                    <a:lnTo>
                      <a:pt x="147" y="8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7" name="Line 196"/>
              <p:cNvSpPr>
                <a:spLocks noChangeShapeType="1"/>
              </p:cNvSpPr>
              <p:nvPr/>
            </p:nvSpPr>
            <p:spPr bwMode="auto">
              <a:xfrm>
                <a:off x="1599" y="526"/>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8" name="Rectangle 827"/>
              <p:cNvSpPr>
                <a:spLocks noChangeArrowheads="1"/>
              </p:cNvSpPr>
              <p:nvPr/>
            </p:nvSpPr>
            <p:spPr bwMode="auto">
              <a:xfrm>
                <a:off x="1607" y="55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A33667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9" name="Rectangle 828"/>
              <p:cNvSpPr>
                <a:spLocks noChangeArrowheads="1"/>
              </p:cNvSpPr>
              <p:nvPr/>
            </p:nvSpPr>
            <p:spPr bwMode="auto">
              <a:xfrm>
                <a:off x="1319" y="558"/>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77.6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 name="Freeform 829"/>
              <p:cNvSpPr>
                <a:spLocks/>
              </p:cNvSpPr>
              <p:nvPr/>
            </p:nvSpPr>
            <p:spPr bwMode="auto">
              <a:xfrm>
                <a:off x="1385" y="474"/>
                <a:ext cx="75" cy="99"/>
              </a:xfrm>
              <a:custGeom>
                <a:avLst/>
                <a:gdLst>
                  <a:gd name="T0" fmla="*/ 0 w 83"/>
                  <a:gd name="T1" fmla="*/ 109 h 109"/>
                  <a:gd name="T2" fmla="*/ 15 w 83"/>
                  <a:gd name="T3" fmla="*/ 109 h 109"/>
                  <a:gd name="T4" fmla="*/ 83 w 83"/>
                  <a:gd name="T5" fmla="*/ 0 h 109"/>
                </a:gdLst>
                <a:ahLst/>
                <a:cxnLst>
                  <a:cxn ang="0">
                    <a:pos x="T0" y="T1"/>
                  </a:cxn>
                  <a:cxn ang="0">
                    <a:pos x="T2" y="T3"/>
                  </a:cxn>
                  <a:cxn ang="0">
                    <a:pos x="T4" y="T5"/>
                  </a:cxn>
                </a:cxnLst>
                <a:rect l="0" t="0" r="r" b="b"/>
                <a:pathLst>
                  <a:path w="83" h="109">
                    <a:moveTo>
                      <a:pt x="0" y="109"/>
                    </a:moveTo>
                    <a:lnTo>
                      <a:pt x="15" y="109"/>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1" name="Freeform 830"/>
              <p:cNvSpPr>
                <a:spLocks/>
              </p:cNvSpPr>
              <p:nvPr/>
            </p:nvSpPr>
            <p:spPr bwMode="auto">
              <a:xfrm>
                <a:off x="1464" y="474"/>
                <a:ext cx="134" cy="99"/>
              </a:xfrm>
              <a:custGeom>
                <a:avLst/>
                <a:gdLst>
                  <a:gd name="T0" fmla="*/ 0 w 147"/>
                  <a:gd name="T1" fmla="*/ 0 h 109"/>
                  <a:gd name="T2" fmla="*/ 66 w 147"/>
                  <a:gd name="T3" fmla="*/ 0 h 109"/>
                  <a:gd name="T4" fmla="*/ 134 w 147"/>
                  <a:gd name="T5" fmla="*/ 109 h 109"/>
                  <a:gd name="T6" fmla="*/ 147 w 147"/>
                  <a:gd name="T7" fmla="*/ 109 h 109"/>
                </a:gdLst>
                <a:ahLst/>
                <a:cxnLst>
                  <a:cxn ang="0">
                    <a:pos x="T0" y="T1"/>
                  </a:cxn>
                  <a:cxn ang="0">
                    <a:pos x="T2" y="T3"/>
                  </a:cxn>
                  <a:cxn ang="0">
                    <a:pos x="T4" y="T5"/>
                  </a:cxn>
                  <a:cxn ang="0">
                    <a:pos x="T6" y="T7"/>
                  </a:cxn>
                </a:cxnLst>
                <a:rect l="0" t="0" r="r" b="b"/>
                <a:pathLst>
                  <a:path w="147" h="109">
                    <a:moveTo>
                      <a:pt x="0" y="0"/>
                    </a:moveTo>
                    <a:lnTo>
                      <a:pt x="66" y="0"/>
                    </a:lnTo>
                    <a:lnTo>
                      <a:pt x="134" y="109"/>
                    </a:lnTo>
                    <a:lnTo>
                      <a:pt x="147" y="10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2" name="Rectangle 831"/>
              <p:cNvSpPr>
                <a:spLocks noChangeArrowheads="1"/>
              </p:cNvSpPr>
              <p:nvPr/>
            </p:nvSpPr>
            <p:spPr bwMode="auto">
              <a:xfrm>
                <a:off x="1607" y="59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A33802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 name="Rectangle 832"/>
              <p:cNvSpPr>
                <a:spLocks noChangeArrowheads="1"/>
              </p:cNvSpPr>
              <p:nvPr/>
            </p:nvSpPr>
            <p:spPr bwMode="auto">
              <a:xfrm>
                <a:off x="1718" y="59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A24436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 name="Rectangle 833"/>
              <p:cNvSpPr>
                <a:spLocks noChangeArrowheads="1"/>
              </p:cNvSpPr>
              <p:nvPr/>
            </p:nvSpPr>
            <p:spPr bwMode="auto">
              <a:xfrm>
                <a:off x="1319" y="593"/>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78.8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 name="Freeform 834"/>
              <p:cNvSpPr>
                <a:spLocks/>
              </p:cNvSpPr>
              <p:nvPr/>
            </p:nvSpPr>
            <p:spPr bwMode="auto">
              <a:xfrm>
                <a:off x="1385" y="487"/>
                <a:ext cx="75" cy="120"/>
              </a:xfrm>
              <a:custGeom>
                <a:avLst/>
                <a:gdLst>
                  <a:gd name="T0" fmla="*/ 0 w 83"/>
                  <a:gd name="T1" fmla="*/ 133 h 133"/>
                  <a:gd name="T2" fmla="*/ 15 w 83"/>
                  <a:gd name="T3" fmla="*/ 133 h 133"/>
                  <a:gd name="T4" fmla="*/ 83 w 83"/>
                  <a:gd name="T5" fmla="*/ 0 h 133"/>
                </a:gdLst>
                <a:ahLst/>
                <a:cxnLst>
                  <a:cxn ang="0">
                    <a:pos x="T0" y="T1"/>
                  </a:cxn>
                  <a:cxn ang="0">
                    <a:pos x="T2" y="T3"/>
                  </a:cxn>
                  <a:cxn ang="0">
                    <a:pos x="T4" y="T5"/>
                  </a:cxn>
                </a:cxnLst>
                <a:rect l="0" t="0" r="r" b="b"/>
                <a:pathLst>
                  <a:path w="83" h="133">
                    <a:moveTo>
                      <a:pt x="0" y="133"/>
                    </a:moveTo>
                    <a:lnTo>
                      <a:pt x="15" y="13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5" name="Group 24"/>
            <p:cNvGrpSpPr>
              <a:grpSpLocks/>
            </p:cNvGrpSpPr>
            <p:nvPr/>
          </p:nvGrpSpPr>
          <p:grpSpPr bwMode="auto">
            <a:xfrm>
              <a:off x="1303" y="487"/>
              <a:ext cx="691" cy="1594"/>
              <a:chOff x="1303" y="487"/>
              <a:chExt cx="691" cy="1594"/>
            </a:xfrm>
          </p:grpSpPr>
          <p:sp>
            <p:nvSpPr>
              <p:cNvPr id="436" name="Freeform 435"/>
              <p:cNvSpPr>
                <a:spLocks/>
              </p:cNvSpPr>
              <p:nvPr/>
            </p:nvSpPr>
            <p:spPr bwMode="auto">
              <a:xfrm>
                <a:off x="1464" y="487"/>
                <a:ext cx="134" cy="120"/>
              </a:xfrm>
              <a:custGeom>
                <a:avLst/>
                <a:gdLst>
                  <a:gd name="T0" fmla="*/ 0 w 147"/>
                  <a:gd name="T1" fmla="*/ 0 h 133"/>
                  <a:gd name="T2" fmla="*/ 66 w 147"/>
                  <a:gd name="T3" fmla="*/ 0 h 133"/>
                  <a:gd name="T4" fmla="*/ 134 w 147"/>
                  <a:gd name="T5" fmla="*/ 133 h 133"/>
                  <a:gd name="T6" fmla="*/ 147 w 147"/>
                  <a:gd name="T7" fmla="*/ 133 h 133"/>
                </a:gdLst>
                <a:ahLst/>
                <a:cxnLst>
                  <a:cxn ang="0">
                    <a:pos x="T0" y="T1"/>
                  </a:cxn>
                  <a:cxn ang="0">
                    <a:pos x="T2" y="T3"/>
                  </a:cxn>
                  <a:cxn ang="0">
                    <a:pos x="T4" y="T5"/>
                  </a:cxn>
                  <a:cxn ang="0">
                    <a:pos x="T6" y="T7"/>
                  </a:cxn>
                </a:cxnLst>
                <a:rect l="0" t="0" r="r" b="b"/>
                <a:pathLst>
                  <a:path w="147" h="133">
                    <a:moveTo>
                      <a:pt x="0" y="0"/>
                    </a:moveTo>
                    <a:lnTo>
                      <a:pt x="66" y="0"/>
                    </a:lnTo>
                    <a:lnTo>
                      <a:pt x="134" y="133"/>
                    </a:lnTo>
                    <a:lnTo>
                      <a:pt x="147" y="13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7" name="Line 207"/>
              <p:cNvSpPr>
                <a:spLocks noChangeShapeType="1"/>
              </p:cNvSpPr>
              <p:nvPr/>
            </p:nvSpPr>
            <p:spPr bwMode="auto">
              <a:xfrm>
                <a:off x="1599" y="595"/>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8" name="Rectangle 437"/>
              <p:cNvSpPr>
                <a:spLocks noChangeArrowheads="1"/>
              </p:cNvSpPr>
              <p:nvPr/>
            </p:nvSpPr>
            <p:spPr bwMode="auto">
              <a:xfrm>
                <a:off x="1607" y="624"/>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52_0713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9" name="Rectangle 438"/>
              <p:cNvSpPr>
                <a:spLocks noChangeArrowheads="1"/>
              </p:cNvSpPr>
              <p:nvPr/>
            </p:nvSpPr>
            <p:spPr bwMode="auto">
              <a:xfrm>
                <a:off x="1319" y="627"/>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 name="Freeform 439"/>
              <p:cNvSpPr>
                <a:spLocks/>
              </p:cNvSpPr>
              <p:nvPr/>
            </p:nvSpPr>
            <p:spPr bwMode="auto">
              <a:xfrm>
                <a:off x="1385" y="499"/>
                <a:ext cx="75" cy="142"/>
              </a:xfrm>
              <a:custGeom>
                <a:avLst/>
                <a:gdLst>
                  <a:gd name="T0" fmla="*/ 0 w 83"/>
                  <a:gd name="T1" fmla="*/ 157 h 157"/>
                  <a:gd name="T2" fmla="*/ 15 w 83"/>
                  <a:gd name="T3" fmla="*/ 157 h 157"/>
                  <a:gd name="T4" fmla="*/ 83 w 83"/>
                  <a:gd name="T5" fmla="*/ 0 h 157"/>
                </a:gdLst>
                <a:ahLst/>
                <a:cxnLst>
                  <a:cxn ang="0">
                    <a:pos x="T0" y="T1"/>
                  </a:cxn>
                  <a:cxn ang="0">
                    <a:pos x="T2" y="T3"/>
                  </a:cxn>
                  <a:cxn ang="0">
                    <a:pos x="T4" y="T5"/>
                  </a:cxn>
                </a:cxnLst>
                <a:rect l="0" t="0" r="r" b="b"/>
                <a:pathLst>
                  <a:path w="83" h="157">
                    <a:moveTo>
                      <a:pt x="0" y="157"/>
                    </a:moveTo>
                    <a:lnTo>
                      <a:pt x="15" y="15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1" name="Freeform 440"/>
              <p:cNvSpPr>
                <a:spLocks/>
              </p:cNvSpPr>
              <p:nvPr/>
            </p:nvSpPr>
            <p:spPr bwMode="auto">
              <a:xfrm>
                <a:off x="1464" y="499"/>
                <a:ext cx="134" cy="142"/>
              </a:xfrm>
              <a:custGeom>
                <a:avLst/>
                <a:gdLst>
                  <a:gd name="T0" fmla="*/ 0 w 147"/>
                  <a:gd name="T1" fmla="*/ 0 h 157"/>
                  <a:gd name="T2" fmla="*/ 66 w 147"/>
                  <a:gd name="T3" fmla="*/ 0 h 157"/>
                  <a:gd name="T4" fmla="*/ 134 w 147"/>
                  <a:gd name="T5" fmla="*/ 157 h 157"/>
                  <a:gd name="T6" fmla="*/ 147 w 147"/>
                  <a:gd name="T7" fmla="*/ 157 h 157"/>
                </a:gdLst>
                <a:ahLst/>
                <a:cxnLst>
                  <a:cxn ang="0">
                    <a:pos x="T0" y="T1"/>
                  </a:cxn>
                  <a:cxn ang="0">
                    <a:pos x="T2" y="T3"/>
                  </a:cxn>
                  <a:cxn ang="0">
                    <a:pos x="T4" y="T5"/>
                  </a:cxn>
                  <a:cxn ang="0">
                    <a:pos x="T6" y="T7"/>
                  </a:cxn>
                </a:cxnLst>
                <a:rect l="0" t="0" r="r" b="b"/>
                <a:pathLst>
                  <a:path w="147" h="157">
                    <a:moveTo>
                      <a:pt x="0" y="0"/>
                    </a:moveTo>
                    <a:lnTo>
                      <a:pt x="66" y="0"/>
                    </a:lnTo>
                    <a:lnTo>
                      <a:pt x="134" y="157"/>
                    </a:lnTo>
                    <a:lnTo>
                      <a:pt x="147" y="15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2" name="Rectangle 441"/>
              <p:cNvSpPr>
                <a:spLocks noChangeArrowheads="1"/>
              </p:cNvSpPr>
              <p:nvPr/>
            </p:nvSpPr>
            <p:spPr bwMode="auto">
              <a:xfrm>
                <a:off x="1607" y="659"/>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52_0392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3" name="Rectangle 442"/>
              <p:cNvSpPr>
                <a:spLocks noChangeArrowheads="1"/>
              </p:cNvSpPr>
              <p:nvPr/>
            </p:nvSpPr>
            <p:spPr bwMode="auto">
              <a:xfrm>
                <a:off x="1319" y="661"/>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80.6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4" name="Freeform 443"/>
              <p:cNvSpPr>
                <a:spLocks/>
              </p:cNvSpPr>
              <p:nvPr/>
            </p:nvSpPr>
            <p:spPr bwMode="auto">
              <a:xfrm>
                <a:off x="1385" y="506"/>
                <a:ext cx="75" cy="170"/>
              </a:xfrm>
              <a:custGeom>
                <a:avLst/>
                <a:gdLst>
                  <a:gd name="T0" fmla="*/ 0 w 83"/>
                  <a:gd name="T1" fmla="*/ 188 h 188"/>
                  <a:gd name="T2" fmla="*/ 15 w 83"/>
                  <a:gd name="T3" fmla="*/ 188 h 188"/>
                  <a:gd name="T4" fmla="*/ 83 w 83"/>
                  <a:gd name="T5" fmla="*/ 0 h 188"/>
                </a:gdLst>
                <a:ahLst/>
                <a:cxnLst>
                  <a:cxn ang="0">
                    <a:pos x="T0" y="T1"/>
                  </a:cxn>
                  <a:cxn ang="0">
                    <a:pos x="T2" y="T3"/>
                  </a:cxn>
                  <a:cxn ang="0">
                    <a:pos x="T4" y="T5"/>
                  </a:cxn>
                </a:cxnLst>
                <a:rect l="0" t="0" r="r" b="b"/>
                <a:pathLst>
                  <a:path w="83" h="188">
                    <a:moveTo>
                      <a:pt x="0" y="188"/>
                    </a:moveTo>
                    <a:lnTo>
                      <a:pt x="15" y="188"/>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5" name="Freeform 444"/>
              <p:cNvSpPr>
                <a:spLocks/>
              </p:cNvSpPr>
              <p:nvPr/>
            </p:nvSpPr>
            <p:spPr bwMode="auto">
              <a:xfrm>
                <a:off x="1464" y="506"/>
                <a:ext cx="134" cy="170"/>
              </a:xfrm>
              <a:custGeom>
                <a:avLst/>
                <a:gdLst>
                  <a:gd name="T0" fmla="*/ 0 w 147"/>
                  <a:gd name="T1" fmla="*/ 0 h 188"/>
                  <a:gd name="T2" fmla="*/ 66 w 147"/>
                  <a:gd name="T3" fmla="*/ 0 h 188"/>
                  <a:gd name="T4" fmla="*/ 134 w 147"/>
                  <a:gd name="T5" fmla="*/ 188 h 188"/>
                  <a:gd name="T6" fmla="*/ 147 w 147"/>
                  <a:gd name="T7" fmla="*/ 188 h 188"/>
                </a:gdLst>
                <a:ahLst/>
                <a:cxnLst>
                  <a:cxn ang="0">
                    <a:pos x="T0" y="T1"/>
                  </a:cxn>
                  <a:cxn ang="0">
                    <a:pos x="T2" y="T3"/>
                  </a:cxn>
                  <a:cxn ang="0">
                    <a:pos x="T4" y="T5"/>
                  </a:cxn>
                  <a:cxn ang="0">
                    <a:pos x="T6" y="T7"/>
                  </a:cxn>
                </a:cxnLst>
                <a:rect l="0" t="0" r="r" b="b"/>
                <a:pathLst>
                  <a:path w="147" h="188">
                    <a:moveTo>
                      <a:pt x="0" y="0"/>
                    </a:moveTo>
                    <a:lnTo>
                      <a:pt x="66" y="0"/>
                    </a:lnTo>
                    <a:lnTo>
                      <a:pt x="134" y="188"/>
                    </a:lnTo>
                    <a:lnTo>
                      <a:pt x="147" y="188"/>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6" name="Rectangle 445"/>
              <p:cNvSpPr>
                <a:spLocks noChangeArrowheads="1"/>
              </p:cNvSpPr>
              <p:nvPr/>
            </p:nvSpPr>
            <p:spPr bwMode="auto">
              <a:xfrm>
                <a:off x="1607" y="693"/>
                <a:ext cx="10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A4388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7" name="Rectangle 446"/>
              <p:cNvSpPr>
                <a:spLocks noChangeArrowheads="1"/>
              </p:cNvSpPr>
              <p:nvPr/>
            </p:nvSpPr>
            <p:spPr bwMode="auto">
              <a:xfrm>
                <a:off x="1702" y="693"/>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A44540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8" name="Rectangle 447"/>
              <p:cNvSpPr>
                <a:spLocks noChangeArrowheads="1"/>
              </p:cNvSpPr>
              <p:nvPr/>
            </p:nvSpPr>
            <p:spPr bwMode="auto">
              <a:xfrm>
                <a:off x="1319" y="696"/>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82.9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9" name="Freeform 448"/>
              <p:cNvSpPr>
                <a:spLocks/>
              </p:cNvSpPr>
              <p:nvPr/>
            </p:nvSpPr>
            <p:spPr bwMode="auto">
              <a:xfrm>
                <a:off x="1385" y="530"/>
                <a:ext cx="75" cy="180"/>
              </a:xfrm>
              <a:custGeom>
                <a:avLst/>
                <a:gdLst>
                  <a:gd name="T0" fmla="*/ 0 w 83"/>
                  <a:gd name="T1" fmla="*/ 199 h 199"/>
                  <a:gd name="T2" fmla="*/ 15 w 83"/>
                  <a:gd name="T3" fmla="*/ 199 h 199"/>
                  <a:gd name="T4" fmla="*/ 83 w 83"/>
                  <a:gd name="T5" fmla="*/ 0 h 199"/>
                </a:gdLst>
                <a:ahLst/>
                <a:cxnLst>
                  <a:cxn ang="0">
                    <a:pos x="T0" y="T1"/>
                  </a:cxn>
                  <a:cxn ang="0">
                    <a:pos x="T2" y="T3"/>
                  </a:cxn>
                  <a:cxn ang="0">
                    <a:pos x="T4" y="T5"/>
                  </a:cxn>
                </a:cxnLst>
                <a:rect l="0" t="0" r="r" b="b"/>
                <a:pathLst>
                  <a:path w="83" h="199">
                    <a:moveTo>
                      <a:pt x="0" y="199"/>
                    </a:moveTo>
                    <a:lnTo>
                      <a:pt x="15" y="199"/>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0" name="Freeform 449"/>
              <p:cNvSpPr>
                <a:spLocks/>
              </p:cNvSpPr>
              <p:nvPr/>
            </p:nvSpPr>
            <p:spPr bwMode="auto">
              <a:xfrm>
                <a:off x="1464" y="530"/>
                <a:ext cx="134" cy="180"/>
              </a:xfrm>
              <a:custGeom>
                <a:avLst/>
                <a:gdLst>
                  <a:gd name="T0" fmla="*/ 0 w 147"/>
                  <a:gd name="T1" fmla="*/ 0 h 199"/>
                  <a:gd name="T2" fmla="*/ 66 w 147"/>
                  <a:gd name="T3" fmla="*/ 0 h 199"/>
                  <a:gd name="T4" fmla="*/ 134 w 147"/>
                  <a:gd name="T5" fmla="*/ 199 h 199"/>
                  <a:gd name="T6" fmla="*/ 147 w 147"/>
                  <a:gd name="T7" fmla="*/ 199 h 199"/>
                </a:gdLst>
                <a:ahLst/>
                <a:cxnLst>
                  <a:cxn ang="0">
                    <a:pos x="T0" y="T1"/>
                  </a:cxn>
                  <a:cxn ang="0">
                    <a:pos x="T2" y="T3"/>
                  </a:cxn>
                  <a:cxn ang="0">
                    <a:pos x="T4" y="T5"/>
                  </a:cxn>
                  <a:cxn ang="0">
                    <a:pos x="T6" y="T7"/>
                  </a:cxn>
                </a:cxnLst>
                <a:rect l="0" t="0" r="r" b="b"/>
                <a:pathLst>
                  <a:path w="147" h="199">
                    <a:moveTo>
                      <a:pt x="0" y="0"/>
                    </a:moveTo>
                    <a:lnTo>
                      <a:pt x="66" y="0"/>
                    </a:lnTo>
                    <a:lnTo>
                      <a:pt x="134" y="199"/>
                    </a:lnTo>
                    <a:lnTo>
                      <a:pt x="147" y="19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1" name="Line 221"/>
              <p:cNvSpPr>
                <a:spLocks noChangeShapeType="1"/>
              </p:cNvSpPr>
              <p:nvPr/>
            </p:nvSpPr>
            <p:spPr bwMode="auto">
              <a:xfrm>
                <a:off x="1599" y="699"/>
                <a:ext cx="0" cy="22"/>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2" name="Rectangle 451"/>
              <p:cNvSpPr>
                <a:spLocks noChangeArrowheads="1"/>
              </p:cNvSpPr>
              <p:nvPr/>
            </p:nvSpPr>
            <p:spPr bwMode="auto">
              <a:xfrm>
                <a:off x="1607" y="72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A60826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3" name="Rectangle 452"/>
              <p:cNvSpPr>
                <a:spLocks noChangeArrowheads="1"/>
              </p:cNvSpPr>
              <p:nvPr/>
            </p:nvSpPr>
            <p:spPr bwMode="auto">
              <a:xfrm>
                <a:off x="1319" y="730"/>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92.5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4" name="Freeform 453"/>
              <p:cNvSpPr>
                <a:spLocks/>
              </p:cNvSpPr>
              <p:nvPr/>
            </p:nvSpPr>
            <p:spPr bwMode="auto">
              <a:xfrm>
                <a:off x="1385" y="633"/>
                <a:ext cx="75" cy="112"/>
              </a:xfrm>
              <a:custGeom>
                <a:avLst/>
                <a:gdLst>
                  <a:gd name="T0" fmla="*/ 0 w 83"/>
                  <a:gd name="T1" fmla="*/ 123 h 123"/>
                  <a:gd name="T2" fmla="*/ 15 w 83"/>
                  <a:gd name="T3" fmla="*/ 123 h 123"/>
                  <a:gd name="T4" fmla="*/ 83 w 83"/>
                  <a:gd name="T5" fmla="*/ 0 h 123"/>
                </a:gdLst>
                <a:ahLst/>
                <a:cxnLst>
                  <a:cxn ang="0">
                    <a:pos x="T0" y="T1"/>
                  </a:cxn>
                  <a:cxn ang="0">
                    <a:pos x="T2" y="T3"/>
                  </a:cxn>
                  <a:cxn ang="0">
                    <a:pos x="T4" y="T5"/>
                  </a:cxn>
                </a:cxnLst>
                <a:rect l="0" t="0" r="r" b="b"/>
                <a:pathLst>
                  <a:path w="83" h="123">
                    <a:moveTo>
                      <a:pt x="0" y="123"/>
                    </a:moveTo>
                    <a:lnTo>
                      <a:pt x="15" y="12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5" name="Freeform 454"/>
              <p:cNvSpPr>
                <a:spLocks/>
              </p:cNvSpPr>
              <p:nvPr/>
            </p:nvSpPr>
            <p:spPr bwMode="auto">
              <a:xfrm>
                <a:off x="1464" y="633"/>
                <a:ext cx="134" cy="112"/>
              </a:xfrm>
              <a:custGeom>
                <a:avLst/>
                <a:gdLst>
                  <a:gd name="T0" fmla="*/ 0 w 147"/>
                  <a:gd name="T1" fmla="*/ 0 h 123"/>
                  <a:gd name="T2" fmla="*/ 66 w 147"/>
                  <a:gd name="T3" fmla="*/ 0 h 123"/>
                  <a:gd name="T4" fmla="*/ 134 w 147"/>
                  <a:gd name="T5" fmla="*/ 123 h 123"/>
                  <a:gd name="T6" fmla="*/ 147 w 147"/>
                  <a:gd name="T7" fmla="*/ 123 h 123"/>
                </a:gdLst>
                <a:ahLst/>
                <a:cxnLst>
                  <a:cxn ang="0">
                    <a:pos x="T0" y="T1"/>
                  </a:cxn>
                  <a:cxn ang="0">
                    <a:pos x="T2" y="T3"/>
                  </a:cxn>
                  <a:cxn ang="0">
                    <a:pos x="T4" y="T5"/>
                  </a:cxn>
                  <a:cxn ang="0">
                    <a:pos x="T6" y="T7"/>
                  </a:cxn>
                </a:cxnLst>
                <a:rect l="0" t="0" r="r" b="b"/>
                <a:pathLst>
                  <a:path w="147" h="123">
                    <a:moveTo>
                      <a:pt x="0" y="0"/>
                    </a:moveTo>
                    <a:lnTo>
                      <a:pt x="66" y="0"/>
                    </a:lnTo>
                    <a:lnTo>
                      <a:pt x="134" y="123"/>
                    </a:lnTo>
                    <a:lnTo>
                      <a:pt x="147" y="12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6" name="Rectangle 455"/>
              <p:cNvSpPr>
                <a:spLocks noChangeArrowheads="1"/>
              </p:cNvSpPr>
              <p:nvPr/>
            </p:nvSpPr>
            <p:spPr bwMode="auto">
              <a:xfrm>
                <a:off x="1607" y="76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A16532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7" name="Rectangle 456"/>
              <p:cNvSpPr>
                <a:spLocks noChangeArrowheads="1"/>
              </p:cNvSpPr>
              <p:nvPr/>
            </p:nvSpPr>
            <p:spPr bwMode="auto">
              <a:xfrm>
                <a:off x="1718" y="76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A40446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8" name="Rectangle 457"/>
              <p:cNvSpPr>
                <a:spLocks noChangeArrowheads="1"/>
              </p:cNvSpPr>
              <p:nvPr/>
            </p:nvSpPr>
            <p:spPr bwMode="auto">
              <a:xfrm>
                <a:off x="1829" y="76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A16546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9" name="Rectangle 458"/>
              <p:cNvSpPr>
                <a:spLocks noChangeArrowheads="1"/>
              </p:cNvSpPr>
              <p:nvPr/>
            </p:nvSpPr>
            <p:spPr bwMode="auto">
              <a:xfrm>
                <a:off x="1319" y="765"/>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93.1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0" name="Freeform 459"/>
              <p:cNvSpPr>
                <a:spLocks/>
              </p:cNvSpPr>
              <p:nvPr/>
            </p:nvSpPr>
            <p:spPr bwMode="auto">
              <a:xfrm>
                <a:off x="1385" y="640"/>
                <a:ext cx="75" cy="139"/>
              </a:xfrm>
              <a:custGeom>
                <a:avLst/>
                <a:gdLst>
                  <a:gd name="T0" fmla="*/ 0 w 83"/>
                  <a:gd name="T1" fmla="*/ 154 h 154"/>
                  <a:gd name="T2" fmla="*/ 15 w 83"/>
                  <a:gd name="T3" fmla="*/ 154 h 154"/>
                  <a:gd name="T4" fmla="*/ 83 w 83"/>
                  <a:gd name="T5" fmla="*/ 0 h 154"/>
                </a:gdLst>
                <a:ahLst/>
                <a:cxnLst>
                  <a:cxn ang="0">
                    <a:pos x="T0" y="T1"/>
                  </a:cxn>
                  <a:cxn ang="0">
                    <a:pos x="T2" y="T3"/>
                  </a:cxn>
                  <a:cxn ang="0">
                    <a:pos x="T4" y="T5"/>
                  </a:cxn>
                </a:cxnLst>
                <a:rect l="0" t="0" r="r" b="b"/>
                <a:pathLst>
                  <a:path w="83" h="154">
                    <a:moveTo>
                      <a:pt x="0" y="154"/>
                    </a:moveTo>
                    <a:lnTo>
                      <a:pt x="15" y="154"/>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1" name="Freeform 460"/>
              <p:cNvSpPr>
                <a:spLocks/>
              </p:cNvSpPr>
              <p:nvPr/>
            </p:nvSpPr>
            <p:spPr bwMode="auto">
              <a:xfrm>
                <a:off x="1464" y="640"/>
                <a:ext cx="134" cy="139"/>
              </a:xfrm>
              <a:custGeom>
                <a:avLst/>
                <a:gdLst>
                  <a:gd name="T0" fmla="*/ 0 w 147"/>
                  <a:gd name="T1" fmla="*/ 0 h 154"/>
                  <a:gd name="T2" fmla="*/ 66 w 147"/>
                  <a:gd name="T3" fmla="*/ 0 h 154"/>
                  <a:gd name="T4" fmla="*/ 134 w 147"/>
                  <a:gd name="T5" fmla="*/ 154 h 154"/>
                  <a:gd name="T6" fmla="*/ 147 w 147"/>
                  <a:gd name="T7" fmla="*/ 154 h 154"/>
                </a:gdLst>
                <a:ahLst/>
                <a:cxnLst>
                  <a:cxn ang="0">
                    <a:pos x="T0" y="T1"/>
                  </a:cxn>
                  <a:cxn ang="0">
                    <a:pos x="T2" y="T3"/>
                  </a:cxn>
                  <a:cxn ang="0">
                    <a:pos x="T4" y="T5"/>
                  </a:cxn>
                  <a:cxn ang="0">
                    <a:pos x="T6" y="T7"/>
                  </a:cxn>
                </a:cxnLst>
                <a:rect l="0" t="0" r="r" b="b"/>
                <a:pathLst>
                  <a:path w="147" h="154">
                    <a:moveTo>
                      <a:pt x="0" y="0"/>
                    </a:moveTo>
                    <a:lnTo>
                      <a:pt x="66" y="0"/>
                    </a:lnTo>
                    <a:lnTo>
                      <a:pt x="134" y="154"/>
                    </a:lnTo>
                    <a:lnTo>
                      <a:pt x="147" y="154"/>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2" name="Line 232"/>
              <p:cNvSpPr>
                <a:spLocks noChangeShapeType="1"/>
              </p:cNvSpPr>
              <p:nvPr/>
            </p:nvSpPr>
            <p:spPr bwMode="auto">
              <a:xfrm>
                <a:off x="1599" y="767"/>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3" name="Rectangle 462"/>
              <p:cNvSpPr>
                <a:spLocks noChangeArrowheads="1"/>
              </p:cNvSpPr>
              <p:nvPr/>
            </p:nvSpPr>
            <p:spPr bwMode="auto">
              <a:xfrm>
                <a:off x="1607" y="796"/>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A16543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4" name="Rectangle 463"/>
              <p:cNvSpPr>
                <a:spLocks noChangeArrowheads="1"/>
              </p:cNvSpPr>
              <p:nvPr/>
            </p:nvSpPr>
            <p:spPr bwMode="auto">
              <a:xfrm>
                <a:off x="1319" y="799"/>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93.7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5" name="Freeform 464"/>
              <p:cNvSpPr>
                <a:spLocks/>
              </p:cNvSpPr>
              <p:nvPr/>
            </p:nvSpPr>
            <p:spPr bwMode="auto">
              <a:xfrm>
                <a:off x="1385" y="646"/>
                <a:ext cx="75" cy="168"/>
              </a:xfrm>
              <a:custGeom>
                <a:avLst/>
                <a:gdLst>
                  <a:gd name="T0" fmla="*/ 0 w 83"/>
                  <a:gd name="T1" fmla="*/ 185 h 185"/>
                  <a:gd name="T2" fmla="*/ 15 w 83"/>
                  <a:gd name="T3" fmla="*/ 185 h 185"/>
                  <a:gd name="T4" fmla="*/ 83 w 83"/>
                  <a:gd name="T5" fmla="*/ 0 h 185"/>
                </a:gdLst>
                <a:ahLst/>
                <a:cxnLst>
                  <a:cxn ang="0">
                    <a:pos x="T0" y="T1"/>
                  </a:cxn>
                  <a:cxn ang="0">
                    <a:pos x="T2" y="T3"/>
                  </a:cxn>
                  <a:cxn ang="0">
                    <a:pos x="T4" y="T5"/>
                  </a:cxn>
                </a:cxnLst>
                <a:rect l="0" t="0" r="r" b="b"/>
                <a:pathLst>
                  <a:path w="83" h="185">
                    <a:moveTo>
                      <a:pt x="0" y="185"/>
                    </a:moveTo>
                    <a:lnTo>
                      <a:pt x="15" y="185"/>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6" name="Freeform 465"/>
              <p:cNvSpPr>
                <a:spLocks/>
              </p:cNvSpPr>
              <p:nvPr/>
            </p:nvSpPr>
            <p:spPr bwMode="auto">
              <a:xfrm>
                <a:off x="1464" y="646"/>
                <a:ext cx="134" cy="168"/>
              </a:xfrm>
              <a:custGeom>
                <a:avLst/>
                <a:gdLst>
                  <a:gd name="T0" fmla="*/ 0 w 147"/>
                  <a:gd name="T1" fmla="*/ 0 h 185"/>
                  <a:gd name="T2" fmla="*/ 66 w 147"/>
                  <a:gd name="T3" fmla="*/ 0 h 185"/>
                  <a:gd name="T4" fmla="*/ 134 w 147"/>
                  <a:gd name="T5" fmla="*/ 185 h 185"/>
                  <a:gd name="T6" fmla="*/ 147 w 147"/>
                  <a:gd name="T7" fmla="*/ 185 h 185"/>
                </a:gdLst>
                <a:ahLst/>
                <a:cxnLst>
                  <a:cxn ang="0">
                    <a:pos x="T0" y="T1"/>
                  </a:cxn>
                  <a:cxn ang="0">
                    <a:pos x="T2" y="T3"/>
                  </a:cxn>
                  <a:cxn ang="0">
                    <a:pos x="T4" y="T5"/>
                  </a:cxn>
                  <a:cxn ang="0">
                    <a:pos x="T6" y="T7"/>
                  </a:cxn>
                </a:cxnLst>
                <a:rect l="0" t="0" r="r" b="b"/>
                <a:pathLst>
                  <a:path w="147" h="185">
                    <a:moveTo>
                      <a:pt x="0" y="0"/>
                    </a:moveTo>
                    <a:lnTo>
                      <a:pt x="66" y="0"/>
                    </a:lnTo>
                    <a:lnTo>
                      <a:pt x="134" y="185"/>
                    </a:lnTo>
                    <a:lnTo>
                      <a:pt x="147" y="18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7" name="Rectangle 466"/>
              <p:cNvSpPr>
                <a:spLocks noChangeArrowheads="1"/>
              </p:cNvSpPr>
              <p:nvPr/>
            </p:nvSpPr>
            <p:spPr bwMode="auto">
              <a:xfrm>
                <a:off x="1607" y="83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A28760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8" name="Rectangle 467"/>
              <p:cNvSpPr>
                <a:spLocks noChangeArrowheads="1"/>
              </p:cNvSpPr>
              <p:nvPr/>
            </p:nvSpPr>
            <p:spPr bwMode="auto">
              <a:xfrm>
                <a:off x="1319" y="834"/>
                <a:ext cx="7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97.3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9" name="Freeform 468"/>
              <p:cNvSpPr>
                <a:spLocks/>
              </p:cNvSpPr>
              <p:nvPr/>
            </p:nvSpPr>
            <p:spPr bwMode="auto">
              <a:xfrm>
                <a:off x="1385" y="684"/>
                <a:ext cx="75" cy="164"/>
              </a:xfrm>
              <a:custGeom>
                <a:avLst/>
                <a:gdLst>
                  <a:gd name="T0" fmla="*/ 0 w 83"/>
                  <a:gd name="T1" fmla="*/ 181 h 181"/>
                  <a:gd name="T2" fmla="*/ 15 w 83"/>
                  <a:gd name="T3" fmla="*/ 181 h 181"/>
                  <a:gd name="T4" fmla="*/ 83 w 83"/>
                  <a:gd name="T5" fmla="*/ 0 h 181"/>
                </a:gdLst>
                <a:ahLst/>
                <a:cxnLst>
                  <a:cxn ang="0">
                    <a:pos x="T0" y="T1"/>
                  </a:cxn>
                  <a:cxn ang="0">
                    <a:pos x="T2" y="T3"/>
                  </a:cxn>
                  <a:cxn ang="0">
                    <a:pos x="T4" y="T5"/>
                  </a:cxn>
                </a:cxnLst>
                <a:rect l="0" t="0" r="r" b="b"/>
                <a:pathLst>
                  <a:path w="83" h="181">
                    <a:moveTo>
                      <a:pt x="0" y="181"/>
                    </a:moveTo>
                    <a:lnTo>
                      <a:pt x="15" y="181"/>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0" name="Freeform 469"/>
              <p:cNvSpPr>
                <a:spLocks/>
              </p:cNvSpPr>
              <p:nvPr/>
            </p:nvSpPr>
            <p:spPr bwMode="auto">
              <a:xfrm>
                <a:off x="1464" y="684"/>
                <a:ext cx="134" cy="164"/>
              </a:xfrm>
              <a:custGeom>
                <a:avLst/>
                <a:gdLst>
                  <a:gd name="T0" fmla="*/ 0 w 147"/>
                  <a:gd name="T1" fmla="*/ 0 h 181"/>
                  <a:gd name="T2" fmla="*/ 66 w 147"/>
                  <a:gd name="T3" fmla="*/ 0 h 181"/>
                  <a:gd name="T4" fmla="*/ 134 w 147"/>
                  <a:gd name="T5" fmla="*/ 181 h 181"/>
                  <a:gd name="T6" fmla="*/ 147 w 147"/>
                  <a:gd name="T7" fmla="*/ 181 h 181"/>
                </a:gdLst>
                <a:ahLst/>
                <a:cxnLst>
                  <a:cxn ang="0">
                    <a:pos x="T0" y="T1"/>
                  </a:cxn>
                  <a:cxn ang="0">
                    <a:pos x="T2" y="T3"/>
                  </a:cxn>
                  <a:cxn ang="0">
                    <a:pos x="T4" y="T5"/>
                  </a:cxn>
                  <a:cxn ang="0">
                    <a:pos x="T6" y="T7"/>
                  </a:cxn>
                </a:cxnLst>
                <a:rect l="0" t="0" r="r" b="b"/>
                <a:pathLst>
                  <a:path w="147" h="181">
                    <a:moveTo>
                      <a:pt x="0" y="0"/>
                    </a:moveTo>
                    <a:lnTo>
                      <a:pt x="66" y="0"/>
                    </a:lnTo>
                    <a:lnTo>
                      <a:pt x="134" y="181"/>
                    </a:lnTo>
                    <a:lnTo>
                      <a:pt x="147" y="18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1" name="Rectangle 470"/>
              <p:cNvSpPr>
                <a:spLocks noChangeArrowheads="1"/>
              </p:cNvSpPr>
              <p:nvPr/>
            </p:nvSpPr>
            <p:spPr bwMode="auto">
              <a:xfrm>
                <a:off x="1607" y="86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A56808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2" name="Rectangle 471"/>
              <p:cNvSpPr>
                <a:spLocks noChangeArrowheads="1"/>
              </p:cNvSpPr>
              <p:nvPr/>
            </p:nvSpPr>
            <p:spPr bwMode="auto">
              <a:xfrm>
                <a:off x="1718" y="86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A56807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3" name="Rectangle 472"/>
              <p:cNvSpPr>
                <a:spLocks noChangeArrowheads="1"/>
              </p:cNvSpPr>
              <p:nvPr/>
            </p:nvSpPr>
            <p:spPr bwMode="auto">
              <a:xfrm>
                <a:off x="1829" y="86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A15768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4" name="Rectangle 473"/>
              <p:cNvSpPr>
                <a:spLocks noChangeArrowheads="1"/>
              </p:cNvSpPr>
              <p:nvPr/>
            </p:nvSpPr>
            <p:spPr bwMode="auto">
              <a:xfrm>
                <a:off x="1607" y="90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A10413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5" name="Rectangle 474"/>
              <p:cNvSpPr>
                <a:spLocks noChangeArrowheads="1"/>
              </p:cNvSpPr>
              <p:nvPr/>
            </p:nvSpPr>
            <p:spPr bwMode="auto">
              <a:xfrm>
                <a:off x="1303" y="885"/>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6" name="Freeform 475"/>
              <p:cNvSpPr>
                <a:spLocks/>
              </p:cNvSpPr>
              <p:nvPr/>
            </p:nvSpPr>
            <p:spPr bwMode="auto">
              <a:xfrm>
                <a:off x="1385" y="730"/>
                <a:ext cx="75" cy="170"/>
              </a:xfrm>
              <a:custGeom>
                <a:avLst/>
                <a:gdLst>
                  <a:gd name="T0" fmla="*/ 0 w 83"/>
                  <a:gd name="T1" fmla="*/ 187 h 187"/>
                  <a:gd name="T2" fmla="*/ 15 w 83"/>
                  <a:gd name="T3" fmla="*/ 187 h 187"/>
                  <a:gd name="T4" fmla="*/ 83 w 83"/>
                  <a:gd name="T5" fmla="*/ 0 h 187"/>
                </a:gdLst>
                <a:ahLst/>
                <a:cxnLst>
                  <a:cxn ang="0">
                    <a:pos x="T0" y="T1"/>
                  </a:cxn>
                  <a:cxn ang="0">
                    <a:pos x="T2" y="T3"/>
                  </a:cxn>
                  <a:cxn ang="0">
                    <a:pos x="T4" y="T5"/>
                  </a:cxn>
                </a:cxnLst>
                <a:rect l="0" t="0" r="r" b="b"/>
                <a:pathLst>
                  <a:path w="83" h="187">
                    <a:moveTo>
                      <a:pt x="0" y="187"/>
                    </a:moveTo>
                    <a:lnTo>
                      <a:pt x="15" y="18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7" name="Freeform 476"/>
              <p:cNvSpPr>
                <a:spLocks/>
              </p:cNvSpPr>
              <p:nvPr/>
            </p:nvSpPr>
            <p:spPr bwMode="auto">
              <a:xfrm>
                <a:off x="1464" y="730"/>
                <a:ext cx="134" cy="170"/>
              </a:xfrm>
              <a:custGeom>
                <a:avLst/>
                <a:gdLst>
                  <a:gd name="T0" fmla="*/ 0 w 147"/>
                  <a:gd name="T1" fmla="*/ 0 h 187"/>
                  <a:gd name="T2" fmla="*/ 66 w 147"/>
                  <a:gd name="T3" fmla="*/ 0 h 187"/>
                  <a:gd name="T4" fmla="*/ 134 w 147"/>
                  <a:gd name="T5" fmla="*/ 187 h 187"/>
                  <a:gd name="T6" fmla="*/ 147 w 147"/>
                  <a:gd name="T7" fmla="*/ 187 h 187"/>
                </a:gdLst>
                <a:ahLst/>
                <a:cxnLst>
                  <a:cxn ang="0">
                    <a:pos x="T0" y="T1"/>
                  </a:cxn>
                  <a:cxn ang="0">
                    <a:pos x="T2" y="T3"/>
                  </a:cxn>
                  <a:cxn ang="0">
                    <a:pos x="T4" y="T5"/>
                  </a:cxn>
                  <a:cxn ang="0">
                    <a:pos x="T6" y="T7"/>
                  </a:cxn>
                </a:cxnLst>
                <a:rect l="0" t="0" r="r" b="b"/>
                <a:pathLst>
                  <a:path w="147" h="187">
                    <a:moveTo>
                      <a:pt x="0" y="0"/>
                    </a:moveTo>
                    <a:lnTo>
                      <a:pt x="66" y="0"/>
                    </a:lnTo>
                    <a:lnTo>
                      <a:pt x="134" y="187"/>
                    </a:lnTo>
                    <a:lnTo>
                      <a:pt x="147" y="18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8" name="Line 248"/>
              <p:cNvSpPr>
                <a:spLocks noChangeShapeType="1"/>
              </p:cNvSpPr>
              <p:nvPr/>
            </p:nvSpPr>
            <p:spPr bwMode="auto">
              <a:xfrm>
                <a:off x="1599" y="871"/>
                <a:ext cx="0" cy="57"/>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9" name="Rectangle 478"/>
              <p:cNvSpPr>
                <a:spLocks noChangeArrowheads="1"/>
              </p:cNvSpPr>
              <p:nvPr/>
            </p:nvSpPr>
            <p:spPr bwMode="auto">
              <a:xfrm>
                <a:off x="1607" y="93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A39511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0" name="Rectangle 479"/>
              <p:cNvSpPr>
                <a:spLocks noChangeArrowheads="1"/>
              </p:cNvSpPr>
              <p:nvPr/>
            </p:nvSpPr>
            <p:spPr bwMode="auto">
              <a:xfrm>
                <a:off x="1718" y="93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A62319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1" name="Rectangle 480"/>
              <p:cNvSpPr>
                <a:spLocks noChangeArrowheads="1"/>
              </p:cNvSpPr>
              <p:nvPr/>
            </p:nvSpPr>
            <p:spPr bwMode="auto">
              <a:xfrm>
                <a:off x="1303" y="937"/>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102.2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2" name="Freeform 481"/>
              <p:cNvSpPr>
                <a:spLocks/>
              </p:cNvSpPr>
              <p:nvPr/>
            </p:nvSpPr>
            <p:spPr bwMode="auto">
              <a:xfrm>
                <a:off x="1385" y="737"/>
                <a:ext cx="75" cy="214"/>
              </a:xfrm>
              <a:custGeom>
                <a:avLst/>
                <a:gdLst>
                  <a:gd name="T0" fmla="*/ 0 w 83"/>
                  <a:gd name="T1" fmla="*/ 237 h 237"/>
                  <a:gd name="T2" fmla="*/ 15 w 83"/>
                  <a:gd name="T3" fmla="*/ 237 h 237"/>
                  <a:gd name="T4" fmla="*/ 83 w 83"/>
                  <a:gd name="T5" fmla="*/ 0 h 237"/>
                </a:gdLst>
                <a:ahLst/>
                <a:cxnLst>
                  <a:cxn ang="0">
                    <a:pos x="T0" y="T1"/>
                  </a:cxn>
                  <a:cxn ang="0">
                    <a:pos x="T2" y="T3"/>
                  </a:cxn>
                  <a:cxn ang="0">
                    <a:pos x="T4" y="T5"/>
                  </a:cxn>
                </a:cxnLst>
                <a:rect l="0" t="0" r="r" b="b"/>
                <a:pathLst>
                  <a:path w="83" h="237">
                    <a:moveTo>
                      <a:pt x="0" y="237"/>
                    </a:moveTo>
                    <a:lnTo>
                      <a:pt x="15" y="23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3" name="Freeform 482"/>
              <p:cNvSpPr>
                <a:spLocks/>
              </p:cNvSpPr>
              <p:nvPr/>
            </p:nvSpPr>
            <p:spPr bwMode="auto">
              <a:xfrm>
                <a:off x="1464" y="737"/>
                <a:ext cx="134" cy="214"/>
              </a:xfrm>
              <a:custGeom>
                <a:avLst/>
                <a:gdLst>
                  <a:gd name="T0" fmla="*/ 0 w 147"/>
                  <a:gd name="T1" fmla="*/ 0 h 237"/>
                  <a:gd name="T2" fmla="*/ 66 w 147"/>
                  <a:gd name="T3" fmla="*/ 0 h 237"/>
                  <a:gd name="T4" fmla="*/ 134 w 147"/>
                  <a:gd name="T5" fmla="*/ 237 h 237"/>
                  <a:gd name="T6" fmla="*/ 147 w 147"/>
                  <a:gd name="T7" fmla="*/ 237 h 237"/>
                </a:gdLst>
                <a:ahLst/>
                <a:cxnLst>
                  <a:cxn ang="0">
                    <a:pos x="T0" y="T1"/>
                  </a:cxn>
                  <a:cxn ang="0">
                    <a:pos x="T2" y="T3"/>
                  </a:cxn>
                  <a:cxn ang="0">
                    <a:pos x="T4" y="T5"/>
                  </a:cxn>
                  <a:cxn ang="0">
                    <a:pos x="T6" y="T7"/>
                  </a:cxn>
                </a:cxnLst>
                <a:rect l="0" t="0" r="r" b="b"/>
                <a:pathLst>
                  <a:path w="147" h="237">
                    <a:moveTo>
                      <a:pt x="0" y="0"/>
                    </a:moveTo>
                    <a:lnTo>
                      <a:pt x="66" y="0"/>
                    </a:lnTo>
                    <a:lnTo>
                      <a:pt x="134" y="237"/>
                    </a:lnTo>
                    <a:lnTo>
                      <a:pt x="147" y="23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4" name="Line 254"/>
              <p:cNvSpPr>
                <a:spLocks noChangeShapeType="1"/>
              </p:cNvSpPr>
              <p:nvPr/>
            </p:nvSpPr>
            <p:spPr bwMode="auto">
              <a:xfrm>
                <a:off x="1599" y="940"/>
                <a:ext cx="0" cy="22"/>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5" name="Rectangle 484"/>
              <p:cNvSpPr>
                <a:spLocks noChangeArrowheads="1"/>
              </p:cNvSpPr>
              <p:nvPr/>
            </p:nvSpPr>
            <p:spPr bwMode="auto">
              <a:xfrm>
                <a:off x="1607" y="969"/>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rial" panose="020B0604020202020204" pitchFamily="34" charset="0"/>
                  </a:rPr>
                  <a:t>A39701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6" name="Rectangle 485"/>
              <p:cNvSpPr>
                <a:spLocks noChangeArrowheads="1"/>
              </p:cNvSpPr>
              <p:nvPr/>
            </p:nvSpPr>
            <p:spPr bwMode="auto">
              <a:xfrm>
                <a:off x="1303" y="971"/>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102.8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7" name="Freeform 486"/>
              <p:cNvSpPr>
                <a:spLocks/>
              </p:cNvSpPr>
              <p:nvPr/>
            </p:nvSpPr>
            <p:spPr bwMode="auto">
              <a:xfrm>
                <a:off x="1385" y="743"/>
                <a:ext cx="75" cy="243"/>
              </a:xfrm>
              <a:custGeom>
                <a:avLst/>
                <a:gdLst>
                  <a:gd name="T0" fmla="*/ 0 w 83"/>
                  <a:gd name="T1" fmla="*/ 268 h 268"/>
                  <a:gd name="T2" fmla="*/ 15 w 83"/>
                  <a:gd name="T3" fmla="*/ 268 h 268"/>
                  <a:gd name="T4" fmla="*/ 83 w 83"/>
                  <a:gd name="T5" fmla="*/ 0 h 268"/>
                </a:gdLst>
                <a:ahLst/>
                <a:cxnLst>
                  <a:cxn ang="0">
                    <a:pos x="T0" y="T1"/>
                  </a:cxn>
                  <a:cxn ang="0">
                    <a:pos x="T2" y="T3"/>
                  </a:cxn>
                  <a:cxn ang="0">
                    <a:pos x="T4" y="T5"/>
                  </a:cxn>
                </a:cxnLst>
                <a:rect l="0" t="0" r="r" b="b"/>
                <a:pathLst>
                  <a:path w="83" h="268">
                    <a:moveTo>
                      <a:pt x="0" y="268"/>
                    </a:moveTo>
                    <a:lnTo>
                      <a:pt x="15" y="268"/>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8" name="Freeform 487"/>
              <p:cNvSpPr>
                <a:spLocks/>
              </p:cNvSpPr>
              <p:nvPr/>
            </p:nvSpPr>
            <p:spPr bwMode="auto">
              <a:xfrm>
                <a:off x="1464" y="743"/>
                <a:ext cx="134" cy="243"/>
              </a:xfrm>
              <a:custGeom>
                <a:avLst/>
                <a:gdLst>
                  <a:gd name="T0" fmla="*/ 0 w 147"/>
                  <a:gd name="T1" fmla="*/ 0 h 268"/>
                  <a:gd name="T2" fmla="*/ 66 w 147"/>
                  <a:gd name="T3" fmla="*/ 0 h 268"/>
                  <a:gd name="T4" fmla="*/ 134 w 147"/>
                  <a:gd name="T5" fmla="*/ 268 h 268"/>
                  <a:gd name="T6" fmla="*/ 147 w 147"/>
                  <a:gd name="T7" fmla="*/ 268 h 268"/>
                </a:gdLst>
                <a:ahLst/>
                <a:cxnLst>
                  <a:cxn ang="0">
                    <a:pos x="T0" y="T1"/>
                  </a:cxn>
                  <a:cxn ang="0">
                    <a:pos x="T2" y="T3"/>
                  </a:cxn>
                  <a:cxn ang="0">
                    <a:pos x="T4" y="T5"/>
                  </a:cxn>
                  <a:cxn ang="0">
                    <a:pos x="T6" y="T7"/>
                  </a:cxn>
                </a:cxnLst>
                <a:rect l="0" t="0" r="r" b="b"/>
                <a:pathLst>
                  <a:path w="147" h="268">
                    <a:moveTo>
                      <a:pt x="0" y="0"/>
                    </a:moveTo>
                    <a:lnTo>
                      <a:pt x="66" y="0"/>
                    </a:lnTo>
                    <a:lnTo>
                      <a:pt x="134" y="268"/>
                    </a:lnTo>
                    <a:lnTo>
                      <a:pt x="147" y="268"/>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9" name="Rectangle 488"/>
              <p:cNvSpPr>
                <a:spLocks noChangeArrowheads="1"/>
              </p:cNvSpPr>
              <p:nvPr/>
            </p:nvSpPr>
            <p:spPr bwMode="auto">
              <a:xfrm>
                <a:off x="1607" y="1003"/>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51_1355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0" name="Rectangle 489"/>
              <p:cNvSpPr>
                <a:spLocks noChangeArrowheads="1"/>
              </p:cNvSpPr>
              <p:nvPr/>
            </p:nvSpPr>
            <p:spPr bwMode="auto">
              <a:xfrm>
                <a:off x="1731" y="1003"/>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53_1427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1" name="Rectangle 490"/>
              <p:cNvSpPr>
                <a:spLocks noChangeArrowheads="1"/>
              </p:cNvSpPr>
              <p:nvPr/>
            </p:nvSpPr>
            <p:spPr bwMode="auto">
              <a:xfrm>
                <a:off x="1303" y="1006"/>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105.7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2" name="Freeform 491"/>
              <p:cNvSpPr>
                <a:spLocks/>
              </p:cNvSpPr>
              <p:nvPr/>
            </p:nvSpPr>
            <p:spPr bwMode="auto">
              <a:xfrm>
                <a:off x="1385" y="774"/>
                <a:ext cx="75" cy="246"/>
              </a:xfrm>
              <a:custGeom>
                <a:avLst/>
                <a:gdLst>
                  <a:gd name="T0" fmla="*/ 0 w 83"/>
                  <a:gd name="T1" fmla="*/ 272 h 272"/>
                  <a:gd name="T2" fmla="*/ 15 w 83"/>
                  <a:gd name="T3" fmla="*/ 272 h 272"/>
                  <a:gd name="T4" fmla="*/ 83 w 83"/>
                  <a:gd name="T5" fmla="*/ 0 h 272"/>
                </a:gdLst>
                <a:ahLst/>
                <a:cxnLst>
                  <a:cxn ang="0">
                    <a:pos x="T0" y="T1"/>
                  </a:cxn>
                  <a:cxn ang="0">
                    <a:pos x="T2" y="T3"/>
                  </a:cxn>
                  <a:cxn ang="0">
                    <a:pos x="T4" y="T5"/>
                  </a:cxn>
                </a:cxnLst>
                <a:rect l="0" t="0" r="r" b="b"/>
                <a:pathLst>
                  <a:path w="83" h="272">
                    <a:moveTo>
                      <a:pt x="0" y="272"/>
                    </a:moveTo>
                    <a:lnTo>
                      <a:pt x="15" y="272"/>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3" name="Freeform 492"/>
              <p:cNvSpPr>
                <a:spLocks/>
              </p:cNvSpPr>
              <p:nvPr/>
            </p:nvSpPr>
            <p:spPr bwMode="auto">
              <a:xfrm>
                <a:off x="1464" y="774"/>
                <a:ext cx="134" cy="246"/>
              </a:xfrm>
              <a:custGeom>
                <a:avLst/>
                <a:gdLst>
                  <a:gd name="T0" fmla="*/ 0 w 147"/>
                  <a:gd name="T1" fmla="*/ 0 h 272"/>
                  <a:gd name="T2" fmla="*/ 66 w 147"/>
                  <a:gd name="T3" fmla="*/ 0 h 272"/>
                  <a:gd name="T4" fmla="*/ 134 w 147"/>
                  <a:gd name="T5" fmla="*/ 272 h 272"/>
                  <a:gd name="T6" fmla="*/ 147 w 147"/>
                  <a:gd name="T7" fmla="*/ 272 h 272"/>
                </a:gdLst>
                <a:ahLst/>
                <a:cxnLst>
                  <a:cxn ang="0">
                    <a:pos x="T0" y="T1"/>
                  </a:cxn>
                  <a:cxn ang="0">
                    <a:pos x="T2" y="T3"/>
                  </a:cxn>
                  <a:cxn ang="0">
                    <a:pos x="T4" y="T5"/>
                  </a:cxn>
                  <a:cxn ang="0">
                    <a:pos x="T6" y="T7"/>
                  </a:cxn>
                </a:cxnLst>
                <a:rect l="0" t="0" r="r" b="b"/>
                <a:pathLst>
                  <a:path w="147" h="272">
                    <a:moveTo>
                      <a:pt x="0" y="0"/>
                    </a:moveTo>
                    <a:lnTo>
                      <a:pt x="66" y="0"/>
                    </a:lnTo>
                    <a:lnTo>
                      <a:pt x="134" y="272"/>
                    </a:lnTo>
                    <a:lnTo>
                      <a:pt x="147" y="27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4" name="Line 264"/>
              <p:cNvSpPr>
                <a:spLocks noChangeShapeType="1"/>
              </p:cNvSpPr>
              <p:nvPr/>
            </p:nvSpPr>
            <p:spPr bwMode="auto">
              <a:xfrm>
                <a:off x="1599" y="1008"/>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5" name="Rectangle 494"/>
              <p:cNvSpPr>
                <a:spLocks noChangeArrowheads="1"/>
              </p:cNvSpPr>
              <p:nvPr/>
            </p:nvSpPr>
            <p:spPr bwMode="auto">
              <a:xfrm>
                <a:off x="1607" y="1037"/>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51_0518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6" name="Rectangle 495"/>
              <p:cNvSpPr>
                <a:spLocks noChangeArrowheads="1"/>
              </p:cNvSpPr>
              <p:nvPr/>
            </p:nvSpPr>
            <p:spPr bwMode="auto">
              <a:xfrm>
                <a:off x="1731" y="1037"/>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52_0526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7" name="Rectangle 496"/>
              <p:cNvSpPr>
                <a:spLocks noChangeArrowheads="1"/>
              </p:cNvSpPr>
              <p:nvPr/>
            </p:nvSpPr>
            <p:spPr bwMode="auto">
              <a:xfrm>
                <a:off x="1303" y="1040"/>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111.9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8" name="Freeform 497"/>
              <p:cNvSpPr>
                <a:spLocks/>
              </p:cNvSpPr>
              <p:nvPr/>
            </p:nvSpPr>
            <p:spPr bwMode="auto">
              <a:xfrm>
                <a:off x="1385" y="841"/>
                <a:ext cx="75" cy="214"/>
              </a:xfrm>
              <a:custGeom>
                <a:avLst/>
                <a:gdLst>
                  <a:gd name="T0" fmla="*/ 0 w 83"/>
                  <a:gd name="T1" fmla="*/ 236 h 236"/>
                  <a:gd name="T2" fmla="*/ 15 w 83"/>
                  <a:gd name="T3" fmla="*/ 236 h 236"/>
                  <a:gd name="T4" fmla="*/ 83 w 83"/>
                  <a:gd name="T5" fmla="*/ 0 h 236"/>
                </a:gdLst>
                <a:ahLst/>
                <a:cxnLst>
                  <a:cxn ang="0">
                    <a:pos x="T0" y="T1"/>
                  </a:cxn>
                  <a:cxn ang="0">
                    <a:pos x="T2" y="T3"/>
                  </a:cxn>
                  <a:cxn ang="0">
                    <a:pos x="T4" y="T5"/>
                  </a:cxn>
                </a:cxnLst>
                <a:rect l="0" t="0" r="r" b="b"/>
                <a:pathLst>
                  <a:path w="83" h="236">
                    <a:moveTo>
                      <a:pt x="0" y="236"/>
                    </a:moveTo>
                    <a:lnTo>
                      <a:pt x="15" y="236"/>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9" name="Freeform 498"/>
              <p:cNvSpPr>
                <a:spLocks/>
              </p:cNvSpPr>
              <p:nvPr/>
            </p:nvSpPr>
            <p:spPr bwMode="auto">
              <a:xfrm>
                <a:off x="1464" y="841"/>
                <a:ext cx="134" cy="214"/>
              </a:xfrm>
              <a:custGeom>
                <a:avLst/>
                <a:gdLst>
                  <a:gd name="T0" fmla="*/ 0 w 147"/>
                  <a:gd name="T1" fmla="*/ 0 h 236"/>
                  <a:gd name="T2" fmla="*/ 66 w 147"/>
                  <a:gd name="T3" fmla="*/ 0 h 236"/>
                  <a:gd name="T4" fmla="*/ 134 w 147"/>
                  <a:gd name="T5" fmla="*/ 236 h 236"/>
                  <a:gd name="T6" fmla="*/ 147 w 147"/>
                  <a:gd name="T7" fmla="*/ 236 h 236"/>
                </a:gdLst>
                <a:ahLst/>
                <a:cxnLst>
                  <a:cxn ang="0">
                    <a:pos x="T0" y="T1"/>
                  </a:cxn>
                  <a:cxn ang="0">
                    <a:pos x="T2" y="T3"/>
                  </a:cxn>
                  <a:cxn ang="0">
                    <a:pos x="T4" y="T5"/>
                  </a:cxn>
                  <a:cxn ang="0">
                    <a:pos x="T6" y="T7"/>
                  </a:cxn>
                </a:cxnLst>
                <a:rect l="0" t="0" r="r" b="b"/>
                <a:pathLst>
                  <a:path w="147" h="236">
                    <a:moveTo>
                      <a:pt x="0" y="0"/>
                    </a:moveTo>
                    <a:lnTo>
                      <a:pt x="66" y="0"/>
                    </a:lnTo>
                    <a:lnTo>
                      <a:pt x="134" y="236"/>
                    </a:lnTo>
                    <a:lnTo>
                      <a:pt x="147" y="23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0" name="Line 270"/>
              <p:cNvSpPr>
                <a:spLocks noChangeShapeType="1"/>
              </p:cNvSpPr>
              <p:nvPr/>
            </p:nvSpPr>
            <p:spPr bwMode="auto">
              <a:xfrm>
                <a:off x="1599" y="1043"/>
                <a:ext cx="0" cy="22"/>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1" name="Rectangle 500"/>
              <p:cNvSpPr>
                <a:spLocks noChangeArrowheads="1"/>
              </p:cNvSpPr>
              <p:nvPr/>
            </p:nvSpPr>
            <p:spPr bwMode="auto">
              <a:xfrm>
                <a:off x="1607" y="107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A40885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 name="Rectangle 501"/>
              <p:cNvSpPr>
                <a:spLocks noChangeArrowheads="1"/>
              </p:cNvSpPr>
              <p:nvPr/>
            </p:nvSpPr>
            <p:spPr bwMode="auto">
              <a:xfrm>
                <a:off x="1718" y="107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A40886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3" name="Rectangle 502"/>
              <p:cNvSpPr>
                <a:spLocks noChangeArrowheads="1"/>
              </p:cNvSpPr>
              <p:nvPr/>
            </p:nvSpPr>
            <p:spPr bwMode="auto">
              <a:xfrm>
                <a:off x="1303" y="1074"/>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120.1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4" name="Freeform 503"/>
              <p:cNvSpPr>
                <a:spLocks/>
              </p:cNvSpPr>
              <p:nvPr/>
            </p:nvSpPr>
            <p:spPr bwMode="auto">
              <a:xfrm>
                <a:off x="1385" y="929"/>
                <a:ext cx="75" cy="160"/>
              </a:xfrm>
              <a:custGeom>
                <a:avLst/>
                <a:gdLst>
                  <a:gd name="T0" fmla="*/ 0 w 83"/>
                  <a:gd name="T1" fmla="*/ 177 h 177"/>
                  <a:gd name="T2" fmla="*/ 15 w 83"/>
                  <a:gd name="T3" fmla="*/ 177 h 177"/>
                  <a:gd name="T4" fmla="*/ 83 w 83"/>
                  <a:gd name="T5" fmla="*/ 0 h 177"/>
                </a:gdLst>
                <a:ahLst/>
                <a:cxnLst>
                  <a:cxn ang="0">
                    <a:pos x="T0" y="T1"/>
                  </a:cxn>
                  <a:cxn ang="0">
                    <a:pos x="T2" y="T3"/>
                  </a:cxn>
                  <a:cxn ang="0">
                    <a:pos x="T4" y="T5"/>
                  </a:cxn>
                </a:cxnLst>
                <a:rect l="0" t="0" r="r" b="b"/>
                <a:pathLst>
                  <a:path w="83" h="177">
                    <a:moveTo>
                      <a:pt x="0" y="177"/>
                    </a:moveTo>
                    <a:lnTo>
                      <a:pt x="15" y="17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5" name="Freeform 504"/>
              <p:cNvSpPr>
                <a:spLocks/>
              </p:cNvSpPr>
              <p:nvPr/>
            </p:nvSpPr>
            <p:spPr bwMode="auto">
              <a:xfrm>
                <a:off x="1464" y="929"/>
                <a:ext cx="134" cy="160"/>
              </a:xfrm>
              <a:custGeom>
                <a:avLst/>
                <a:gdLst>
                  <a:gd name="T0" fmla="*/ 0 w 147"/>
                  <a:gd name="T1" fmla="*/ 0 h 177"/>
                  <a:gd name="T2" fmla="*/ 66 w 147"/>
                  <a:gd name="T3" fmla="*/ 0 h 177"/>
                  <a:gd name="T4" fmla="*/ 134 w 147"/>
                  <a:gd name="T5" fmla="*/ 177 h 177"/>
                  <a:gd name="T6" fmla="*/ 147 w 147"/>
                  <a:gd name="T7" fmla="*/ 177 h 177"/>
                </a:gdLst>
                <a:ahLst/>
                <a:cxnLst>
                  <a:cxn ang="0">
                    <a:pos x="T0" y="T1"/>
                  </a:cxn>
                  <a:cxn ang="0">
                    <a:pos x="T2" y="T3"/>
                  </a:cxn>
                  <a:cxn ang="0">
                    <a:pos x="T4" y="T5"/>
                  </a:cxn>
                  <a:cxn ang="0">
                    <a:pos x="T6" y="T7"/>
                  </a:cxn>
                </a:cxnLst>
                <a:rect l="0" t="0" r="r" b="b"/>
                <a:pathLst>
                  <a:path w="147" h="177">
                    <a:moveTo>
                      <a:pt x="0" y="0"/>
                    </a:moveTo>
                    <a:lnTo>
                      <a:pt x="66" y="0"/>
                    </a:lnTo>
                    <a:lnTo>
                      <a:pt x="134" y="177"/>
                    </a:lnTo>
                    <a:lnTo>
                      <a:pt x="147" y="17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6" name="Line 276"/>
              <p:cNvSpPr>
                <a:spLocks noChangeShapeType="1"/>
              </p:cNvSpPr>
              <p:nvPr/>
            </p:nvSpPr>
            <p:spPr bwMode="auto">
              <a:xfrm>
                <a:off x="1599" y="1077"/>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7" name="Rectangle 506"/>
              <p:cNvSpPr>
                <a:spLocks noChangeArrowheads="1"/>
              </p:cNvSpPr>
              <p:nvPr/>
            </p:nvSpPr>
            <p:spPr bwMode="auto">
              <a:xfrm>
                <a:off x="1607" y="1106"/>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52_0018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8" name="Rectangle 507"/>
              <p:cNvSpPr>
                <a:spLocks noChangeArrowheads="1"/>
              </p:cNvSpPr>
              <p:nvPr/>
            </p:nvSpPr>
            <p:spPr bwMode="auto">
              <a:xfrm>
                <a:off x="1731" y="1106"/>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53_0098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9" name="Rectangle 508"/>
              <p:cNvSpPr>
                <a:spLocks noChangeArrowheads="1"/>
              </p:cNvSpPr>
              <p:nvPr/>
            </p:nvSpPr>
            <p:spPr bwMode="auto">
              <a:xfrm>
                <a:off x="1303" y="1109"/>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133.2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0" name="Freeform 509"/>
              <p:cNvSpPr>
                <a:spLocks/>
              </p:cNvSpPr>
              <p:nvPr/>
            </p:nvSpPr>
            <p:spPr bwMode="auto">
              <a:xfrm>
                <a:off x="1385" y="1068"/>
                <a:ext cx="75" cy="55"/>
              </a:xfrm>
              <a:custGeom>
                <a:avLst/>
                <a:gdLst>
                  <a:gd name="T0" fmla="*/ 0 w 83"/>
                  <a:gd name="T1" fmla="*/ 61 h 61"/>
                  <a:gd name="T2" fmla="*/ 15 w 83"/>
                  <a:gd name="T3" fmla="*/ 61 h 61"/>
                  <a:gd name="T4" fmla="*/ 83 w 83"/>
                  <a:gd name="T5" fmla="*/ 0 h 61"/>
                </a:gdLst>
                <a:ahLst/>
                <a:cxnLst>
                  <a:cxn ang="0">
                    <a:pos x="T0" y="T1"/>
                  </a:cxn>
                  <a:cxn ang="0">
                    <a:pos x="T2" y="T3"/>
                  </a:cxn>
                  <a:cxn ang="0">
                    <a:pos x="T4" y="T5"/>
                  </a:cxn>
                </a:cxnLst>
                <a:rect l="0" t="0" r="r" b="b"/>
                <a:pathLst>
                  <a:path w="83" h="61">
                    <a:moveTo>
                      <a:pt x="0" y="61"/>
                    </a:moveTo>
                    <a:lnTo>
                      <a:pt x="15" y="61"/>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1" name="Freeform 510"/>
              <p:cNvSpPr>
                <a:spLocks/>
              </p:cNvSpPr>
              <p:nvPr/>
            </p:nvSpPr>
            <p:spPr bwMode="auto">
              <a:xfrm>
                <a:off x="1464" y="1068"/>
                <a:ext cx="134" cy="55"/>
              </a:xfrm>
              <a:custGeom>
                <a:avLst/>
                <a:gdLst>
                  <a:gd name="T0" fmla="*/ 0 w 147"/>
                  <a:gd name="T1" fmla="*/ 0 h 61"/>
                  <a:gd name="T2" fmla="*/ 66 w 147"/>
                  <a:gd name="T3" fmla="*/ 0 h 61"/>
                  <a:gd name="T4" fmla="*/ 134 w 147"/>
                  <a:gd name="T5" fmla="*/ 61 h 61"/>
                  <a:gd name="T6" fmla="*/ 147 w 147"/>
                  <a:gd name="T7" fmla="*/ 61 h 61"/>
                </a:gdLst>
                <a:ahLst/>
                <a:cxnLst>
                  <a:cxn ang="0">
                    <a:pos x="T0" y="T1"/>
                  </a:cxn>
                  <a:cxn ang="0">
                    <a:pos x="T2" y="T3"/>
                  </a:cxn>
                  <a:cxn ang="0">
                    <a:pos x="T4" y="T5"/>
                  </a:cxn>
                  <a:cxn ang="0">
                    <a:pos x="T6" y="T7"/>
                  </a:cxn>
                </a:cxnLst>
                <a:rect l="0" t="0" r="r" b="b"/>
                <a:pathLst>
                  <a:path w="147" h="61">
                    <a:moveTo>
                      <a:pt x="0" y="0"/>
                    </a:moveTo>
                    <a:lnTo>
                      <a:pt x="66" y="0"/>
                    </a:lnTo>
                    <a:lnTo>
                      <a:pt x="134" y="61"/>
                    </a:lnTo>
                    <a:lnTo>
                      <a:pt x="147" y="6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2" name="Line 282"/>
              <p:cNvSpPr>
                <a:spLocks noChangeShapeType="1"/>
              </p:cNvSpPr>
              <p:nvPr/>
            </p:nvSpPr>
            <p:spPr bwMode="auto">
              <a:xfrm>
                <a:off x="1599" y="1112"/>
                <a:ext cx="0" cy="22"/>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3" name="Rectangle 512"/>
              <p:cNvSpPr>
                <a:spLocks noChangeArrowheads="1"/>
              </p:cNvSpPr>
              <p:nvPr/>
            </p:nvSpPr>
            <p:spPr bwMode="auto">
              <a:xfrm>
                <a:off x="1607" y="1141"/>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52_0549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4" name="Rectangle 513"/>
              <p:cNvSpPr>
                <a:spLocks noChangeArrowheads="1"/>
              </p:cNvSpPr>
              <p:nvPr/>
            </p:nvSpPr>
            <p:spPr bwMode="auto">
              <a:xfrm>
                <a:off x="1731" y="1141"/>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52_1168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5" name="Rectangle 514"/>
              <p:cNvSpPr>
                <a:spLocks noChangeArrowheads="1"/>
              </p:cNvSpPr>
              <p:nvPr/>
            </p:nvSpPr>
            <p:spPr bwMode="auto">
              <a:xfrm>
                <a:off x="1854" y="1141"/>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52_0795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6" name="Rectangle 515"/>
              <p:cNvSpPr>
                <a:spLocks noChangeArrowheads="1"/>
              </p:cNvSpPr>
              <p:nvPr/>
            </p:nvSpPr>
            <p:spPr bwMode="auto">
              <a:xfrm>
                <a:off x="1303" y="1143"/>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135.7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7" name="Freeform 516"/>
              <p:cNvSpPr>
                <a:spLocks/>
              </p:cNvSpPr>
              <p:nvPr/>
            </p:nvSpPr>
            <p:spPr bwMode="auto">
              <a:xfrm>
                <a:off x="1385" y="1095"/>
                <a:ext cx="75" cy="63"/>
              </a:xfrm>
              <a:custGeom>
                <a:avLst/>
                <a:gdLst>
                  <a:gd name="T0" fmla="*/ 0 w 83"/>
                  <a:gd name="T1" fmla="*/ 69 h 69"/>
                  <a:gd name="T2" fmla="*/ 15 w 83"/>
                  <a:gd name="T3" fmla="*/ 69 h 69"/>
                  <a:gd name="T4" fmla="*/ 83 w 83"/>
                  <a:gd name="T5" fmla="*/ 0 h 69"/>
                </a:gdLst>
                <a:ahLst/>
                <a:cxnLst>
                  <a:cxn ang="0">
                    <a:pos x="T0" y="T1"/>
                  </a:cxn>
                  <a:cxn ang="0">
                    <a:pos x="T2" y="T3"/>
                  </a:cxn>
                  <a:cxn ang="0">
                    <a:pos x="T4" y="T5"/>
                  </a:cxn>
                </a:cxnLst>
                <a:rect l="0" t="0" r="r" b="b"/>
                <a:pathLst>
                  <a:path w="83" h="69">
                    <a:moveTo>
                      <a:pt x="0" y="69"/>
                    </a:moveTo>
                    <a:lnTo>
                      <a:pt x="15" y="69"/>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8" name="Freeform 517"/>
              <p:cNvSpPr>
                <a:spLocks/>
              </p:cNvSpPr>
              <p:nvPr/>
            </p:nvSpPr>
            <p:spPr bwMode="auto">
              <a:xfrm>
                <a:off x="1464" y="1095"/>
                <a:ext cx="134" cy="63"/>
              </a:xfrm>
              <a:custGeom>
                <a:avLst/>
                <a:gdLst>
                  <a:gd name="T0" fmla="*/ 0 w 147"/>
                  <a:gd name="T1" fmla="*/ 0 h 69"/>
                  <a:gd name="T2" fmla="*/ 66 w 147"/>
                  <a:gd name="T3" fmla="*/ 0 h 69"/>
                  <a:gd name="T4" fmla="*/ 134 w 147"/>
                  <a:gd name="T5" fmla="*/ 69 h 69"/>
                  <a:gd name="T6" fmla="*/ 147 w 147"/>
                  <a:gd name="T7" fmla="*/ 69 h 69"/>
                </a:gdLst>
                <a:ahLst/>
                <a:cxnLst>
                  <a:cxn ang="0">
                    <a:pos x="T0" y="T1"/>
                  </a:cxn>
                  <a:cxn ang="0">
                    <a:pos x="T2" y="T3"/>
                  </a:cxn>
                  <a:cxn ang="0">
                    <a:pos x="T4" y="T5"/>
                  </a:cxn>
                  <a:cxn ang="0">
                    <a:pos x="T6" y="T7"/>
                  </a:cxn>
                </a:cxnLst>
                <a:rect l="0" t="0" r="r" b="b"/>
                <a:pathLst>
                  <a:path w="147" h="69">
                    <a:moveTo>
                      <a:pt x="0" y="0"/>
                    </a:moveTo>
                    <a:lnTo>
                      <a:pt x="66" y="0"/>
                    </a:lnTo>
                    <a:lnTo>
                      <a:pt x="134" y="69"/>
                    </a:lnTo>
                    <a:lnTo>
                      <a:pt x="147" y="6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9" name="Line 289"/>
              <p:cNvSpPr>
                <a:spLocks noChangeShapeType="1"/>
              </p:cNvSpPr>
              <p:nvPr/>
            </p:nvSpPr>
            <p:spPr bwMode="auto">
              <a:xfrm>
                <a:off x="1599" y="1146"/>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0" name="Rectangle 519"/>
              <p:cNvSpPr>
                <a:spLocks noChangeArrowheads="1"/>
              </p:cNvSpPr>
              <p:nvPr/>
            </p:nvSpPr>
            <p:spPr bwMode="auto">
              <a:xfrm>
                <a:off x="1607" y="117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A29949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1" name="Rectangle 520"/>
              <p:cNvSpPr>
                <a:spLocks noChangeArrowheads="1"/>
              </p:cNvSpPr>
              <p:nvPr/>
            </p:nvSpPr>
            <p:spPr bwMode="auto">
              <a:xfrm>
                <a:off x="1303" y="1178"/>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138.1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2" name="Freeform 521"/>
              <p:cNvSpPr>
                <a:spLocks/>
              </p:cNvSpPr>
              <p:nvPr/>
            </p:nvSpPr>
            <p:spPr bwMode="auto">
              <a:xfrm>
                <a:off x="1385" y="1121"/>
                <a:ext cx="75" cy="71"/>
              </a:xfrm>
              <a:custGeom>
                <a:avLst/>
                <a:gdLst>
                  <a:gd name="T0" fmla="*/ 0 w 83"/>
                  <a:gd name="T1" fmla="*/ 79 h 79"/>
                  <a:gd name="T2" fmla="*/ 15 w 83"/>
                  <a:gd name="T3" fmla="*/ 79 h 79"/>
                  <a:gd name="T4" fmla="*/ 83 w 83"/>
                  <a:gd name="T5" fmla="*/ 0 h 79"/>
                </a:gdLst>
                <a:ahLst/>
                <a:cxnLst>
                  <a:cxn ang="0">
                    <a:pos x="T0" y="T1"/>
                  </a:cxn>
                  <a:cxn ang="0">
                    <a:pos x="T2" y="T3"/>
                  </a:cxn>
                  <a:cxn ang="0">
                    <a:pos x="T4" y="T5"/>
                  </a:cxn>
                </a:cxnLst>
                <a:rect l="0" t="0" r="r" b="b"/>
                <a:pathLst>
                  <a:path w="83" h="79">
                    <a:moveTo>
                      <a:pt x="0" y="79"/>
                    </a:moveTo>
                    <a:lnTo>
                      <a:pt x="15" y="79"/>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3" name="Freeform 522"/>
              <p:cNvSpPr>
                <a:spLocks/>
              </p:cNvSpPr>
              <p:nvPr/>
            </p:nvSpPr>
            <p:spPr bwMode="auto">
              <a:xfrm>
                <a:off x="1464" y="1121"/>
                <a:ext cx="134" cy="71"/>
              </a:xfrm>
              <a:custGeom>
                <a:avLst/>
                <a:gdLst>
                  <a:gd name="T0" fmla="*/ 0 w 147"/>
                  <a:gd name="T1" fmla="*/ 0 h 79"/>
                  <a:gd name="T2" fmla="*/ 66 w 147"/>
                  <a:gd name="T3" fmla="*/ 0 h 79"/>
                  <a:gd name="T4" fmla="*/ 134 w 147"/>
                  <a:gd name="T5" fmla="*/ 79 h 79"/>
                  <a:gd name="T6" fmla="*/ 147 w 147"/>
                  <a:gd name="T7" fmla="*/ 79 h 79"/>
                </a:gdLst>
                <a:ahLst/>
                <a:cxnLst>
                  <a:cxn ang="0">
                    <a:pos x="T0" y="T1"/>
                  </a:cxn>
                  <a:cxn ang="0">
                    <a:pos x="T2" y="T3"/>
                  </a:cxn>
                  <a:cxn ang="0">
                    <a:pos x="T4" y="T5"/>
                  </a:cxn>
                  <a:cxn ang="0">
                    <a:pos x="T6" y="T7"/>
                  </a:cxn>
                </a:cxnLst>
                <a:rect l="0" t="0" r="r" b="b"/>
                <a:pathLst>
                  <a:path w="147" h="79">
                    <a:moveTo>
                      <a:pt x="0" y="0"/>
                    </a:moveTo>
                    <a:lnTo>
                      <a:pt x="66" y="0"/>
                    </a:lnTo>
                    <a:lnTo>
                      <a:pt x="134" y="79"/>
                    </a:lnTo>
                    <a:lnTo>
                      <a:pt x="147" y="7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4" name="Rectangle 523"/>
              <p:cNvSpPr>
                <a:spLocks noChangeArrowheads="1"/>
              </p:cNvSpPr>
              <p:nvPr/>
            </p:nvSpPr>
            <p:spPr bwMode="auto">
              <a:xfrm>
                <a:off x="1607" y="1209"/>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A35656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5" name="Rectangle 524"/>
              <p:cNvSpPr>
                <a:spLocks noChangeArrowheads="1"/>
              </p:cNvSpPr>
              <p:nvPr/>
            </p:nvSpPr>
            <p:spPr bwMode="auto">
              <a:xfrm>
                <a:off x="1303" y="1212"/>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139.3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 name="Freeform 525"/>
              <p:cNvSpPr>
                <a:spLocks/>
              </p:cNvSpPr>
              <p:nvPr/>
            </p:nvSpPr>
            <p:spPr bwMode="auto">
              <a:xfrm>
                <a:off x="1385" y="1133"/>
                <a:ext cx="75" cy="94"/>
              </a:xfrm>
              <a:custGeom>
                <a:avLst/>
                <a:gdLst>
                  <a:gd name="T0" fmla="*/ 0 w 83"/>
                  <a:gd name="T1" fmla="*/ 103 h 103"/>
                  <a:gd name="T2" fmla="*/ 15 w 83"/>
                  <a:gd name="T3" fmla="*/ 103 h 103"/>
                  <a:gd name="T4" fmla="*/ 83 w 83"/>
                  <a:gd name="T5" fmla="*/ 0 h 103"/>
                </a:gdLst>
                <a:ahLst/>
                <a:cxnLst>
                  <a:cxn ang="0">
                    <a:pos x="T0" y="T1"/>
                  </a:cxn>
                  <a:cxn ang="0">
                    <a:pos x="T2" y="T3"/>
                  </a:cxn>
                  <a:cxn ang="0">
                    <a:pos x="T4" y="T5"/>
                  </a:cxn>
                </a:cxnLst>
                <a:rect l="0" t="0" r="r" b="b"/>
                <a:pathLst>
                  <a:path w="83" h="103">
                    <a:moveTo>
                      <a:pt x="0" y="103"/>
                    </a:moveTo>
                    <a:lnTo>
                      <a:pt x="15" y="10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7" name="Freeform 526"/>
              <p:cNvSpPr>
                <a:spLocks/>
              </p:cNvSpPr>
              <p:nvPr/>
            </p:nvSpPr>
            <p:spPr bwMode="auto">
              <a:xfrm>
                <a:off x="1464" y="1133"/>
                <a:ext cx="134" cy="94"/>
              </a:xfrm>
              <a:custGeom>
                <a:avLst/>
                <a:gdLst>
                  <a:gd name="T0" fmla="*/ 0 w 147"/>
                  <a:gd name="T1" fmla="*/ 0 h 103"/>
                  <a:gd name="T2" fmla="*/ 66 w 147"/>
                  <a:gd name="T3" fmla="*/ 0 h 103"/>
                  <a:gd name="T4" fmla="*/ 134 w 147"/>
                  <a:gd name="T5" fmla="*/ 103 h 103"/>
                  <a:gd name="T6" fmla="*/ 147 w 147"/>
                  <a:gd name="T7" fmla="*/ 103 h 103"/>
                </a:gdLst>
                <a:ahLst/>
                <a:cxnLst>
                  <a:cxn ang="0">
                    <a:pos x="T0" y="T1"/>
                  </a:cxn>
                  <a:cxn ang="0">
                    <a:pos x="T2" y="T3"/>
                  </a:cxn>
                  <a:cxn ang="0">
                    <a:pos x="T4" y="T5"/>
                  </a:cxn>
                  <a:cxn ang="0">
                    <a:pos x="T6" y="T7"/>
                  </a:cxn>
                </a:cxnLst>
                <a:rect l="0" t="0" r="r" b="b"/>
                <a:pathLst>
                  <a:path w="147" h="103">
                    <a:moveTo>
                      <a:pt x="0" y="0"/>
                    </a:moveTo>
                    <a:lnTo>
                      <a:pt x="66" y="0"/>
                    </a:lnTo>
                    <a:lnTo>
                      <a:pt x="134" y="103"/>
                    </a:lnTo>
                    <a:lnTo>
                      <a:pt x="147" y="10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8" name="Rectangle 527"/>
              <p:cNvSpPr>
                <a:spLocks noChangeArrowheads="1"/>
              </p:cNvSpPr>
              <p:nvPr/>
            </p:nvSpPr>
            <p:spPr bwMode="auto">
              <a:xfrm>
                <a:off x="1607" y="1244"/>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52_1061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 name="Rectangle 528"/>
              <p:cNvSpPr>
                <a:spLocks noChangeArrowheads="1"/>
              </p:cNvSpPr>
              <p:nvPr/>
            </p:nvSpPr>
            <p:spPr bwMode="auto">
              <a:xfrm>
                <a:off x="1731" y="124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A50994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0" name="Rectangle 529"/>
              <p:cNvSpPr>
                <a:spLocks noChangeArrowheads="1"/>
              </p:cNvSpPr>
              <p:nvPr/>
            </p:nvSpPr>
            <p:spPr bwMode="auto">
              <a:xfrm>
                <a:off x="1841" y="124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A50443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1" name="Rectangle 530"/>
              <p:cNvSpPr>
                <a:spLocks noChangeArrowheads="1"/>
              </p:cNvSpPr>
              <p:nvPr/>
            </p:nvSpPr>
            <p:spPr bwMode="auto">
              <a:xfrm>
                <a:off x="1607" y="127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A42576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 name="Rectangle 531"/>
              <p:cNvSpPr>
                <a:spLocks noChangeArrowheads="1"/>
              </p:cNvSpPr>
              <p:nvPr/>
            </p:nvSpPr>
            <p:spPr bwMode="auto">
              <a:xfrm>
                <a:off x="1718" y="127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A57844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3" name="Rectangle 532"/>
              <p:cNvSpPr>
                <a:spLocks noChangeArrowheads="1"/>
              </p:cNvSpPr>
              <p:nvPr/>
            </p:nvSpPr>
            <p:spPr bwMode="auto">
              <a:xfrm>
                <a:off x="1303" y="1264"/>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139.9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4" name="Freeform 533"/>
              <p:cNvSpPr>
                <a:spLocks/>
              </p:cNvSpPr>
              <p:nvPr/>
            </p:nvSpPr>
            <p:spPr bwMode="auto">
              <a:xfrm>
                <a:off x="1385" y="1140"/>
                <a:ext cx="75" cy="138"/>
              </a:xfrm>
              <a:custGeom>
                <a:avLst/>
                <a:gdLst>
                  <a:gd name="T0" fmla="*/ 0 w 83"/>
                  <a:gd name="T1" fmla="*/ 153 h 153"/>
                  <a:gd name="T2" fmla="*/ 15 w 83"/>
                  <a:gd name="T3" fmla="*/ 153 h 153"/>
                  <a:gd name="T4" fmla="*/ 83 w 83"/>
                  <a:gd name="T5" fmla="*/ 0 h 153"/>
                </a:gdLst>
                <a:ahLst/>
                <a:cxnLst>
                  <a:cxn ang="0">
                    <a:pos x="T0" y="T1"/>
                  </a:cxn>
                  <a:cxn ang="0">
                    <a:pos x="T2" y="T3"/>
                  </a:cxn>
                  <a:cxn ang="0">
                    <a:pos x="T4" y="T5"/>
                  </a:cxn>
                </a:cxnLst>
                <a:rect l="0" t="0" r="r" b="b"/>
                <a:pathLst>
                  <a:path w="83" h="153">
                    <a:moveTo>
                      <a:pt x="0" y="153"/>
                    </a:moveTo>
                    <a:lnTo>
                      <a:pt x="15" y="15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5" name="Freeform 534"/>
              <p:cNvSpPr>
                <a:spLocks/>
              </p:cNvSpPr>
              <p:nvPr/>
            </p:nvSpPr>
            <p:spPr bwMode="auto">
              <a:xfrm>
                <a:off x="1464" y="1140"/>
                <a:ext cx="134" cy="138"/>
              </a:xfrm>
              <a:custGeom>
                <a:avLst/>
                <a:gdLst>
                  <a:gd name="T0" fmla="*/ 0 w 147"/>
                  <a:gd name="T1" fmla="*/ 0 h 153"/>
                  <a:gd name="T2" fmla="*/ 66 w 147"/>
                  <a:gd name="T3" fmla="*/ 0 h 153"/>
                  <a:gd name="T4" fmla="*/ 134 w 147"/>
                  <a:gd name="T5" fmla="*/ 153 h 153"/>
                  <a:gd name="T6" fmla="*/ 147 w 147"/>
                  <a:gd name="T7" fmla="*/ 153 h 153"/>
                </a:gdLst>
                <a:ahLst/>
                <a:cxnLst>
                  <a:cxn ang="0">
                    <a:pos x="T0" y="T1"/>
                  </a:cxn>
                  <a:cxn ang="0">
                    <a:pos x="T2" y="T3"/>
                  </a:cxn>
                  <a:cxn ang="0">
                    <a:pos x="T4" y="T5"/>
                  </a:cxn>
                  <a:cxn ang="0">
                    <a:pos x="T6" y="T7"/>
                  </a:cxn>
                </a:cxnLst>
                <a:rect l="0" t="0" r="r" b="b"/>
                <a:pathLst>
                  <a:path w="147" h="153">
                    <a:moveTo>
                      <a:pt x="0" y="0"/>
                    </a:moveTo>
                    <a:lnTo>
                      <a:pt x="66" y="0"/>
                    </a:lnTo>
                    <a:lnTo>
                      <a:pt x="134" y="153"/>
                    </a:lnTo>
                    <a:lnTo>
                      <a:pt x="147" y="15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6" name="Line 306"/>
              <p:cNvSpPr>
                <a:spLocks noChangeShapeType="1"/>
              </p:cNvSpPr>
              <p:nvPr/>
            </p:nvSpPr>
            <p:spPr bwMode="auto">
              <a:xfrm>
                <a:off x="1599" y="1249"/>
                <a:ext cx="0" cy="57"/>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7" name="Rectangle 536"/>
              <p:cNvSpPr>
                <a:spLocks noChangeArrowheads="1"/>
              </p:cNvSpPr>
              <p:nvPr/>
            </p:nvSpPr>
            <p:spPr bwMode="auto">
              <a:xfrm>
                <a:off x="1607" y="1313"/>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A50995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8" name="Rectangle 537"/>
              <p:cNvSpPr>
                <a:spLocks noChangeArrowheads="1"/>
              </p:cNvSpPr>
              <p:nvPr/>
            </p:nvSpPr>
            <p:spPr bwMode="auto">
              <a:xfrm>
                <a:off x="1303" y="1315"/>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140.5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9" name="Freeform 538"/>
              <p:cNvSpPr>
                <a:spLocks/>
              </p:cNvSpPr>
              <p:nvPr/>
            </p:nvSpPr>
            <p:spPr bwMode="auto">
              <a:xfrm>
                <a:off x="1385" y="1146"/>
                <a:ext cx="75" cy="184"/>
              </a:xfrm>
              <a:custGeom>
                <a:avLst/>
                <a:gdLst>
                  <a:gd name="T0" fmla="*/ 0 w 83"/>
                  <a:gd name="T1" fmla="*/ 203 h 203"/>
                  <a:gd name="T2" fmla="*/ 15 w 83"/>
                  <a:gd name="T3" fmla="*/ 203 h 203"/>
                  <a:gd name="T4" fmla="*/ 83 w 83"/>
                  <a:gd name="T5" fmla="*/ 0 h 203"/>
                </a:gdLst>
                <a:ahLst/>
                <a:cxnLst>
                  <a:cxn ang="0">
                    <a:pos x="T0" y="T1"/>
                  </a:cxn>
                  <a:cxn ang="0">
                    <a:pos x="T2" y="T3"/>
                  </a:cxn>
                  <a:cxn ang="0">
                    <a:pos x="T4" y="T5"/>
                  </a:cxn>
                </a:cxnLst>
                <a:rect l="0" t="0" r="r" b="b"/>
                <a:pathLst>
                  <a:path w="83" h="203">
                    <a:moveTo>
                      <a:pt x="0" y="203"/>
                    </a:moveTo>
                    <a:lnTo>
                      <a:pt x="15" y="20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0" name="Freeform 539"/>
              <p:cNvSpPr>
                <a:spLocks/>
              </p:cNvSpPr>
              <p:nvPr/>
            </p:nvSpPr>
            <p:spPr bwMode="auto">
              <a:xfrm>
                <a:off x="1464" y="1146"/>
                <a:ext cx="134" cy="184"/>
              </a:xfrm>
              <a:custGeom>
                <a:avLst/>
                <a:gdLst>
                  <a:gd name="T0" fmla="*/ 0 w 147"/>
                  <a:gd name="T1" fmla="*/ 0 h 203"/>
                  <a:gd name="T2" fmla="*/ 66 w 147"/>
                  <a:gd name="T3" fmla="*/ 0 h 203"/>
                  <a:gd name="T4" fmla="*/ 134 w 147"/>
                  <a:gd name="T5" fmla="*/ 203 h 203"/>
                  <a:gd name="T6" fmla="*/ 147 w 147"/>
                  <a:gd name="T7" fmla="*/ 203 h 203"/>
                </a:gdLst>
                <a:ahLst/>
                <a:cxnLst>
                  <a:cxn ang="0">
                    <a:pos x="T0" y="T1"/>
                  </a:cxn>
                  <a:cxn ang="0">
                    <a:pos x="T2" y="T3"/>
                  </a:cxn>
                  <a:cxn ang="0">
                    <a:pos x="T4" y="T5"/>
                  </a:cxn>
                  <a:cxn ang="0">
                    <a:pos x="T6" y="T7"/>
                  </a:cxn>
                </a:cxnLst>
                <a:rect l="0" t="0" r="r" b="b"/>
                <a:pathLst>
                  <a:path w="147" h="203">
                    <a:moveTo>
                      <a:pt x="0" y="0"/>
                    </a:moveTo>
                    <a:lnTo>
                      <a:pt x="66" y="0"/>
                    </a:lnTo>
                    <a:lnTo>
                      <a:pt x="134" y="203"/>
                    </a:lnTo>
                    <a:lnTo>
                      <a:pt x="147" y="20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1" name="Rectangle 540"/>
              <p:cNvSpPr>
                <a:spLocks noChangeArrowheads="1"/>
              </p:cNvSpPr>
              <p:nvPr/>
            </p:nvSpPr>
            <p:spPr bwMode="auto">
              <a:xfrm>
                <a:off x="1607" y="1347"/>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A42579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2" name="Rectangle 541"/>
              <p:cNvSpPr>
                <a:spLocks noChangeArrowheads="1"/>
              </p:cNvSpPr>
              <p:nvPr/>
            </p:nvSpPr>
            <p:spPr bwMode="auto">
              <a:xfrm>
                <a:off x="1303" y="1350"/>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141.1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3" name="Freeform 542"/>
              <p:cNvSpPr>
                <a:spLocks/>
              </p:cNvSpPr>
              <p:nvPr/>
            </p:nvSpPr>
            <p:spPr bwMode="auto">
              <a:xfrm>
                <a:off x="1385" y="1153"/>
                <a:ext cx="75" cy="211"/>
              </a:xfrm>
              <a:custGeom>
                <a:avLst/>
                <a:gdLst>
                  <a:gd name="T0" fmla="*/ 0 w 83"/>
                  <a:gd name="T1" fmla="*/ 233 h 233"/>
                  <a:gd name="T2" fmla="*/ 15 w 83"/>
                  <a:gd name="T3" fmla="*/ 233 h 233"/>
                  <a:gd name="T4" fmla="*/ 83 w 83"/>
                  <a:gd name="T5" fmla="*/ 0 h 233"/>
                </a:gdLst>
                <a:ahLst/>
                <a:cxnLst>
                  <a:cxn ang="0">
                    <a:pos x="T0" y="T1"/>
                  </a:cxn>
                  <a:cxn ang="0">
                    <a:pos x="T2" y="T3"/>
                  </a:cxn>
                  <a:cxn ang="0">
                    <a:pos x="T4" y="T5"/>
                  </a:cxn>
                </a:cxnLst>
                <a:rect l="0" t="0" r="r" b="b"/>
                <a:pathLst>
                  <a:path w="83" h="233">
                    <a:moveTo>
                      <a:pt x="0" y="233"/>
                    </a:moveTo>
                    <a:lnTo>
                      <a:pt x="15" y="23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4" name="Freeform 543"/>
              <p:cNvSpPr>
                <a:spLocks/>
              </p:cNvSpPr>
              <p:nvPr/>
            </p:nvSpPr>
            <p:spPr bwMode="auto">
              <a:xfrm>
                <a:off x="1464" y="1153"/>
                <a:ext cx="134" cy="211"/>
              </a:xfrm>
              <a:custGeom>
                <a:avLst/>
                <a:gdLst>
                  <a:gd name="T0" fmla="*/ 0 w 147"/>
                  <a:gd name="T1" fmla="*/ 0 h 233"/>
                  <a:gd name="T2" fmla="*/ 66 w 147"/>
                  <a:gd name="T3" fmla="*/ 0 h 233"/>
                  <a:gd name="T4" fmla="*/ 134 w 147"/>
                  <a:gd name="T5" fmla="*/ 233 h 233"/>
                  <a:gd name="T6" fmla="*/ 147 w 147"/>
                  <a:gd name="T7" fmla="*/ 233 h 233"/>
                </a:gdLst>
                <a:ahLst/>
                <a:cxnLst>
                  <a:cxn ang="0">
                    <a:pos x="T0" y="T1"/>
                  </a:cxn>
                  <a:cxn ang="0">
                    <a:pos x="T2" y="T3"/>
                  </a:cxn>
                  <a:cxn ang="0">
                    <a:pos x="T4" y="T5"/>
                  </a:cxn>
                  <a:cxn ang="0">
                    <a:pos x="T6" y="T7"/>
                  </a:cxn>
                </a:cxnLst>
                <a:rect l="0" t="0" r="r" b="b"/>
                <a:pathLst>
                  <a:path w="147" h="233">
                    <a:moveTo>
                      <a:pt x="0" y="0"/>
                    </a:moveTo>
                    <a:lnTo>
                      <a:pt x="66" y="0"/>
                    </a:lnTo>
                    <a:lnTo>
                      <a:pt x="134" y="233"/>
                    </a:lnTo>
                    <a:lnTo>
                      <a:pt x="147" y="23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5" name="Rectangle 544"/>
              <p:cNvSpPr>
                <a:spLocks noChangeArrowheads="1"/>
              </p:cNvSpPr>
              <p:nvPr/>
            </p:nvSpPr>
            <p:spPr bwMode="auto">
              <a:xfrm>
                <a:off x="1607" y="138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A56719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6" name="Rectangle 545"/>
              <p:cNvSpPr>
                <a:spLocks noChangeArrowheads="1"/>
              </p:cNvSpPr>
              <p:nvPr/>
            </p:nvSpPr>
            <p:spPr bwMode="auto">
              <a:xfrm>
                <a:off x="1303" y="1384"/>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161.6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7" name="Freeform 546"/>
              <p:cNvSpPr>
                <a:spLocks/>
              </p:cNvSpPr>
              <p:nvPr/>
            </p:nvSpPr>
            <p:spPr bwMode="auto">
              <a:xfrm>
                <a:off x="1385" y="1373"/>
                <a:ext cx="75" cy="26"/>
              </a:xfrm>
              <a:custGeom>
                <a:avLst/>
                <a:gdLst>
                  <a:gd name="T0" fmla="*/ 0 w 83"/>
                  <a:gd name="T1" fmla="*/ 29 h 29"/>
                  <a:gd name="T2" fmla="*/ 15 w 83"/>
                  <a:gd name="T3" fmla="*/ 29 h 29"/>
                  <a:gd name="T4" fmla="*/ 83 w 83"/>
                  <a:gd name="T5" fmla="*/ 0 h 29"/>
                </a:gdLst>
                <a:ahLst/>
                <a:cxnLst>
                  <a:cxn ang="0">
                    <a:pos x="T0" y="T1"/>
                  </a:cxn>
                  <a:cxn ang="0">
                    <a:pos x="T2" y="T3"/>
                  </a:cxn>
                  <a:cxn ang="0">
                    <a:pos x="T4" y="T5"/>
                  </a:cxn>
                </a:cxnLst>
                <a:rect l="0" t="0" r="r" b="b"/>
                <a:pathLst>
                  <a:path w="83" h="29">
                    <a:moveTo>
                      <a:pt x="0" y="29"/>
                    </a:moveTo>
                    <a:lnTo>
                      <a:pt x="15" y="29"/>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8" name="Freeform 547"/>
              <p:cNvSpPr>
                <a:spLocks/>
              </p:cNvSpPr>
              <p:nvPr/>
            </p:nvSpPr>
            <p:spPr bwMode="auto">
              <a:xfrm>
                <a:off x="1464" y="1373"/>
                <a:ext cx="134" cy="26"/>
              </a:xfrm>
              <a:custGeom>
                <a:avLst/>
                <a:gdLst>
                  <a:gd name="T0" fmla="*/ 0 w 147"/>
                  <a:gd name="T1" fmla="*/ 0 h 29"/>
                  <a:gd name="T2" fmla="*/ 66 w 147"/>
                  <a:gd name="T3" fmla="*/ 0 h 29"/>
                  <a:gd name="T4" fmla="*/ 134 w 147"/>
                  <a:gd name="T5" fmla="*/ 29 h 29"/>
                  <a:gd name="T6" fmla="*/ 147 w 147"/>
                  <a:gd name="T7" fmla="*/ 29 h 29"/>
                </a:gdLst>
                <a:ahLst/>
                <a:cxnLst>
                  <a:cxn ang="0">
                    <a:pos x="T0" y="T1"/>
                  </a:cxn>
                  <a:cxn ang="0">
                    <a:pos x="T2" y="T3"/>
                  </a:cxn>
                  <a:cxn ang="0">
                    <a:pos x="T4" y="T5"/>
                  </a:cxn>
                  <a:cxn ang="0">
                    <a:pos x="T6" y="T7"/>
                  </a:cxn>
                </a:cxnLst>
                <a:rect l="0" t="0" r="r" b="b"/>
                <a:pathLst>
                  <a:path w="147" h="29">
                    <a:moveTo>
                      <a:pt x="0" y="0"/>
                    </a:moveTo>
                    <a:lnTo>
                      <a:pt x="66" y="0"/>
                    </a:lnTo>
                    <a:lnTo>
                      <a:pt x="134" y="29"/>
                    </a:lnTo>
                    <a:lnTo>
                      <a:pt x="147" y="2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9" name="Rectangle 548"/>
              <p:cNvSpPr>
                <a:spLocks noChangeArrowheads="1"/>
              </p:cNvSpPr>
              <p:nvPr/>
            </p:nvSpPr>
            <p:spPr bwMode="auto">
              <a:xfrm>
                <a:off x="1607" y="1416"/>
                <a:ext cx="10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0" name="Rectangle 549"/>
              <p:cNvSpPr>
                <a:spLocks noChangeArrowheads="1"/>
              </p:cNvSpPr>
              <p:nvPr/>
            </p:nvSpPr>
            <p:spPr bwMode="auto">
              <a:xfrm>
                <a:off x="1303" y="1419"/>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162.8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1" name="Freeform 550"/>
              <p:cNvSpPr>
                <a:spLocks/>
              </p:cNvSpPr>
              <p:nvPr/>
            </p:nvSpPr>
            <p:spPr bwMode="auto">
              <a:xfrm>
                <a:off x="1385" y="1385"/>
                <a:ext cx="75" cy="48"/>
              </a:xfrm>
              <a:custGeom>
                <a:avLst/>
                <a:gdLst>
                  <a:gd name="T0" fmla="*/ 0 w 83"/>
                  <a:gd name="T1" fmla="*/ 53 h 53"/>
                  <a:gd name="T2" fmla="*/ 15 w 83"/>
                  <a:gd name="T3" fmla="*/ 53 h 53"/>
                  <a:gd name="T4" fmla="*/ 83 w 83"/>
                  <a:gd name="T5" fmla="*/ 0 h 53"/>
                </a:gdLst>
                <a:ahLst/>
                <a:cxnLst>
                  <a:cxn ang="0">
                    <a:pos x="T0" y="T1"/>
                  </a:cxn>
                  <a:cxn ang="0">
                    <a:pos x="T2" y="T3"/>
                  </a:cxn>
                  <a:cxn ang="0">
                    <a:pos x="T4" y="T5"/>
                  </a:cxn>
                </a:cxnLst>
                <a:rect l="0" t="0" r="r" b="b"/>
                <a:pathLst>
                  <a:path w="83" h="53">
                    <a:moveTo>
                      <a:pt x="0" y="53"/>
                    </a:moveTo>
                    <a:lnTo>
                      <a:pt x="15" y="5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2" name="Freeform 551"/>
              <p:cNvSpPr>
                <a:spLocks/>
              </p:cNvSpPr>
              <p:nvPr/>
            </p:nvSpPr>
            <p:spPr bwMode="auto">
              <a:xfrm>
                <a:off x="1464" y="1385"/>
                <a:ext cx="134" cy="48"/>
              </a:xfrm>
              <a:custGeom>
                <a:avLst/>
                <a:gdLst>
                  <a:gd name="T0" fmla="*/ 0 w 147"/>
                  <a:gd name="T1" fmla="*/ 0 h 53"/>
                  <a:gd name="T2" fmla="*/ 66 w 147"/>
                  <a:gd name="T3" fmla="*/ 0 h 53"/>
                  <a:gd name="T4" fmla="*/ 134 w 147"/>
                  <a:gd name="T5" fmla="*/ 53 h 53"/>
                  <a:gd name="T6" fmla="*/ 147 w 147"/>
                  <a:gd name="T7" fmla="*/ 53 h 53"/>
                </a:gdLst>
                <a:ahLst/>
                <a:cxnLst>
                  <a:cxn ang="0">
                    <a:pos x="T0" y="T1"/>
                  </a:cxn>
                  <a:cxn ang="0">
                    <a:pos x="T2" y="T3"/>
                  </a:cxn>
                  <a:cxn ang="0">
                    <a:pos x="T4" y="T5"/>
                  </a:cxn>
                  <a:cxn ang="0">
                    <a:pos x="T6" y="T7"/>
                  </a:cxn>
                </a:cxnLst>
                <a:rect l="0" t="0" r="r" b="b"/>
                <a:pathLst>
                  <a:path w="147" h="53">
                    <a:moveTo>
                      <a:pt x="0" y="0"/>
                    </a:moveTo>
                    <a:lnTo>
                      <a:pt x="66" y="0"/>
                    </a:lnTo>
                    <a:lnTo>
                      <a:pt x="134" y="53"/>
                    </a:lnTo>
                    <a:lnTo>
                      <a:pt x="147" y="5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3" name="Rectangle 552"/>
              <p:cNvSpPr>
                <a:spLocks noChangeArrowheads="1"/>
              </p:cNvSpPr>
              <p:nvPr/>
            </p:nvSpPr>
            <p:spPr bwMode="auto">
              <a:xfrm>
                <a:off x="1607" y="145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A56725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4" name="Rectangle 553"/>
              <p:cNvSpPr>
                <a:spLocks noChangeArrowheads="1"/>
              </p:cNvSpPr>
              <p:nvPr/>
            </p:nvSpPr>
            <p:spPr bwMode="auto">
              <a:xfrm>
                <a:off x="1303" y="1453"/>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163.1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5" name="Freeform 554"/>
              <p:cNvSpPr>
                <a:spLocks/>
              </p:cNvSpPr>
              <p:nvPr/>
            </p:nvSpPr>
            <p:spPr bwMode="auto">
              <a:xfrm>
                <a:off x="1385" y="1388"/>
                <a:ext cx="75" cy="80"/>
              </a:xfrm>
              <a:custGeom>
                <a:avLst/>
                <a:gdLst>
                  <a:gd name="T0" fmla="*/ 0 w 83"/>
                  <a:gd name="T1" fmla="*/ 88 h 88"/>
                  <a:gd name="T2" fmla="*/ 15 w 83"/>
                  <a:gd name="T3" fmla="*/ 88 h 88"/>
                  <a:gd name="T4" fmla="*/ 83 w 83"/>
                  <a:gd name="T5" fmla="*/ 0 h 88"/>
                </a:gdLst>
                <a:ahLst/>
                <a:cxnLst>
                  <a:cxn ang="0">
                    <a:pos x="T0" y="T1"/>
                  </a:cxn>
                  <a:cxn ang="0">
                    <a:pos x="T2" y="T3"/>
                  </a:cxn>
                  <a:cxn ang="0">
                    <a:pos x="T4" y="T5"/>
                  </a:cxn>
                </a:cxnLst>
                <a:rect l="0" t="0" r="r" b="b"/>
                <a:pathLst>
                  <a:path w="83" h="88">
                    <a:moveTo>
                      <a:pt x="0" y="88"/>
                    </a:moveTo>
                    <a:lnTo>
                      <a:pt x="15" y="88"/>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6" name="Freeform 555"/>
              <p:cNvSpPr>
                <a:spLocks/>
              </p:cNvSpPr>
              <p:nvPr/>
            </p:nvSpPr>
            <p:spPr bwMode="auto">
              <a:xfrm>
                <a:off x="1464" y="1388"/>
                <a:ext cx="134" cy="80"/>
              </a:xfrm>
              <a:custGeom>
                <a:avLst/>
                <a:gdLst>
                  <a:gd name="T0" fmla="*/ 0 w 147"/>
                  <a:gd name="T1" fmla="*/ 0 h 88"/>
                  <a:gd name="T2" fmla="*/ 66 w 147"/>
                  <a:gd name="T3" fmla="*/ 0 h 88"/>
                  <a:gd name="T4" fmla="*/ 134 w 147"/>
                  <a:gd name="T5" fmla="*/ 88 h 88"/>
                  <a:gd name="T6" fmla="*/ 147 w 147"/>
                  <a:gd name="T7" fmla="*/ 88 h 88"/>
                </a:gdLst>
                <a:ahLst/>
                <a:cxnLst>
                  <a:cxn ang="0">
                    <a:pos x="T0" y="T1"/>
                  </a:cxn>
                  <a:cxn ang="0">
                    <a:pos x="T2" y="T3"/>
                  </a:cxn>
                  <a:cxn ang="0">
                    <a:pos x="T4" y="T5"/>
                  </a:cxn>
                  <a:cxn ang="0">
                    <a:pos x="T6" y="T7"/>
                  </a:cxn>
                </a:cxnLst>
                <a:rect l="0" t="0" r="r" b="b"/>
                <a:pathLst>
                  <a:path w="147" h="88">
                    <a:moveTo>
                      <a:pt x="0" y="0"/>
                    </a:moveTo>
                    <a:lnTo>
                      <a:pt x="66" y="0"/>
                    </a:lnTo>
                    <a:lnTo>
                      <a:pt x="134" y="88"/>
                    </a:lnTo>
                    <a:lnTo>
                      <a:pt x="147" y="88"/>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7" name="Rectangle 556"/>
              <p:cNvSpPr>
                <a:spLocks noChangeArrowheads="1"/>
              </p:cNvSpPr>
              <p:nvPr/>
            </p:nvSpPr>
            <p:spPr bwMode="auto">
              <a:xfrm>
                <a:off x="1607" y="148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A15237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8" name="Rectangle 557"/>
              <p:cNvSpPr>
                <a:spLocks noChangeArrowheads="1"/>
              </p:cNvSpPr>
              <p:nvPr/>
            </p:nvSpPr>
            <p:spPr bwMode="auto">
              <a:xfrm>
                <a:off x="1303" y="1488"/>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163.4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9" name="Freeform 558"/>
              <p:cNvSpPr>
                <a:spLocks/>
              </p:cNvSpPr>
              <p:nvPr/>
            </p:nvSpPr>
            <p:spPr bwMode="auto">
              <a:xfrm>
                <a:off x="1385" y="1392"/>
                <a:ext cx="75" cy="110"/>
              </a:xfrm>
              <a:custGeom>
                <a:avLst/>
                <a:gdLst>
                  <a:gd name="T0" fmla="*/ 0 w 83"/>
                  <a:gd name="T1" fmla="*/ 122 h 122"/>
                  <a:gd name="T2" fmla="*/ 15 w 83"/>
                  <a:gd name="T3" fmla="*/ 122 h 122"/>
                  <a:gd name="T4" fmla="*/ 83 w 83"/>
                  <a:gd name="T5" fmla="*/ 0 h 122"/>
                </a:gdLst>
                <a:ahLst/>
                <a:cxnLst>
                  <a:cxn ang="0">
                    <a:pos x="T0" y="T1"/>
                  </a:cxn>
                  <a:cxn ang="0">
                    <a:pos x="T2" y="T3"/>
                  </a:cxn>
                  <a:cxn ang="0">
                    <a:pos x="T4" y="T5"/>
                  </a:cxn>
                </a:cxnLst>
                <a:rect l="0" t="0" r="r" b="b"/>
                <a:pathLst>
                  <a:path w="83" h="122">
                    <a:moveTo>
                      <a:pt x="0" y="122"/>
                    </a:moveTo>
                    <a:lnTo>
                      <a:pt x="15" y="122"/>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0" name="Freeform 559"/>
              <p:cNvSpPr>
                <a:spLocks/>
              </p:cNvSpPr>
              <p:nvPr/>
            </p:nvSpPr>
            <p:spPr bwMode="auto">
              <a:xfrm>
                <a:off x="1464" y="1392"/>
                <a:ext cx="134" cy="110"/>
              </a:xfrm>
              <a:custGeom>
                <a:avLst/>
                <a:gdLst>
                  <a:gd name="T0" fmla="*/ 0 w 147"/>
                  <a:gd name="T1" fmla="*/ 0 h 122"/>
                  <a:gd name="T2" fmla="*/ 66 w 147"/>
                  <a:gd name="T3" fmla="*/ 0 h 122"/>
                  <a:gd name="T4" fmla="*/ 134 w 147"/>
                  <a:gd name="T5" fmla="*/ 122 h 122"/>
                  <a:gd name="T6" fmla="*/ 147 w 147"/>
                  <a:gd name="T7" fmla="*/ 122 h 122"/>
                </a:gdLst>
                <a:ahLst/>
                <a:cxnLst>
                  <a:cxn ang="0">
                    <a:pos x="T0" y="T1"/>
                  </a:cxn>
                  <a:cxn ang="0">
                    <a:pos x="T2" y="T3"/>
                  </a:cxn>
                  <a:cxn ang="0">
                    <a:pos x="T4" y="T5"/>
                  </a:cxn>
                  <a:cxn ang="0">
                    <a:pos x="T6" y="T7"/>
                  </a:cxn>
                </a:cxnLst>
                <a:rect l="0" t="0" r="r" b="b"/>
                <a:pathLst>
                  <a:path w="147" h="122">
                    <a:moveTo>
                      <a:pt x="0" y="0"/>
                    </a:moveTo>
                    <a:lnTo>
                      <a:pt x="66" y="0"/>
                    </a:lnTo>
                    <a:lnTo>
                      <a:pt x="134" y="122"/>
                    </a:lnTo>
                    <a:lnTo>
                      <a:pt x="147" y="12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1" name="Rectangle 560"/>
              <p:cNvSpPr>
                <a:spLocks noChangeArrowheads="1"/>
              </p:cNvSpPr>
              <p:nvPr/>
            </p:nvSpPr>
            <p:spPr bwMode="auto">
              <a:xfrm>
                <a:off x="1607" y="1519"/>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A56720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2" name="Rectangle 561"/>
              <p:cNvSpPr>
                <a:spLocks noChangeArrowheads="1"/>
              </p:cNvSpPr>
              <p:nvPr/>
            </p:nvSpPr>
            <p:spPr bwMode="auto">
              <a:xfrm>
                <a:off x="1303" y="1522"/>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163.8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3" name="Freeform 562"/>
              <p:cNvSpPr>
                <a:spLocks/>
              </p:cNvSpPr>
              <p:nvPr/>
            </p:nvSpPr>
            <p:spPr bwMode="auto">
              <a:xfrm>
                <a:off x="1385" y="1396"/>
                <a:ext cx="75" cy="141"/>
              </a:xfrm>
              <a:custGeom>
                <a:avLst/>
                <a:gdLst>
                  <a:gd name="T0" fmla="*/ 0 w 83"/>
                  <a:gd name="T1" fmla="*/ 155 h 155"/>
                  <a:gd name="T2" fmla="*/ 15 w 83"/>
                  <a:gd name="T3" fmla="*/ 155 h 155"/>
                  <a:gd name="T4" fmla="*/ 83 w 83"/>
                  <a:gd name="T5" fmla="*/ 0 h 155"/>
                </a:gdLst>
                <a:ahLst/>
                <a:cxnLst>
                  <a:cxn ang="0">
                    <a:pos x="T0" y="T1"/>
                  </a:cxn>
                  <a:cxn ang="0">
                    <a:pos x="T2" y="T3"/>
                  </a:cxn>
                  <a:cxn ang="0">
                    <a:pos x="T4" y="T5"/>
                  </a:cxn>
                </a:cxnLst>
                <a:rect l="0" t="0" r="r" b="b"/>
                <a:pathLst>
                  <a:path w="83" h="155">
                    <a:moveTo>
                      <a:pt x="0" y="155"/>
                    </a:moveTo>
                    <a:lnTo>
                      <a:pt x="15" y="155"/>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4" name="Freeform 563"/>
              <p:cNvSpPr>
                <a:spLocks/>
              </p:cNvSpPr>
              <p:nvPr/>
            </p:nvSpPr>
            <p:spPr bwMode="auto">
              <a:xfrm>
                <a:off x="1464" y="1396"/>
                <a:ext cx="134" cy="141"/>
              </a:xfrm>
              <a:custGeom>
                <a:avLst/>
                <a:gdLst>
                  <a:gd name="T0" fmla="*/ 0 w 147"/>
                  <a:gd name="T1" fmla="*/ 0 h 155"/>
                  <a:gd name="T2" fmla="*/ 66 w 147"/>
                  <a:gd name="T3" fmla="*/ 0 h 155"/>
                  <a:gd name="T4" fmla="*/ 134 w 147"/>
                  <a:gd name="T5" fmla="*/ 155 h 155"/>
                  <a:gd name="T6" fmla="*/ 147 w 147"/>
                  <a:gd name="T7" fmla="*/ 155 h 155"/>
                </a:gdLst>
                <a:ahLst/>
                <a:cxnLst>
                  <a:cxn ang="0">
                    <a:pos x="T0" y="T1"/>
                  </a:cxn>
                  <a:cxn ang="0">
                    <a:pos x="T2" y="T3"/>
                  </a:cxn>
                  <a:cxn ang="0">
                    <a:pos x="T4" y="T5"/>
                  </a:cxn>
                  <a:cxn ang="0">
                    <a:pos x="T6" y="T7"/>
                  </a:cxn>
                </a:cxnLst>
                <a:rect l="0" t="0" r="r" b="b"/>
                <a:pathLst>
                  <a:path w="147" h="155">
                    <a:moveTo>
                      <a:pt x="0" y="0"/>
                    </a:moveTo>
                    <a:lnTo>
                      <a:pt x="66" y="0"/>
                    </a:lnTo>
                    <a:lnTo>
                      <a:pt x="134" y="155"/>
                    </a:lnTo>
                    <a:lnTo>
                      <a:pt x="147" y="15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5" name="Rectangle 564"/>
              <p:cNvSpPr>
                <a:spLocks noChangeArrowheads="1"/>
              </p:cNvSpPr>
              <p:nvPr/>
            </p:nvSpPr>
            <p:spPr bwMode="auto">
              <a:xfrm>
                <a:off x="1607" y="155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A15242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6" name="Rectangle 565"/>
              <p:cNvSpPr>
                <a:spLocks noChangeArrowheads="1"/>
              </p:cNvSpPr>
              <p:nvPr/>
            </p:nvSpPr>
            <p:spPr bwMode="auto">
              <a:xfrm>
                <a:off x="1303" y="1556"/>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164.2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7" name="Freeform 566"/>
              <p:cNvSpPr>
                <a:spLocks/>
              </p:cNvSpPr>
              <p:nvPr/>
            </p:nvSpPr>
            <p:spPr bwMode="auto">
              <a:xfrm>
                <a:off x="1385" y="1400"/>
                <a:ext cx="75" cy="171"/>
              </a:xfrm>
              <a:custGeom>
                <a:avLst/>
                <a:gdLst>
                  <a:gd name="T0" fmla="*/ 0 w 83"/>
                  <a:gd name="T1" fmla="*/ 189 h 189"/>
                  <a:gd name="T2" fmla="*/ 15 w 83"/>
                  <a:gd name="T3" fmla="*/ 189 h 189"/>
                  <a:gd name="T4" fmla="*/ 83 w 83"/>
                  <a:gd name="T5" fmla="*/ 0 h 189"/>
                </a:gdLst>
                <a:ahLst/>
                <a:cxnLst>
                  <a:cxn ang="0">
                    <a:pos x="T0" y="T1"/>
                  </a:cxn>
                  <a:cxn ang="0">
                    <a:pos x="T2" y="T3"/>
                  </a:cxn>
                  <a:cxn ang="0">
                    <a:pos x="T4" y="T5"/>
                  </a:cxn>
                </a:cxnLst>
                <a:rect l="0" t="0" r="r" b="b"/>
                <a:pathLst>
                  <a:path w="83" h="189">
                    <a:moveTo>
                      <a:pt x="0" y="189"/>
                    </a:moveTo>
                    <a:lnTo>
                      <a:pt x="15" y="189"/>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8" name="Freeform 567"/>
              <p:cNvSpPr>
                <a:spLocks/>
              </p:cNvSpPr>
              <p:nvPr/>
            </p:nvSpPr>
            <p:spPr bwMode="auto">
              <a:xfrm>
                <a:off x="1464" y="1400"/>
                <a:ext cx="134" cy="171"/>
              </a:xfrm>
              <a:custGeom>
                <a:avLst/>
                <a:gdLst>
                  <a:gd name="T0" fmla="*/ 0 w 147"/>
                  <a:gd name="T1" fmla="*/ 0 h 189"/>
                  <a:gd name="T2" fmla="*/ 66 w 147"/>
                  <a:gd name="T3" fmla="*/ 0 h 189"/>
                  <a:gd name="T4" fmla="*/ 134 w 147"/>
                  <a:gd name="T5" fmla="*/ 189 h 189"/>
                  <a:gd name="T6" fmla="*/ 147 w 147"/>
                  <a:gd name="T7" fmla="*/ 189 h 189"/>
                </a:gdLst>
                <a:ahLst/>
                <a:cxnLst>
                  <a:cxn ang="0">
                    <a:pos x="T0" y="T1"/>
                  </a:cxn>
                  <a:cxn ang="0">
                    <a:pos x="T2" y="T3"/>
                  </a:cxn>
                  <a:cxn ang="0">
                    <a:pos x="T4" y="T5"/>
                  </a:cxn>
                  <a:cxn ang="0">
                    <a:pos x="T6" y="T7"/>
                  </a:cxn>
                </a:cxnLst>
                <a:rect l="0" t="0" r="r" b="b"/>
                <a:pathLst>
                  <a:path w="147" h="189">
                    <a:moveTo>
                      <a:pt x="0" y="0"/>
                    </a:moveTo>
                    <a:lnTo>
                      <a:pt x="66" y="0"/>
                    </a:lnTo>
                    <a:lnTo>
                      <a:pt x="134" y="189"/>
                    </a:lnTo>
                    <a:lnTo>
                      <a:pt x="147" y="18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9" name="Rectangle 568"/>
              <p:cNvSpPr>
                <a:spLocks noChangeArrowheads="1"/>
              </p:cNvSpPr>
              <p:nvPr/>
            </p:nvSpPr>
            <p:spPr bwMode="auto">
              <a:xfrm>
                <a:off x="1607" y="158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A26145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0" name="Rectangle 569"/>
              <p:cNvSpPr>
                <a:spLocks noChangeArrowheads="1"/>
              </p:cNvSpPr>
              <p:nvPr/>
            </p:nvSpPr>
            <p:spPr bwMode="auto">
              <a:xfrm>
                <a:off x="1718" y="1588"/>
                <a:ext cx="10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1" name="Rectangle 570"/>
              <p:cNvSpPr>
                <a:spLocks noChangeArrowheads="1"/>
              </p:cNvSpPr>
              <p:nvPr/>
            </p:nvSpPr>
            <p:spPr bwMode="auto">
              <a:xfrm>
                <a:off x="1303" y="1591"/>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165.1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2" name="Freeform 571"/>
              <p:cNvSpPr>
                <a:spLocks/>
              </p:cNvSpPr>
              <p:nvPr/>
            </p:nvSpPr>
            <p:spPr bwMode="auto">
              <a:xfrm>
                <a:off x="1385" y="1410"/>
                <a:ext cx="75" cy="195"/>
              </a:xfrm>
              <a:custGeom>
                <a:avLst/>
                <a:gdLst>
                  <a:gd name="T0" fmla="*/ 0 w 83"/>
                  <a:gd name="T1" fmla="*/ 216 h 216"/>
                  <a:gd name="T2" fmla="*/ 15 w 83"/>
                  <a:gd name="T3" fmla="*/ 216 h 216"/>
                  <a:gd name="T4" fmla="*/ 83 w 83"/>
                  <a:gd name="T5" fmla="*/ 0 h 216"/>
                </a:gdLst>
                <a:ahLst/>
                <a:cxnLst>
                  <a:cxn ang="0">
                    <a:pos x="T0" y="T1"/>
                  </a:cxn>
                  <a:cxn ang="0">
                    <a:pos x="T2" y="T3"/>
                  </a:cxn>
                  <a:cxn ang="0">
                    <a:pos x="T4" y="T5"/>
                  </a:cxn>
                </a:cxnLst>
                <a:rect l="0" t="0" r="r" b="b"/>
                <a:pathLst>
                  <a:path w="83" h="216">
                    <a:moveTo>
                      <a:pt x="0" y="216"/>
                    </a:moveTo>
                    <a:lnTo>
                      <a:pt x="15" y="216"/>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3" name="Freeform 572"/>
              <p:cNvSpPr>
                <a:spLocks/>
              </p:cNvSpPr>
              <p:nvPr/>
            </p:nvSpPr>
            <p:spPr bwMode="auto">
              <a:xfrm>
                <a:off x="1464" y="1410"/>
                <a:ext cx="134" cy="195"/>
              </a:xfrm>
              <a:custGeom>
                <a:avLst/>
                <a:gdLst>
                  <a:gd name="T0" fmla="*/ 0 w 147"/>
                  <a:gd name="T1" fmla="*/ 0 h 216"/>
                  <a:gd name="T2" fmla="*/ 66 w 147"/>
                  <a:gd name="T3" fmla="*/ 0 h 216"/>
                  <a:gd name="T4" fmla="*/ 134 w 147"/>
                  <a:gd name="T5" fmla="*/ 216 h 216"/>
                  <a:gd name="T6" fmla="*/ 147 w 147"/>
                  <a:gd name="T7" fmla="*/ 216 h 216"/>
                </a:gdLst>
                <a:ahLst/>
                <a:cxnLst>
                  <a:cxn ang="0">
                    <a:pos x="T0" y="T1"/>
                  </a:cxn>
                  <a:cxn ang="0">
                    <a:pos x="T2" y="T3"/>
                  </a:cxn>
                  <a:cxn ang="0">
                    <a:pos x="T4" y="T5"/>
                  </a:cxn>
                  <a:cxn ang="0">
                    <a:pos x="T6" y="T7"/>
                  </a:cxn>
                </a:cxnLst>
                <a:rect l="0" t="0" r="r" b="b"/>
                <a:pathLst>
                  <a:path w="147" h="216">
                    <a:moveTo>
                      <a:pt x="0" y="0"/>
                    </a:moveTo>
                    <a:lnTo>
                      <a:pt x="66" y="0"/>
                    </a:lnTo>
                    <a:lnTo>
                      <a:pt x="134" y="216"/>
                    </a:lnTo>
                    <a:lnTo>
                      <a:pt x="147" y="21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 name="Line 344"/>
              <p:cNvSpPr>
                <a:spLocks noChangeShapeType="1"/>
              </p:cNvSpPr>
              <p:nvPr/>
            </p:nvSpPr>
            <p:spPr bwMode="auto">
              <a:xfrm>
                <a:off x="1599" y="1594"/>
                <a:ext cx="0" cy="22"/>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5" name="Rectangle 574"/>
              <p:cNvSpPr>
                <a:spLocks noChangeArrowheads="1"/>
              </p:cNvSpPr>
              <p:nvPr/>
            </p:nvSpPr>
            <p:spPr bwMode="auto">
              <a:xfrm>
                <a:off x="1607" y="1623"/>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5366981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6" name="Rectangle 575"/>
              <p:cNvSpPr>
                <a:spLocks noChangeArrowheads="1"/>
              </p:cNvSpPr>
              <p:nvPr/>
            </p:nvSpPr>
            <p:spPr bwMode="auto">
              <a:xfrm>
                <a:off x="1303" y="1625"/>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168.9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7" name="Freeform 576"/>
              <p:cNvSpPr>
                <a:spLocks/>
              </p:cNvSpPr>
              <p:nvPr/>
            </p:nvSpPr>
            <p:spPr bwMode="auto">
              <a:xfrm>
                <a:off x="1385" y="1450"/>
                <a:ext cx="75" cy="190"/>
              </a:xfrm>
              <a:custGeom>
                <a:avLst/>
                <a:gdLst>
                  <a:gd name="T0" fmla="*/ 0 w 83"/>
                  <a:gd name="T1" fmla="*/ 209 h 209"/>
                  <a:gd name="T2" fmla="*/ 15 w 83"/>
                  <a:gd name="T3" fmla="*/ 209 h 209"/>
                  <a:gd name="T4" fmla="*/ 83 w 83"/>
                  <a:gd name="T5" fmla="*/ 0 h 209"/>
                </a:gdLst>
                <a:ahLst/>
                <a:cxnLst>
                  <a:cxn ang="0">
                    <a:pos x="T0" y="T1"/>
                  </a:cxn>
                  <a:cxn ang="0">
                    <a:pos x="T2" y="T3"/>
                  </a:cxn>
                  <a:cxn ang="0">
                    <a:pos x="T4" y="T5"/>
                  </a:cxn>
                </a:cxnLst>
                <a:rect l="0" t="0" r="r" b="b"/>
                <a:pathLst>
                  <a:path w="83" h="209">
                    <a:moveTo>
                      <a:pt x="0" y="209"/>
                    </a:moveTo>
                    <a:lnTo>
                      <a:pt x="15" y="209"/>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8" name="Freeform 577"/>
              <p:cNvSpPr>
                <a:spLocks/>
              </p:cNvSpPr>
              <p:nvPr/>
            </p:nvSpPr>
            <p:spPr bwMode="auto">
              <a:xfrm>
                <a:off x="1464" y="1450"/>
                <a:ext cx="134" cy="190"/>
              </a:xfrm>
              <a:custGeom>
                <a:avLst/>
                <a:gdLst>
                  <a:gd name="T0" fmla="*/ 0 w 147"/>
                  <a:gd name="T1" fmla="*/ 0 h 209"/>
                  <a:gd name="T2" fmla="*/ 66 w 147"/>
                  <a:gd name="T3" fmla="*/ 0 h 209"/>
                  <a:gd name="T4" fmla="*/ 134 w 147"/>
                  <a:gd name="T5" fmla="*/ 209 h 209"/>
                  <a:gd name="T6" fmla="*/ 147 w 147"/>
                  <a:gd name="T7" fmla="*/ 209 h 209"/>
                </a:gdLst>
                <a:ahLst/>
                <a:cxnLst>
                  <a:cxn ang="0">
                    <a:pos x="T0" y="T1"/>
                  </a:cxn>
                  <a:cxn ang="0">
                    <a:pos x="T2" y="T3"/>
                  </a:cxn>
                  <a:cxn ang="0">
                    <a:pos x="T4" y="T5"/>
                  </a:cxn>
                  <a:cxn ang="0">
                    <a:pos x="T6" y="T7"/>
                  </a:cxn>
                </a:cxnLst>
                <a:rect l="0" t="0" r="r" b="b"/>
                <a:pathLst>
                  <a:path w="147" h="209">
                    <a:moveTo>
                      <a:pt x="0" y="0"/>
                    </a:moveTo>
                    <a:lnTo>
                      <a:pt x="66" y="0"/>
                    </a:lnTo>
                    <a:lnTo>
                      <a:pt x="134" y="209"/>
                    </a:lnTo>
                    <a:lnTo>
                      <a:pt x="147" y="20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9" name="Rectangle 578"/>
              <p:cNvSpPr>
                <a:spLocks noChangeArrowheads="1"/>
              </p:cNvSpPr>
              <p:nvPr/>
            </p:nvSpPr>
            <p:spPr bwMode="auto">
              <a:xfrm>
                <a:off x="1607" y="1657"/>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53_0524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0" name="Rectangle 579"/>
              <p:cNvSpPr>
                <a:spLocks noChangeArrowheads="1"/>
              </p:cNvSpPr>
              <p:nvPr/>
            </p:nvSpPr>
            <p:spPr bwMode="auto">
              <a:xfrm>
                <a:off x="1303" y="1660"/>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180.3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1" name="Freeform 580"/>
              <p:cNvSpPr>
                <a:spLocks/>
              </p:cNvSpPr>
              <p:nvPr/>
            </p:nvSpPr>
            <p:spPr bwMode="auto">
              <a:xfrm>
                <a:off x="1385" y="1573"/>
                <a:ext cx="75" cy="101"/>
              </a:xfrm>
              <a:custGeom>
                <a:avLst/>
                <a:gdLst>
                  <a:gd name="T0" fmla="*/ 0 w 83"/>
                  <a:gd name="T1" fmla="*/ 112 h 112"/>
                  <a:gd name="T2" fmla="*/ 15 w 83"/>
                  <a:gd name="T3" fmla="*/ 112 h 112"/>
                  <a:gd name="T4" fmla="*/ 83 w 83"/>
                  <a:gd name="T5" fmla="*/ 0 h 112"/>
                </a:gdLst>
                <a:ahLst/>
                <a:cxnLst>
                  <a:cxn ang="0">
                    <a:pos x="T0" y="T1"/>
                  </a:cxn>
                  <a:cxn ang="0">
                    <a:pos x="T2" y="T3"/>
                  </a:cxn>
                  <a:cxn ang="0">
                    <a:pos x="T4" y="T5"/>
                  </a:cxn>
                </a:cxnLst>
                <a:rect l="0" t="0" r="r" b="b"/>
                <a:pathLst>
                  <a:path w="83" h="112">
                    <a:moveTo>
                      <a:pt x="0" y="112"/>
                    </a:moveTo>
                    <a:lnTo>
                      <a:pt x="15" y="112"/>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2" name="Freeform 581"/>
              <p:cNvSpPr>
                <a:spLocks/>
              </p:cNvSpPr>
              <p:nvPr/>
            </p:nvSpPr>
            <p:spPr bwMode="auto">
              <a:xfrm>
                <a:off x="1464" y="1573"/>
                <a:ext cx="134" cy="101"/>
              </a:xfrm>
              <a:custGeom>
                <a:avLst/>
                <a:gdLst>
                  <a:gd name="T0" fmla="*/ 0 w 147"/>
                  <a:gd name="T1" fmla="*/ 0 h 112"/>
                  <a:gd name="T2" fmla="*/ 66 w 147"/>
                  <a:gd name="T3" fmla="*/ 0 h 112"/>
                  <a:gd name="T4" fmla="*/ 134 w 147"/>
                  <a:gd name="T5" fmla="*/ 112 h 112"/>
                  <a:gd name="T6" fmla="*/ 147 w 147"/>
                  <a:gd name="T7" fmla="*/ 112 h 112"/>
                </a:gdLst>
                <a:ahLst/>
                <a:cxnLst>
                  <a:cxn ang="0">
                    <a:pos x="T0" y="T1"/>
                  </a:cxn>
                  <a:cxn ang="0">
                    <a:pos x="T2" y="T3"/>
                  </a:cxn>
                  <a:cxn ang="0">
                    <a:pos x="T4" y="T5"/>
                  </a:cxn>
                  <a:cxn ang="0">
                    <a:pos x="T6" y="T7"/>
                  </a:cxn>
                </a:cxnLst>
                <a:rect l="0" t="0" r="r" b="b"/>
                <a:pathLst>
                  <a:path w="147" h="112">
                    <a:moveTo>
                      <a:pt x="0" y="0"/>
                    </a:moveTo>
                    <a:lnTo>
                      <a:pt x="66" y="0"/>
                    </a:lnTo>
                    <a:lnTo>
                      <a:pt x="134" y="112"/>
                    </a:lnTo>
                    <a:lnTo>
                      <a:pt x="147" y="11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3" name="Rectangle 582"/>
              <p:cNvSpPr>
                <a:spLocks noChangeArrowheads="1"/>
              </p:cNvSpPr>
              <p:nvPr/>
            </p:nvSpPr>
            <p:spPr bwMode="auto">
              <a:xfrm>
                <a:off x="1607" y="169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A17309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4" name="Rectangle 583"/>
              <p:cNvSpPr>
                <a:spLocks noChangeArrowheads="1"/>
              </p:cNvSpPr>
              <p:nvPr/>
            </p:nvSpPr>
            <p:spPr bwMode="auto">
              <a:xfrm>
                <a:off x="1303" y="1694"/>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185.4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5" name="Freeform 584"/>
              <p:cNvSpPr>
                <a:spLocks/>
              </p:cNvSpPr>
              <p:nvPr/>
            </p:nvSpPr>
            <p:spPr bwMode="auto">
              <a:xfrm>
                <a:off x="1385" y="1627"/>
                <a:ext cx="75" cy="82"/>
              </a:xfrm>
              <a:custGeom>
                <a:avLst/>
                <a:gdLst>
                  <a:gd name="T0" fmla="*/ 0 w 83"/>
                  <a:gd name="T1" fmla="*/ 90 h 90"/>
                  <a:gd name="T2" fmla="*/ 15 w 83"/>
                  <a:gd name="T3" fmla="*/ 90 h 90"/>
                  <a:gd name="T4" fmla="*/ 83 w 83"/>
                  <a:gd name="T5" fmla="*/ 0 h 90"/>
                </a:gdLst>
                <a:ahLst/>
                <a:cxnLst>
                  <a:cxn ang="0">
                    <a:pos x="T0" y="T1"/>
                  </a:cxn>
                  <a:cxn ang="0">
                    <a:pos x="T2" y="T3"/>
                  </a:cxn>
                  <a:cxn ang="0">
                    <a:pos x="T4" y="T5"/>
                  </a:cxn>
                </a:cxnLst>
                <a:rect l="0" t="0" r="r" b="b"/>
                <a:pathLst>
                  <a:path w="83" h="90">
                    <a:moveTo>
                      <a:pt x="0" y="90"/>
                    </a:moveTo>
                    <a:lnTo>
                      <a:pt x="15" y="90"/>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6" name="Freeform 585"/>
              <p:cNvSpPr>
                <a:spLocks/>
              </p:cNvSpPr>
              <p:nvPr/>
            </p:nvSpPr>
            <p:spPr bwMode="auto">
              <a:xfrm>
                <a:off x="1464" y="1627"/>
                <a:ext cx="134" cy="82"/>
              </a:xfrm>
              <a:custGeom>
                <a:avLst/>
                <a:gdLst>
                  <a:gd name="T0" fmla="*/ 0 w 147"/>
                  <a:gd name="T1" fmla="*/ 0 h 90"/>
                  <a:gd name="T2" fmla="*/ 66 w 147"/>
                  <a:gd name="T3" fmla="*/ 0 h 90"/>
                  <a:gd name="T4" fmla="*/ 134 w 147"/>
                  <a:gd name="T5" fmla="*/ 90 h 90"/>
                  <a:gd name="T6" fmla="*/ 147 w 147"/>
                  <a:gd name="T7" fmla="*/ 90 h 90"/>
                </a:gdLst>
                <a:ahLst/>
                <a:cxnLst>
                  <a:cxn ang="0">
                    <a:pos x="T0" y="T1"/>
                  </a:cxn>
                  <a:cxn ang="0">
                    <a:pos x="T2" y="T3"/>
                  </a:cxn>
                  <a:cxn ang="0">
                    <a:pos x="T4" y="T5"/>
                  </a:cxn>
                  <a:cxn ang="0">
                    <a:pos x="T6" y="T7"/>
                  </a:cxn>
                </a:cxnLst>
                <a:rect l="0" t="0" r="r" b="b"/>
                <a:pathLst>
                  <a:path w="147" h="90">
                    <a:moveTo>
                      <a:pt x="0" y="0"/>
                    </a:moveTo>
                    <a:lnTo>
                      <a:pt x="66" y="0"/>
                    </a:lnTo>
                    <a:lnTo>
                      <a:pt x="134" y="90"/>
                    </a:lnTo>
                    <a:lnTo>
                      <a:pt x="147" y="9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7" name="Rectangle 586"/>
              <p:cNvSpPr>
                <a:spLocks noChangeArrowheads="1"/>
              </p:cNvSpPr>
              <p:nvPr/>
            </p:nvSpPr>
            <p:spPr bwMode="auto">
              <a:xfrm>
                <a:off x="1607" y="1726"/>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A47689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8" name="Rectangle 587"/>
              <p:cNvSpPr>
                <a:spLocks noChangeArrowheads="1"/>
              </p:cNvSpPr>
              <p:nvPr/>
            </p:nvSpPr>
            <p:spPr bwMode="auto">
              <a:xfrm>
                <a:off x="1718" y="1726"/>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A52248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9" name="Rectangle 588"/>
              <p:cNvSpPr>
                <a:spLocks noChangeArrowheads="1"/>
              </p:cNvSpPr>
              <p:nvPr/>
            </p:nvSpPr>
            <p:spPr bwMode="auto">
              <a:xfrm>
                <a:off x="1303" y="1729"/>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187.2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0" name="Freeform 589"/>
              <p:cNvSpPr>
                <a:spLocks/>
              </p:cNvSpPr>
              <p:nvPr/>
            </p:nvSpPr>
            <p:spPr bwMode="auto">
              <a:xfrm>
                <a:off x="1385" y="1646"/>
                <a:ext cx="75" cy="97"/>
              </a:xfrm>
              <a:custGeom>
                <a:avLst/>
                <a:gdLst>
                  <a:gd name="T0" fmla="*/ 0 w 83"/>
                  <a:gd name="T1" fmla="*/ 107 h 107"/>
                  <a:gd name="T2" fmla="*/ 15 w 83"/>
                  <a:gd name="T3" fmla="*/ 107 h 107"/>
                  <a:gd name="T4" fmla="*/ 83 w 83"/>
                  <a:gd name="T5" fmla="*/ 0 h 107"/>
                </a:gdLst>
                <a:ahLst/>
                <a:cxnLst>
                  <a:cxn ang="0">
                    <a:pos x="T0" y="T1"/>
                  </a:cxn>
                  <a:cxn ang="0">
                    <a:pos x="T2" y="T3"/>
                  </a:cxn>
                  <a:cxn ang="0">
                    <a:pos x="T4" y="T5"/>
                  </a:cxn>
                </a:cxnLst>
                <a:rect l="0" t="0" r="r" b="b"/>
                <a:pathLst>
                  <a:path w="83" h="107">
                    <a:moveTo>
                      <a:pt x="0" y="107"/>
                    </a:moveTo>
                    <a:lnTo>
                      <a:pt x="15" y="10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1" name="Freeform 590"/>
              <p:cNvSpPr>
                <a:spLocks/>
              </p:cNvSpPr>
              <p:nvPr/>
            </p:nvSpPr>
            <p:spPr bwMode="auto">
              <a:xfrm>
                <a:off x="1464" y="1646"/>
                <a:ext cx="134" cy="97"/>
              </a:xfrm>
              <a:custGeom>
                <a:avLst/>
                <a:gdLst>
                  <a:gd name="T0" fmla="*/ 0 w 147"/>
                  <a:gd name="T1" fmla="*/ 0 h 107"/>
                  <a:gd name="T2" fmla="*/ 66 w 147"/>
                  <a:gd name="T3" fmla="*/ 0 h 107"/>
                  <a:gd name="T4" fmla="*/ 134 w 147"/>
                  <a:gd name="T5" fmla="*/ 107 h 107"/>
                  <a:gd name="T6" fmla="*/ 147 w 147"/>
                  <a:gd name="T7" fmla="*/ 107 h 107"/>
                </a:gdLst>
                <a:ahLst/>
                <a:cxnLst>
                  <a:cxn ang="0">
                    <a:pos x="T0" y="T1"/>
                  </a:cxn>
                  <a:cxn ang="0">
                    <a:pos x="T2" y="T3"/>
                  </a:cxn>
                  <a:cxn ang="0">
                    <a:pos x="T4" y="T5"/>
                  </a:cxn>
                  <a:cxn ang="0">
                    <a:pos x="T6" y="T7"/>
                  </a:cxn>
                </a:cxnLst>
                <a:rect l="0" t="0" r="r" b="b"/>
                <a:pathLst>
                  <a:path w="147" h="107">
                    <a:moveTo>
                      <a:pt x="0" y="0"/>
                    </a:moveTo>
                    <a:lnTo>
                      <a:pt x="66" y="0"/>
                    </a:lnTo>
                    <a:lnTo>
                      <a:pt x="134" y="107"/>
                    </a:lnTo>
                    <a:lnTo>
                      <a:pt x="147" y="10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2" name="Line 362"/>
              <p:cNvSpPr>
                <a:spLocks noChangeShapeType="1"/>
              </p:cNvSpPr>
              <p:nvPr/>
            </p:nvSpPr>
            <p:spPr bwMode="auto">
              <a:xfrm>
                <a:off x="1599" y="1731"/>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3" name="Rectangle 592"/>
              <p:cNvSpPr>
                <a:spLocks noChangeArrowheads="1"/>
              </p:cNvSpPr>
              <p:nvPr/>
            </p:nvSpPr>
            <p:spPr bwMode="auto">
              <a:xfrm>
                <a:off x="1607" y="176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A61559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4" name="Rectangle 593"/>
              <p:cNvSpPr>
                <a:spLocks noChangeArrowheads="1"/>
              </p:cNvSpPr>
              <p:nvPr/>
            </p:nvSpPr>
            <p:spPr bwMode="auto">
              <a:xfrm>
                <a:off x="1303" y="1763"/>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189.0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5" name="Freeform 594"/>
              <p:cNvSpPr>
                <a:spLocks/>
              </p:cNvSpPr>
              <p:nvPr/>
            </p:nvSpPr>
            <p:spPr bwMode="auto">
              <a:xfrm>
                <a:off x="1385" y="1665"/>
                <a:ext cx="75" cy="112"/>
              </a:xfrm>
              <a:custGeom>
                <a:avLst/>
                <a:gdLst>
                  <a:gd name="T0" fmla="*/ 0 w 83"/>
                  <a:gd name="T1" fmla="*/ 124 h 124"/>
                  <a:gd name="T2" fmla="*/ 15 w 83"/>
                  <a:gd name="T3" fmla="*/ 124 h 124"/>
                  <a:gd name="T4" fmla="*/ 83 w 83"/>
                  <a:gd name="T5" fmla="*/ 0 h 124"/>
                </a:gdLst>
                <a:ahLst/>
                <a:cxnLst>
                  <a:cxn ang="0">
                    <a:pos x="T0" y="T1"/>
                  </a:cxn>
                  <a:cxn ang="0">
                    <a:pos x="T2" y="T3"/>
                  </a:cxn>
                  <a:cxn ang="0">
                    <a:pos x="T4" y="T5"/>
                  </a:cxn>
                </a:cxnLst>
                <a:rect l="0" t="0" r="r" b="b"/>
                <a:pathLst>
                  <a:path w="83" h="124">
                    <a:moveTo>
                      <a:pt x="0" y="124"/>
                    </a:moveTo>
                    <a:lnTo>
                      <a:pt x="15" y="124"/>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6" name="Freeform 595"/>
              <p:cNvSpPr>
                <a:spLocks/>
              </p:cNvSpPr>
              <p:nvPr/>
            </p:nvSpPr>
            <p:spPr bwMode="auto">
              <a:xfrm>
                <a:off x="1464" y="1665"/>
                <a:ext cx="134" cy="112"/>
              </a:xfrm>
              <a:custGeom>
                <a:avLst/>
                <a:gdLst>
                  <a:gd name="T0" fmla="*/ 0 w 147"/>
                  <a:gd name="T1" fmla="*/ 0 h 124"/>
                  <a:gd name="T2" fmla="*/ 66 w 147"/>
                  <a:gd name="T3" fmla="*/ 0 h 124"/>
                  <a:gd name="T4" fmla="*/ 134 w 147"/>
                  <a:gd name="T5" fmla="*/ 124 h 124"/>
                  <a:gd name="T6" fmla="*/ 147 w 147"/>
                  <a:gd name="T7" fmla="*/ 124 h 124"/>
                </a:gdLst>
                <a:ahLst/>
                <a:cxnLst>
                  <a:cxn ang="0">
                    <a:pos x="T0" y="T1"/>
                  </a:cxn>
                  <a:cxn ang="0">
                    <a:pos x="T2" y="T3"/>
                  </a:cxn>
                  <a:cxn ang="0">
                    <a:pos x="T4" y="T5"/>
                  </a:cxn>
                  <a:cxn ang="0">
                    <a:pos x="T6" y="T7"/>
                  </a:cxn>
                </a:cxnLst>
                <a:rect l="0" t="0" r="r" b="b"/>
                <a:pathLst>
                  <a:path w="147" h="124">
                    <a:moveTo>
                      <a:pt x="0" y="0"/>
                    </a:moveTo>
                    <a:lnTo>
                      <a:pt x="66" y="0"/>
                    </a:lnTo>
                    <a:lnTo>
                      <a:pt x="134" y="124"/>
                    </a:lnTo>
                    <a:lnTo>
                      <a:pt x="147" y="124"/>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7" name="Rectangle 596"/>
              <p:cNvSpPr>
                <a:spLocks noChangeArrowheads="1"/>
              </p:cNvSpPr>
              <p:nvPr/>
            </p:nvSpPr>
            <p:spPr bwMode="auto">
              <a:xfrm>
                <a:off x="1607" y="179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A19829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8" name="Rectangle 597"/>
              <p:cNvSpPr>
                <a:spLocks noChangeArrowheads="1"/>
              </p:cNvSpPr>
              <p:nvPr/>
            </p:nvSpPr>
            <p:spPr bwMode="auto">
              <a:xfrm>
                <a:off x="1718" y="179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A19833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9" name="Rectangle 598"/>
              <p:cNvSpPr>
                <a:spLocks noChangeArrowheads="1"/>
              </p:cNvSpPr>
              <p:nvPr/>
            </p:nvSpPr>
            <p:spPr bwMode="auto">
              <a:xfrm>
                <a:off x="1829" y="179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A19834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0" name="Rectangle 599"/>
              <p:cNvSpPr>
                <a:spLocks noChangeArrowheads="1"/>
              </p:cNvSpPr>
              <p:nvPr/>
            </p:nvSpPr>
            <p:spPr bwMode="auto">
              <a:xfrm>
                <a:off x="1303" y="1797"/>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1" name="Freeform 600"/>
              <p:cNvSpPr>
                <a:spLocks/>
              </p:cNvSpPr>
              <p:nvPr/>
            </p:nvSpPr>
            <p:spPr bwMode="auto">
              <a:xfrm>
                <a:off x="1385" y="1691"/>
                <a:ext cx="75" cy="121"/>
              </a:xfrm>
              <a:custGeom>
                <a:avLst/>
                <a:gdLst>
                  <a:gd name="T0" fmla="*/ 0 w 83"/>
                  <a:gd name="T1" fmla="*/ 133 h 133"/>
                  <a:gd name="T2" fmla="*/ 15 w 83"/>
                  <a:gd name="T3" fmla="*/ 133 h 133"/>
                  <a:gd name="T4" fmla="*/ 83 w 83"/>
                  <a:gd name="T5" fmla="*/ 0 h 133"/>
                </a:gdLst>
                <a:ahLst/>
                <a:cxnLst>
                  <a:cxn ang="0">
                    <a:pos x="T0" y="T1"/>
                  </a:cxn>
                  <a:cxn ang="0">
                    <a:pos x="T2" y="T3"/>
                  </a:cxn>
                  <a:cxn ang="0">
                    <a:pos x="T4" y="T5"/>
                  </a:cxn>
                </a:cxnLst>
                <a:rect l="0" t="0" r="r" b="b"/>
                <a:pathLst>
                  <a:path w="83" h="133">
                    <a:moveTo>
                      <a:pt x="0" y="133"/>
                    </a:moveTo>
                    <a:lnTo>
                      <a:pt x="15" y="13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2" name="Freeform 601"/>
              <p:cNvSpPr>
                <a:spLocks/>
              </p:cNvSpPr>
              <p:nvPr/>
            </p:nvSpPr>
            <p:spPr bwMode="auto">
              <a:xfrm>
                <a:off x="1464" y="1691"/>
                <a:ext cx="134" cy="121"/>
              </a:xfrm>
              <a:custGeom>
                <a:avLst/>
                <a:gdLst>
                  <a:gd name="T0" fmla="*/ 0 w 147"/>
                  <a:gd name="T1" fmla="*/ 0 h 133"/>
                  <a:gd name="T2" fmla="*/ 66 w 147"/>
                  <a:gd name="T3" fmla="*/ 0 h 133"/>
                  <a:gd name="T4" fmla="*/ 134 w 147"/>
                  <a:gd name="T5" fmla="*/ 133 h 133"/>
                  <a:gd name="T6" fmla="*/ 147 w 147"/>
                  <a:gd name="T7" fmla="*/ 133 h 133"/>
                </a:gdLst>
                <a:ahLst/>
                <a:cxnLst>
                  <a:cxn ang="0">
                    <a:pos x="T0" y="T1"/>
                  </a:cxn>
                  <a:cxn ang="0">
                    <a:pos x="T2" y="T3"/>
                  </a:cxn>
                  <a:cxn ang="0">
                    <a:pos x="T4" y="T5"/>
                  </a:cxn>
                  <a:cxn ang="0">
                    <a:pos x="T6" y="T7"/>
                  </a:cxn>
                </a:cxnLst>
                <a:rect l="0" t="0" r="r" b="b"/>
                <a:pathLst>
                  <a:path w="147" h="133">
                    <a:moveTo>
                      <a:pt x="0" y="0"/>
                    </a:moveTo>
                    <a:lnTo>
                      <a:pt x="66" y="0"/>
                    </a:lnTo>
                    <a:lnTo>
                      <a:pt x="134" y="133"/>
                    </a:lnTo>
                    <a:lnTo>
                      <a:pt x="147" y="13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3" name="Line 373"/>
              <p:cNvSpPr>
                <a:spLocks noChangeShapeType="1"/>
              </p:cNvSpPr>
              <p:nvPr/>
            </p:nvSpPr>
            <p:spPr bwMode="auto">
              <a:xfrm>
                <a:off x="1599" y="1800"/>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4" name="Rectangle 603"/>
              <p:cNvSpPr>
                <a:spLocks noChangeArrowheads="1"/>
              </p:cNvSpPr>
              <p:nvPr/>
            </p:nvSpPr>
            <p:spPr bwMode="auto">
              <a:xfrm>
                <a:off x="1607" y="1829"/>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51_0805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5" name="Rectangle 604"/>
              <p:cNvSpPr>
                <a:spLocks noChangeArrowheads="1"/>
              </p:cNvSpPr>
              <p:nvPr/>
            </p:nvSpPr>
            <p:spPr bwMode="auto">
              <a:xfrm>
                <a:off x="1303" y="1832"/>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194.4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6" name="Freeform 605"/>
              <p:cNvSpPr>
                <a:spLocks/>
              </p:cNvSpPr>
              <p:nvPr/>
            </p:nvSpPr>
            <p:spPr bwMode="auto">
              <a:xfrm>
                <a:off x="1385" y="1723"/>
                <a:ext cx="75" cy="123"/>
              </a:xfrm>
              <a:custGeom>
                <a:avLst/>
                <a:gdLst>
                  <a:gd name="T0" fmla="*/ 0 w 83"/>
                  <a:gd name="T1" fmla="*/ 136 h 136"/>
                  <a:gd name="T2" fmla="*/ 15 w 83"/>
                  <a:gd name="T3" fmla="*/ 136 h 136"/>
                  <a:gd name="T4" fmla="*/ 83 w 83"/>
                  <a:gd name="T5" fmla="*/ 0 h 136"/>
                </a:gdLst>
                <a:ahLst/>
                <a:cxnLst>
                  <a:cxn ang="0">
                    <a:pos x="T0" y="T1"/>
                  </a:cxn>
                  <a:cxn ang="0">
                    <a:pos x="T2" y="T3"/>
                  </a:cxn>
                  <a:cxn ang="0">
                    <a:pos x="T4" y="T5"/>
                  </a:cxn>
                </a:cxnLst>
                <a:rect l="0" t="0" r="r" b="b"/>
                <a:pathLst>
                  <a:path w="83" h="136">
                    <a:moveTo>
                      <a:pt x="0" y="136"/>
                    </a:moveTo>
                    <a:lnTo>
                      <a:pt x="15" y="136"/>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7" name="Freeform 606"/>
              <p:cNvSpPr>
                <a:spLocks/>
              </p:cNvSpPr>
              <p:nvPr/>
            </p:nvSpPr>
            <p:spPr bwMode="auto">
              <a:xfrm>
                <a:off x="1464" y="1723"/>
                <a:ext cx="134" cy="123"/>
              </a:xfrm>
              <a:custGeom>
                <a:avLst/>
                <a:gdLst>
                  <a:gd name="T0" fmla="*/ 0 w 147"/>
                  <a:gd name="T1" fmla="*/ 0 h 136"/>
                  <a:gd name="T2" fmla="*/ 66 w 147"/>
                  <a:gd name="T3" fmla="*/ 0 h 136"/>
                  <a:gd name="T4" fmla="*/ 134 w 147"/>
                  <a:gd name="T5" fmla="*/ 136 h 136"/>
                  <a:gd name="T6" fmla="*/ 147 w 147"/>
                  <a:gd name="T7" fmla="*/ 136 h 136"/>
                </a:gdLst>
                <a:ahLst/>
                <a:cxnLst>
                  <a:cxn ang="0">
                    <a:pos x="T0" y="T1"/>
                  </a:cxn>
                  <a:cxn ang="0">
                    <a:pos x="T2" y="T3"/>
                  </a:cxn>
                  <a:cxn ang="0">
                    <a:pos x="T4" y="T5"/>
                  </a:cxn>
                  <a:cxn ang="0">
                    <a:pos x="T6" y="T7"/>
                  </a:cxn>
                </a:cxnLst>
                <a:rect l="0" t="0" r="r" b="b"/>
                <a:pathLst>
                  <a:path w="147" h="136">
                    <a:moveTo>
                      <a:pt x="0" y="0"/>
                    </a:moveTo>
                    <a:lnTo>
                      <a:pt x="66" y="0"/>
                    </a:lnTo>
                    <a:lnTo>
                      <a:pt x="134" y="136"/>
                    </a:lnTo>
                    <a:lnTo>
                      <a:pt x="147" y="13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8" name="Rectangle 607"/>
              <p:cNvSpPr>
                <a:spLocks noChangeArrowheads="1"/>
              </p:cNvSpPr>
              <p:nvPr/>
            </p:nvSpPr>
            <p:spPr bwMode="auto">
              <a:xfrm>
                <a:off x="1607" y="1864"/>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51_0783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9" name="Rectangle 608"/>
              <p:cNvSpPr>
                <a:spLocks noChangeArrowheads="1"/>
              </p:cNvSpPr>
              <p:nvPr/>
            </p:nvSpPr>
            <p:spPr bwMode="auto">
              <a:xfrm>
                <a:off x="1303" y="1866"/>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0" name="Freeform 609"/>
              <p:cNvSpPr>
                <a:spLocks/>
              </p:cNvSpPr>
              <p:nvPr/>
            </p:nvSpPr>
            <p:spPr bwMode="auto">
              <a:xfrm>
                <a:off x="1385" y="1787"/>
                <a:ext cx="75" cy="94"/>
              </a:xfrm>
              <a:custGeom>
                <a:avLst/>
                <a:gdLst>
                  <a:gd name="T0" fmla="*/ 0 w 83"/>
                  <a:gd name="T1" fmla="*/ 103 h 103"/>
                  <a:gd name="T2" fmla="*/ 15 w 83"/>
                  <a:gd name="T3" fmla="*/ 103 h 103"/>
                  <a:gd name="T4" fmla="*/ 83 w 83"/>
                  <a:gd name="T5" fmla="*/ 0 h 103"/>
                </a:gdLst>
                <a:ahLst/>
                <a:cxnLst>
                  <a:cxn ang="0">
                    <a:pos x="T0" y="T1"/>
                  </a:cxn>
                  <a:cxn ang="0">
                    <a:pos x="T2" y="T3"/>
                  </a:cxn>
                  <a:cxn ang="0">
                    <a:pos x="T4" y="T5"/>
                  </a:cxn>
                </a:cxnLst>
                <a:rect l="0" t="0" r="r" b="b"/>
                <a:pathLst>
                  <a:path w="83" h="103">
                    <a:moveTo>
                      <a:pt x="0" y="103"/>
                    </a:moveTo>
                    <a:lnTo>
                      <a:pt x="15" y="10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1" name="Freeform 610"/>
              <p:cNvSpPr>
                <a:spLocks/>
              </p:cNvSpPr>
              <p:nvPr/>
            </p:nvSpPr>
            <p:spPr bwMode="auto">
              <a:xfrm>
                <a:off x="1464" y="1787"/>
                <a:ext cx="134" cy="94"/>
              </a:xfrm>
              <a:custGeom>
                <a:avLst/>
                <a:gdLst>
                  <a:gd name="T0" fmla="*/ 0 w 147"/>
                  <a:gd name="T1" fmla="*/ 0 h 103"/>
                  <a:gd name="T2" fmla="*/ 66 w 147"/>
                  <a:gd name="T3" fmla="*/ 0 h 103"/>
                  <a:gd name="T4" fmla="*/ 134 w 147"/>
                  <a:gd name="T5" fmla="*/ 103 h 103"/>
                  <a:gd name="T6" fmla="*/ 147 w 147"/>
                  <a:gd name="T7" fmla="*/ 103 h 103"/>
                </a:gdLst>
                <a:ahLst/>
                <a:cxnLst>
                  <a:cxn ang="0">
                    <a:pos x="T0" y="T1"/>
                  </a:cxn>
                  <a:cxn ang="0">
                    <a:pos x="T2" y="T3"/>
                  </a:cxn>
                  <a:cxn ang="0">
                    <a:pos x="T4" y="T5"/>
                  </a:cxn>
                  <a:cxn ang="0">
                    <a:pos x="T6" y="T7"/>
                  </a:cxn>
                </a:cxnLst>
                <a:rect l="0" t="0" r="r" b="b"/>
                <a:pathLst>
                  <a:path w="147" h="103">
                    <a:moveTo>
                      <a:pt x="0" y="0"/>
                    </a:moveTo>
                    <a:lnTo>
                      <a:pt x="66" y="0"/>
                    </a:lnTo>
                    <a:lnTo>
                      <a:pt x="134" y="103"/>
                    </a:lnTo>
                    <a:lnTo>
                      <a:pt x="147" y="10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2" name="Rectangle 611"/>
              <p:cNvSpPr>
                <a:spLocks noChangeArrowheads="1"/>
              </p:cNvSpPr>
              <p:nvPr/>
            </p:nvSpPr>
            <p:spPr bwMode="auto">
              <a:xfrm>
                <a:off x="1607" y="1898"/>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51_0095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3" name="Rectangle 612"/>
              <p:cNvSpPr>
                <a:spLocks noChangeArrowheads="1"/>
              </p:cNvSpPr>
              <p:nvPr/>
            </p:nvSpPr>
            <p:spPr bwMode="auto">
              <a:xfrm>
                <a:off x="1731" y="1898"/>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53_0929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 name="Rectangle 613"/>
              <p:cNvSpPr>
                <a:spLocks noChangeArrowheads="1"/>
              </p:cNvSpPr>
              <p:nvPr/>
            </p:nvSpPr>
            <p:spPr bwMode="auto">
              <a:xfrm>
                <a:off x="1854" y="1898"/>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53_0930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 name="Rectangle 614"/>
              <p:cNvSpPr>
                <a:spLocks noChangeArrowheads="1"/>
              </p:cNvSpPr>
              <p:nvPr/>
            </p:nvSpPr>
            <p:spPr bwMode="auto">
              <a:xfrm>
                <a:off x="1303" y="1901"/>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6" name="Freeform 615"/>
              <p:cNvSpPr>
                <a:spLocks/>
              </p:cNvSpPr>
              <p:nvPr/>
            </p:nvSpPr>
            <p:spPr bwMode="auto">
              <a:xfrm>
                <a:off x="1385" y="1795"/>
                <a:ext cx="75" cy="120"/>
              </a:xfrm>
              <a:custGeom>
                <a:avLst/>
                <a:gdLst>
                  <a:gd name="T0" fmla="*/ 0 w 83"/>
                  <a:gd name="T1" fmla="*/ 133 h 133"/>
                  <a:gd name="T2" fmla="*/ 15 w 83"/>
                  <a:gd name="T3" fmla="*/ 133 h 133"/>
                  <a:gd name="T4" fmla="*/ 83 w 83"/>
                  <a:gd name="T5" fmla="*/ 0 h 133"/>
                </a:gdLst>
                <a:ahLst/>
                <a:cxnLst>
                  <a:cxn ang="0">
                    <a:pos x="T0" y="T1"/>
                  </a:cxn>
                  <a:cxn ang="0">
                    <a:pos x="T2" y="T3"/>
                  </a:cxn>
                  <a:cxn ang="0">
                    <a:pos x="T4" y="T5"/>
                  </a:cxn>
                </a:cxnLst>
                <a:rect l="0" t="0" r="r" b="b"/>
                <a:pathLst>
                  <a:path w="83" h="133">
                    <a:moveTo>
                      <a:pt x="0" y="133"/>
                    </a:moveTo>
                    <a:lnTo>
                      <a:pt x="15" y="13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7" name="Freeform 616"/>
              <p:cNvSpPr>
                <a:spLocks/>
              </p:cNvSpPr>
              <p:nvPr/>
            </p:nvSpPr>
            <p:spPr bwMode="auto">
              <a:xfrm>
                <a:off x="1464" y="1795"/>
                <a:ext cx="134" cy="120"/>
              </a:xfrm>
              <a:custGeom>
                <a:avLst/>
                <a:gdLst>
                  <a:gd name="T0" fmla="*/ 0 w 147"/>
                  <a:gd name="T1" fmla="*/ 0 h 133"/>
                  <a:gd name="T2" fmla="*/ 66 w 147"/>
                  <a:gd name="T3" fmla="*/ 0 h 133"/>
                  <a:gd name="T4" fmla="*/ 134 w 147"/>
                  <a:gd name="T5" fmla="*/ 133 h 133"/>
                  <a:gd name="T6" fmla="*/ 147 w 147"/>
                  <a:gd name="T7" fmla="*/ 133 h 133"/>
                </a:gdLst>
                <a:ahLst/>
                <a:cxnLst>
                  <a:cxn ang="0">
                    <a:pos x="T0" y="T1"/>
                  </a:cxn>
                  <a:cxn ang="0">
                    <a:pos x="T2" y="T3"/>
                  </a:cxn>
                  <a:cxn ang="0">
                    <a:pos x="T4" y="T5"/>
                  </a:cxn>
                  <a:cxn ang="0">
                    <a:pos x="T6" y="T7"/>
                  </a:cxn>
                </a:cxnLst>
                <a:rect l="0" t="0" r="r" b="b"/>
                <a:pathLst>
                  <a:path w="147" h="133">
                    <a:moveTo>
                      <a:pt x="0" y="0"/>
                    </a:moveTo>
                    <a:lnTo>
                      <a:pt x="66" y="0"/>
                    </a:lnTo>
                    <a:lnTo>
                      <a:pt x="134" y="133"/>
                    </a:lnTo>
                    <a:lnTo>
                      <a:pt x="147" y="13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8" name="Line 388"/>
              <p:cNvSpPr>
                <a:spLocks noChangeShapeType="1"/>
              </p:cNvSpPr>
              <p:nvPr/>
            </p:nvSpPr>
            <p:spPr bwMode="auto">
              <a:xfrm>
                <a:off x="1599" y="1903"/>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9" name="Rectangle 618"/>
              <p:cNvSpPr>
                <a:spLocks noChangeArrowheads="1"/>
              </p:cNvSpPr>
              <p:nvPr/>
            </p:nvSpPr>
            <p:spPr bwMode="auto">
              <a:xfrm>
                <a:off x="1607" y="193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A10668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0" name="Rectangle 619"/>
              <p:cNvSpPr>
                <a:spLocks noChangeArrowheads="1"/>
              </p:cNvSpPr>
              <p:nvPr/>
            </p:nvSpPr>
            <p:spPr bwMode="auto">
              <a:xfrm>
                <a:off x="1303" y="1935"/>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202.6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1" name="Freeform 620"/>
              <p:cNvSpPr>
                <a:spLocks/>
              </p:cNvSpPr>
              <p:nvPr/>
            </p:nvSpPr>
            <p:spPr bwMode="auto">
              <a:xfrm>
                <a:off x="1385" y="1811"/>
                <a:ext cx="75" cy="139"/>
              </a:xfrm>
              <a:custGeom>
                <a:avLst/>
                <a:gdLst>
                  <a:gd name="T0" fmla="*/ 0 w 83"/>
                  <a:gd name="T1" fmla="*/ 153 h 153"/>
                  <a:gd name="T2" fmla="*/ 15 w 83"/>
                  <a:gd name="T3" fmla="*/ 153 h 153"/>
                  <a:gd name="T4" fmla="*/ 83 w 83"/>
                  <a:gd name="T5" fmla="*/ 0 h 153"/>
                </a:gdLst>
                <a:ahLst/>
                <a:cxnLst>
                  <a:cxn ang="0">
                    <a:pos x="T0" y="T1"/>
                  </a:cxn>
                  <a:cxn ang="0">
                    <a:pos x="T2" y="T3"/>
                  </a:cxn>
                  <a:cxn ang="0">
                    <a:pos x="T4" y="T5"/>
                  </a:cxn>
                </a:cxnLst>
                <a:rect l="0" t="0" r="r" b="b"/>
                <a:pathLst>
                  <a:path w="83" h="153">
                    <a:moveTo>
                      <a:pt x="0" y="153"/>
                    </a:moveTo>
                    <a:lnTo>
                      <a:pt x="15" y="15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2" name="Freeform 621"/>
              <p:cNvSpPr>
                <a:spLocks/>
              </p:cNvSpPr>
              <p:nvPr/>
            </p:nvSpPr>
            <p:spPr bwMode="auto">
              <a:xfrm>
                <a:off x="1464" y="1811"/>
                <a:ext cx="134" cy="139"/>
              </a:xfrm>
              <a:custGeom>
                <a:avLst/>
                <a:gdLst>
                  <a:gd name="T0" fmla="*/ 0 w 147"/>
                  <a:gd name="T1" fmla="*/ 0 h 153"/>
                  <a:gd name="T2" fmla="*/ 66 w 147"/>
                  <a:gd name="T3" fmla="*/ 0 h 153"/>
                  <a:gd name="T4" fmla="*/ 134 w 147"/>
                  <a:gd name="T5" fmla="*/ 153 h 153"/>
                  <a:gd name="T6" fmla="*/ 147 w 147"/>
                  <a:gd name="T7" fmla="*/ 153 h 153"/>
                </a:gdLst>
                <a:ahLst/>
                <a:cxnLst>
                  <a:cxn ang="0">
                    <a:pos x="T0" y="T1"/>
                  </a:cxn>
                  <a:cxn ang="0">
                    <a:pos x="T2" y="T3"/>
                  </a:cxn>
                  <a:cxn ang="0">
                    <a:pos x="T4" y="T5"/>
                  </a:cxn>
                  <a:cxn ang="0">
                    <a:pos x="T6" y="T7"/>
                  </a:cxn>
                </a:cxnLst>
                <a:rect l="0" t="0" r="r" b="b"/>
                <a:pathLst>
                  <a:path w="147" h="153">
                    <a:moveTo>
                      <a:pt x="0" y="0"/>
                    </a:moveTo>
                    <a:lnTo>
                      <a:pt x="66" y="0"/>
                    </a:lnTo>
                    <a:lnTo>
                      <a:pt x="134" y="153"/>
                    </a:lnTo>
                    <a:lnTo>
                      <a:pt x="147" y="15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3" name="Rectangle 622"/>
              <p:cNvSpPr>
                <a:spLocks noChangeArrowheads="1"/>
              </p:cNvSpPr>
              <p:nvPr/>
            </p:nvSpPr>
            <p:spPr bwMode="auto">
              <a:xfrm>
                <a:off x="1607" y="1967"/>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A10672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4" name="Rectangle 623"/>
              <p:cNvSpPr>
                <a:spLocks noChangeArrowheads="1"/>
              </p:cNvSpPr>
              <p:nvPr/>
            </p:nvSpPr>
            <p:spPr bwMode="auto">
              <a:xfrm>
                <a:off x="1718" y="1967"/>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A10673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5" name="Rectangle 624"/>
              <p:cNvSpPr>
                <a:spLocks noChangeArrowheads="1"/>
              </p:cNvSpPr>
              <p:nvPr/>
            </p:nvSpPr>
            <p:spPr bwMode="auto">
              <a:xfrm>
                <a:off x="1303" y="1970"/>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204.1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6" name="Freeform 625"/>
              <p:cNvSpPr>
                <a:spLocks/>
              </p:cNvSpPr>
              <p:nvPr/>
            </p:nvSpPr>
            <p:spPr bwMode="auto">
              <a:xfrm>
                <a:off x="1385" y="1827"/>
                <a:ext cx="75" cy="157"/>
              </a:xfrm>
              <a:custGeom>
                <a:avLst/>
                <a:gdLst>
                  <a:gd name="T0" fmla="*/ 0 w 83"/>
                  <a:gd name="T1" fmla="*/ 173 h 173"/>
                  <a:gd name="T2" fmla="*/ 15 w 83"/>
                  <a:gd name="T3" fmla="*/ 173 h 173"/>
                  <a:gd name="T4" fmla="*/ 83 w 83"/>
                  <a:gd name="T5" fmla="*/ 0 h 173"/>
                </a:gdLst>
                <a:ahLst/>
                <a:cxnLst>
                  <a:cxn ang="0">
                    <a:pos x="T0" y="T1"/>
                  </a:cxn>
                  <a:cxn ang="0">
                    <a:pos x="T2" y="T3"/>
                  </a:cxn>
                  <a:cxn ang="0">
                    <a:pos x="T4" y="T5"/>
                  </a:cxn>
                </a:cxnLst>
                <a:rect l="0" t="0" r="r" b="b"/>
                <a:pathLst>
                  <a:path w="83" h="173">
                    <a:moveTo>
                      <a:pt x="0" y="173"/>
                    </a:moveTo>
                    <a:lnTo>
                      <a:pt x="15" y="17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7" name="Freeform 626"/>
              <p:cNvSpPr>
                <a:spLocks/>
              </p:cNvSpPr>
              <p:nvPr/>
            </p:nvSpPr>
            <p:spPr bwMode="auto">
              <a:xfrm>
                <a:off x="1464" y="1827"/>
                <a:ext cx="134" cy="157"/>
              </a:xfrm>
              <a:custGeom>
                <a:avLst/>
                <a:gdLst>
                  <a:gd name="T0" fmla="*/ 0 w 147"/>
                  <a:gd name="T1" fmla="*/ 0 h 173"/>
                  <a:gd name="T2" fmla="*/ 66 w 147"/>
                  <a:gd name="T3" fmla="*/ 0 h 173"/>
                  <a:gd name="T4" fmla="*/ 134 w 147"/>
                  <a:gd name="T5" fmla="*/ 173 h 173"/>
                  <a:gd name="T6" fmla="*/ 147 w 147"/>
                  <a:gd name="T7" fmla="*/ 173 h 173"/>
                </a:gdLst>
                <a:ahLst/>
                <a:cxnLst>
                  <a:cxn ang="0">
                    <a:pos x="T0" y="T1"/>
                  </a:cxn>
                  <a:cxn ang="0">
                    <a:pos x="T2" y="T3"/>
                  </a:cxn>
                  <a:cxn ang="0">
                    <a:pos x="T4" y="T5"/>
                  </a:cxn>
                  <a:cxn ang="0">
                    <a:pos x="T6" y="T7"/>
                  </a:cxn>
                </a:cxnLst>
                <a:rect l="0" t="0" r="r" b="b"/>
                <a:pathLst>
                  <a:path w="147" h="173">
                    <a:moveTo>
                      <a:pt x="0" y="0"/>
                    </a:moveTo>
                    <a:lnTo>
                      <a:pt x="66" y="0"/>
                    </a:lnTo>
                    <a:lnTo>
                      <a:pt x="134" y="173"/>
                    </a:lnTo>
                    <a:lnTo>
                      <a:pt x="147" y="17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8" name="Line 398"/>
              <p:cNvSpPr>
                <a:spLocks noChangeShapeType="1"/>
              </p:cNvSpPr>
              <p:nvPr/>
            </p:nvSpPr>
            <p:spPr bwMode="auto">
              <a:xfrm>
                <a:off x="1599" y="1972"/>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9" name="Rectangle 628"/>
              <p:cNvSpPr>
                <a:spLocks noChangeArrowheads="1"/>
              </p:cNvSpPr>
              <p:nvPr/>
            </p:nvSpPr>
            <p:spPr bwMode="auto">
              <a:xfrm>
                <a:off x="1607" y="200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A25187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0" name="Rectangle 629"/>
              <p:cNvSpPr>
                <a:spLocks noChangeArrowheads="1"/>
              </p:cNvSpPr>
              <p:nvPr/>
            </p:nvSpPr>
            <p:spPr bwMode="auto">
              <a:xfrm>
                <a:off x="1303" y="2004"/>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208.3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1" name="Freeform 630"/>
              <p:cNvSpPr>
                <a:spLocks/>
              </p:cNvSpPr>
              <p:nvPr/>
            </p:nvSpPr>
            <p:spPr bwMode="auto">
              <a:xfrm>
                <a:off x="1385" y="1872"/>
                <a:ext cx="75" cy="146"/>
              </a:xfrm>
              <a:custGeom>
                <a:avLst/>
                <a:gdLst>
                  <a:gd name="T0" fmla="*/ 0 w 83"/>
                  <a:gd name="T1" fmla="*/ 162 h 162"/>
                  <a:gd name="T2" fmla="*/ 15 w 83"/>
                  <a:gd name="T3" fmla="*/ 162 h 162"/>
                  <a:gd name="T4" fmla="*/ 83 w 83"/>
                  <a:gd name="T5" fmla="*/ 0 h 162"/>
                </a:gdLst>
                <a:ahLst/>
                <a:cxnLst>
                  <a:cxn ang="0">
                    <a:pos x="T0" y="T1"/>
                  </a:cxn>
                  <a:cxn ang="0">
                    <a:pos x="T2" y="T3"/>
                  </a:cxn>
                  <a:cxn ang="0">
                    <a:pos x="T4" y="T5"/>
                  </a:cxn>
                </a:cxnLst>
                <a:rect l="0" t="0" r="r" b="b"/>
                <a:pathLst>
                  <a:path w="83" h="162">
                    <a:moveTo>
                      <a:pt x="0" y="162"/>
                    </a:moveTo>
                    <a:lnTo>
                      <a:pt x="15" y="162"/>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2" name="Freeform 631"/>
              <p:cNvSpPr>
                <a:spLocks/>
              </p:cNvSpPr>
              <p:nvPr/>
            </p:nvSpPr>
            <p:spPr bwMode="auto">
              <a:xfrm>
                <a:off x="1464" y="1872"/>
                <a:ext cx="134" cy="146"/>
              </a:xfrm>
              <a:custGeom>
                <a:avLst/>
                <a:gdLst>
                  <a:gd name="T0" fmla="*/ 0 w 147"/>
                  <a:gd name="T1" fmla="*/ 0 h 162"/>
                  <a:gd name="T2" fmla="*/ 66 w 147"/>
                  <a:gd name="T3" fmla="*/ 0 h 162"/>
                  <a:gd name="T4" fmla="*/ 134 w 147"/>
                  <a:gd name="T5" fmla="*/ 162 h 162"/>
                  <a:gd name="T6" fmla="*/ 147 w 147"/>
                  <a:gd name="T7" fmla="*/ 162 h 162"/>
                </a:gdLst>
                <a:ahLst/>
                <a:cxnLst>
                  <a:cxn ang="0">
                    <a:pos x="T0" y="T1"/>
                  </a:cxn>
                  <a:cxn ang="0">
                    <a:pos x="T2" y="T3"/>
                  </a:cxn>
                  <a:cxn ang="0">
                    <a:pos x="T4" y="T5"/>
                  </a:cxn>
                  <a:cxn ang="0">
                    <a:pos x="T6" y="T7"/>
                  </a:cxn>
                </a:cxnLst>
                <a:rect l="0" t="0" r="r" b="b"/>
                <a:pathLst>
                  <a:path w="147" h="162">
                    <a:moveTo>
                      <a:pt x="0" y="0"/>
                    </a:moveTo>
                    <a:lnTo>
                      <a:pt x="66" y="0"/>
                    </a:lnTo>
                    <a:lnTo>
                      <a:pt x="134" y="162"/>
                    </a:lnTo>
                    <a:lnTo>
                      <a:pt x="147" y="16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3" name="Rectangle 632"/>
              <p:cNvSpPr>
                <a:spLocks noChangeArrowheads="1"/>
              </p:cNvSpPr>
              <p:nvPr/>
            </p:nvSpPr>
            <p:spPr bwMode="auto">
              <a:xfrm>
                <a:off x="1607" y="2036"/>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53_0635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4" name="Rectangle 633"/>
              <p:cNvSpPr>
                <a:spLocks noChangeArrowheads="1"/>
              </p:cNvSpPr>
              <p:nvPr/>
            </p:nvSpPr>
            <p:spPr bwMode="auto">
              <a:xfrm>
                <a:off x="1303" y="2038"/>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210.1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5" name="Freeform 634"/>
              <p:cNvSpPr>
                <a:spLocks/>
              </p:cNvSpPr>
              <p:nvPr/>
            </p:nvSpPr>
            <p:spPr bwMode="auto">
              <a:xfrm>
                <a:off x="1385" y="1891"/>
                <a:ext cx="75" cy="162"/>
              </a:xfrm>
              <a:custGeom>
                <a:avLst/>
                <a:gdLst>
                  <a:gd name="T0" fmla="*/ 0 w 83"/>
                  <a:gd name="T1" fmla="*/ 179 h 179"/>
                  <a:gd name="T2" fmla="*/ 15 w 83"/>
                  <a:gd name="T3" fmla="*/ 179 h 179"/>
                  <a:gd name="T4" fmla="*/ 83 w 83"/>
                  <a:gd name="T5" fmla="*/ 0 h 179"/>
                </a:gdLst>
                <a:ahLst/>
                <a:cxnLst>
                  <a:cxn ang="0">
                    <a:pos x="T0" y="T1"/>
                  </a:cxn>
                  <a:cxn ang="0">
                    <a:pos x="T2" y="T3"/>
                  </a:cxn>
                  <a:cxn ang="0">
                    <a:pos x="T4" y="T5"/>
                  </a:cxn>
                </a:cxnLst>
                <a:rect l="0" t="0" r="r" b="b"/>
                <a:pathLst>
                  <a:path w="83" h="179">
                    <a:moveTo>
                      <a:pt x="0" y="179"/>
                    </a:moveTo>
                    <a:lnTo>
                      <a:pt x="15" y="179"/>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6" name="Group 25"/>
            <p:cNvGrpSpPr>
              <a:grpSpLocks/>
            </p:cNvGrpSpPr>
            <p:nvPr/>
          </p:nvGrpSpPr>
          <p:grpSpPr bwMode="auto">
            <a:xfrm>
              <a:off x="1303" y="1891"/>
              <a:ext cx="691" cy="1636"/>
              <a:chOff x="1303" y="1891"/>
              <a:chExt cx="691" cy="1636"/>
            </a:xfrm>
          </p:grpSpPr>
          <p:sp>
            <p:nvSpPr>
              <p:cNvPr id="236" name="Freeform 235"/>
              <p:cNvSpPr>
                <a:spLocks/>
              </p:cNvSpPr>
              <p:nvPr/>
            </p:nvSpPr>
            <p:spPr bwMode="auto">
              <a:xfrm>
                <a:off x="1464" y="1891"/>
                <a:ext cx="134" cy="162"/>
              </a:xfrm>
              <a:custGeom>
                <a:avLst/>
                <a:gdLst>
                  <a:gd name="T0" fmla="*/ 0 w 147"/>
                  <a:gd name="T1" fmla="*/ 0 h 179"/>
                  <a:gd name="T2" fmla="*/ 66 w 147"/>
                  <a:gd name="T3" fmla="*/ 0 h 179"/>
                  <a:gd name="T4" fmla="*/ 134 w 147"/>
                  <a:gd name="T5" fmla="*/ 179 h 179"/>
                  <a:gd name="T6" fmla="*/ 147 w 147"/>
                  <a:gd name="T7" fmla="*/ 179 h 179"/>
                </a:gdLst>
                <a:ahLst/>
                <a:cxnLst>
                  <a:cxn ang="0">
                    <a:pos x="T0" y="T1"/>
                  </a:cxn>
                  <a:cxn ang="0">
                    <a:pos x="T2" y="T3"/>
                  </a:cxn>
                  <a:cxn ang="0">
                    <a:pos x="T4" y="T5"/>
                  </a:cxn>
                  <a:cxn ang="0">
                    <a:pos x="T6" y="T7"/>
                  </a:cxn>
                </a:cxnLst>
                <a:rect l="0" t="0" r="r" b="b"/>
                <a:pathLst>
                  <a:path w="147" h="179">
                    <a:moveTo>
                      <a:pt x="0" y="0"/>
                    </a:moveTo>
                    <a:lnTo>
                      <a:pt x="66" y="0"/>
                    </a:lnTo>
                    <a:lnTo>
                      <a:pt x="134" y="179"/>
                    </a:lnTo>
                    <a:lnTo>
                      <a:pt x="147" y="17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7" name="Rectangle 236"/>
              <p:cNvSpPr>
                <a:spLocks noChangeArrowheads="1"/>
              </p:cNvSpPr>
              <p:nvPr/>
            </p:nvSpPr>
            <p:spPr bwMode="auto">
              <a:xfrm>
                <a:off x="1607" y="2070"/>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51_0819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Rectangle 237"/>
              <p:cNvSpPr>
                <a:spLocks noChangeArrowheads="1"/>
              </p:cNvSpPr>
              <p:nvPr/>
            </p:nvSpPr>
            <p:spPr bwMode="auto">
              <a:xfrm>
                <a:off x="1303" y="2073"/>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Freeform 238"/>
              <p:cNvSpPr>
                <a:spLocks/>
              </p:cNvSpPr>
              <p:nvPr/>
            </p:nvSpPr>
            <p:spPr bwMode="auto">
              <a:xfrm>
                <a:off x="1385" y="1937"/>
                <a:ext cx="75" cy="150"/>
              </a:xfrm>
              <a:custGeom>
                <a:avLst/>
                <a:gdLst>
                  <a:gd name="T0" fmla="*/ 0 w 83"/>
                  <a:gd name="T1" fmla="*/ 166 h 166"/>
                  <a:gd name="T2" fmla="*/ 15 w 83"/>
                  <a:gd name="T3" fmla="*/ 166 h 166"/>
                  <a:gd name="T4" fmla="*/ 83 w 83"/>
                  <a:gd name="T5" fmla="*/ 0 h 166"/>
                </a:gdLst>
                <a:ahLst/>
                <a:cxnLst>
                  <a:cxn ang="0">
                    <a:pos x="T0" y="T1"/>
                  </a:cxn>
                  <a:cxn ang="0">
                    <a:pos x="T2" y="T3"/>
                  </a:cxn>
                  <a:cxn ang="0">
                    <a:pos x="T4" y="T5"/>
                  </a:cxn>
                </a:cxnLst>
                <a:rect l="0" t="0" r="r" b="b"/>
                <a:pathLst>
                  <a:path w="83" h="166">
                    <a:moveTo>
                      <a:pt x="0" y="166"/>
                    </a:moveTo>
                    <a:lnTo>
                      <a:pt x="15" y="166"/>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0" name="Freeform 239"/>
              <p:cNvSpPr>
                <a:spLocks/>
              </p:cNvSpPr>
              <p:nvPr/>
            </p:nvSpPr>
            <p:spPr bwMode="auto">
              <a:xfrm>
                <a:off x="1464" y="1937"/>
                <a:ext cx="134" cy="150"/>
              </a:xfrm>
              <a:custGeom>
                <a:avLst/>
                <a:gdLst>
                  <a:gd name="T0" fmla="*/ 0 w 147"/>
                  <a:gd name="T1" fmla="*/ 0 h 166"/>
                  <a:gd name="T2" fmla="*/ 66 w 147"/>
                  <a:gd name="T3" fmla="*/ 0 h 166"/>
                  <a:gd name="T4" fmla="*/ 134 w 147"/>
                  <a:gd name="T5" fmla="*/ 166 h 166"/>
                  <a:gd name="T6" fmla="*/ 147 w 147"/>
                  <a:gd name="T7" fmla="*/ 166 h 166"/>
                </a:gdLst>
                <a:ahLst/>
                <a:cxnLst>
                  <a:cxn ang="0">
                    <a:pos x="T0" y="T1"/>
                  </a:cxn>
                  <a:cxn ang="0">
                    <a:pos x="T2" y="T3"/>
                  </a:cxn>
                  <a:cxn ang="0">
                    <a:pos x="T4" y="T5"/>
                  </a:cxn>
                  <a:cxn ang="0">
                    <a:pos x="T6" y="T7"/>
                  </a:cxn>
                </a:cxnLst>
                <a:rect l="0" t="0" r="r" b="b"/>
                <a:pathLst>
                  <a:path w="147" h="166">
                    <a:moveTo>
                      <a:pt x="0" y="0"/>
                    </a:moveTo>
                    <a:lnTo>
                      <a:pt x="66" y="0"/>
                    </a:lnTo>
                    <a:lnTo>
                      <a:pt x="134" y="166"/>
                    </a:lnTo>
                    <a:lnTo>
                      <a:pt x="147" y="16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1" name="Rectangle 240"/>
              <p:cNvSpPr>
                <a:spLocks noChangeArrowheads="1"/>
              </p:cNvSpPr>
              <p:nvPr/>
            </p:nvSpPr>
            <p:spPr bwMode="auto">
              <a:xfrm>
                <a:off x="1607" y="210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A10187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Rectangle 241"/>
              <p:cNvSpPr>
                <a:spLocks noChangeArrowheads="1"/>
              </p:cNvSpPr>
              <p:nvPr/>
            </p:nvSpPr>
            <p:spPr bwMode="auto">
              <a:xfrm>
                <a:off x="1303" y="2107"/>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216.2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Freeform 242"/>
              <p:cNvSpPr>
                <a:spLocks/>
              </p:cNvSpPr>
              <p:nvPr/>
            </p:nvSpPr>
            <p:spPr bwMode="auto">
              <a:xfrm>
                <a:off x="1385" y="1957"/>
                <a:ext cx="75" cy="165"/>
              </a:xfrm>
              <a:custGeom>
                <a:avLst/>
                <a:gdLst>
                  <a:gd name="T0" fmla="*/ 0 w 83"/>
                  <a:gd name="T1" fmla="*/ 182 h 182"/>
                  <a:gd name="T2" fmla="*/ 15 w 83"/>
                  <a:gd name="T3" fmla="*/ 182 h 182"/>
                  <a:gd name="T4" fmla="*/ 83 w 83"/>
                  <a:gd name="T5" fmla="*/ 0 h 182"/>
                </a:gdLst>
                <a:ahLst/>
                <a:cxnLst>
                  <a:cxn ang="0">
                    <a:pos x="T0" y="T1"/>
                  </a:cxn>
                  <a:cxn ang="0">
                    <a:pos x="T2" y="T3"/>
                  </a:cxn>
                  <a:cxn ang="0">
                    <a:pos x="T4" y="T5"/>
                  </a:cxn>
                </a:cxnLst>
                <a:rect l="0" t="0" r="r" b="b"/>
                <a:pathLst>
                  <a:path w="83" h="182">
                    <a:moveTo>
                      <a:pt x="0" y="182"/>
                    </a:moveTo>
                    <a:lnTo>
                      <a:pt x="15" y="182"/>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4" name="Freeform 243"/>
              <p:cNvSpPr>
                <a:spLocks/>
              </p:cNvSpPr>
              <p:nvPr/>
            </p:nvSpPr>
            <p:spPr bwMode="auto">
              <a:xfrm>
                <a:off x="1464" y="1957"/>
                <a:ext cx="134" cy="165"/>
              </a:xfrm>
              <a:custGeom>
                <a:avLst/>
                <a:gdLst>
                  <a:gd name="T0" fmla="*/ 0 w 147"/>
                  <a:gd name="T1" fmla="*/ 0 h 182"/>
                  <a:gd name="T2" fmla="*/ 66 w 147"/>
                  <a:gd name="T3" fmla="*/ 0 h 182"/>
                  <a:gd name="T4" fmla="*/ 134 w 147"/>
                  <a:gd name="T5" fmla="*/ 182 h 182"/>
                  <a:gd name="T6" fmla="*/ 147 w 147"/>
                  <a:gd name="T7" fmla="*/ 182 h 182"/>
                </a:gdLst>
                <a:ahLst/>
                <a:cxnLst>
                  <a:cxn ang="0">
                    <a:pos x="T0" y="T1"/>
                  </a:cxn>
                  <a:cxn ang="0">
                    <a:pos x="T2" y="T3"/>
                  </a:cxn>
                  <a:cxn ang="0">
                    <a:pos x="T4" y="T5"/>
                  </a:cxn>
                  <a:cxn ang="0">
                    <a:pos x="T6" y="T7"/>
                  </a:cxn>
                </a:cxnLst>
                <a:rect l="0" t="0" r="r" b="b"/>
                <a:pathLst>
                  <a:path w="147" h="182">
                    <a:moveTo>
                      <a:pt x="0" y="0"/>
                    </a:moveTo>
                    <a:lnTo>
                      <a:pt x="66" y="0"/>
                    </a:lnTo>
                    <a:lnTo>
                      <a:pt x="134" y="182"/>
                    </a:lnTo>
                    <a:lnTo>
                      <a:pt x="147" y="18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5" name="Rectangle 244"/>
              <p:cNvSpPr>
                <a:spLocks noChangeArrowheads="1"/>
              </p:cNvSpPr>
              <p:nvPr/>
            </p:nvSpPr>
            <p:spPr bwMode="auto">
              <a:xfrm>
                <a:off x="1607" y="2139"/>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A11995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 name="Rectangle 245"/>
              <p:cNvSpPr>
                <a:spLocks noChangeArrowheads="1"/>
              </p:cNvSpPr>
              <p:nvPr/>
            </p:nvSpPr>
            <p:spPr bwMode="auto">
              <a:xfrm>
                <a:off x="1303" y="2142"/>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216.9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7" name="Freeform 246"/>
              <p:cNvSpPr>
                <a:spLocks/>
              </p:cNvSpPr>
              <p:nvPr/>
            </p:nvSpPr>
            <p:spPr bwMode="auto">
              <a:xfrm>
                <a:off x="1385" y="1964"/>
                <a:ext cx="75" cy="192"/>
              </a:xfrm>
              <a:custGeom>
                <a:avLst/>
                <a:gdLst>
                  <a:gd name="T0" fmla="*/ 0 w 83"/>
                  <a:gd name="T1" fmla="*/ 212 h 212"/>
                  <a:gd name="T2" fmla="*/ 15 w 83"/>
                  <a:gd name="T3" fmla="*/ 212 h 212"/>
                  <a:gd name="T4" fmla="*/ 83 w 83"/>
                  <a:gd name="T5" fmla="*/ 0 h 212"/>
                </a:gdLst>
                <a:ahLst/>
                <a:cxnLst>
                  <a:cxn ang="0">
                    <a:pos x="T0" y="T1"/>
                  </a:cxn>
                  <a:cxn ang="0">
                    <a:pos x="T2" y="T3"/>
                  </a:cxn>
                  <a:cxn ang="0">
                    <a:pos x="T4" y="T5"/>
                  </a:cxn>
                </a:cxnLst>
                <a:rect l="0" t="0" r="r" b="b"/>
                <a:pathLst>
                  <a:path w="83" h="212">
                    <a:moveTo>
                      <a:pt x="0" y="212"/>
                    </a:moveTo>
                    <a:lnTo>
                      <a:pt x="15" y="212"/>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8" name="Freeform 247"/>
              <p:cNvSpPr>
                <a:spLocks/>
              </p:cNvSpPr>
              <p:nvPr/>
            </p:nvSpPr>
            <p:spPr bwMode="auto">
              <a:xfrm>
                <a:off x="1464" y="1964"/>
                <a:ext cx="134" cy="192"/>
              </a:xfrm>
              <a:custGeom>
                <a:avLst/>
                <a:gdLst>
                  <a:gd name="T0" fmla="*/ 0 w 147"/>
                  <a:gd name="T1" fmla="*/ 0 h 212"/>
                  <a:gd name="T2" fmla="*/ 66 w 147"/>
                  <a:gd name="T3" fmla="*/ 0 h 212"/>
                  <a:gd name="T4" fmla="*/ 134 w 147"/>
                  <a:gd name="T5" fmla="*/ 212 h 212"/>
                  <a:gd name="T6" fmla="*/ 147 w 147"/>
                  <a:gd name="T7" fmla="*/ 212 h 212"/>
                </a:gdLst>
                <a:ahLst/>
                <a:cxnLst>
                  <a:cxn ang="0">
                    <a:pos x="T0" y="T1"/>
                  </a:cxn>
                  <a:cxn ang="0">
                    <a:pos x="T2" y="T3"/>
                  </a:cxn>
                  <a:cxn ang="0">
                    <a:pos x="T4" y="T5"/>
                  </a:cxn>
                  <a:cxn ang="0">
                    <a:pos x="T6" y="T7"/>
                  </a:cxn>
                </a:cxnLst>
                <a:rect l="0" t="0" r="r" b="b"/>
                <a:pathLst>
                  <a:path w="147" h="212">
                    <a:moveTo>
                      <a:pt x="0" y="0"/>
                    </a:moveTo>
                    <a:lnTo>
                      <a:pt x="66" y="0"/>
                    </a:lnTo>
                    <a:lnTo>
                      <a:pt x="134" y="212"/>
                    </a:lnTo>
                    <a:lnTo>
                      <a:pt x="147" y="21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9" name="Rectangle 248"/>
              <p:cNvSpPr>
                <a:spLocks noChangeArrowheads="1"/>
              </p:cNvSpPr>
              <p:nvPr/>
            </p:nvSpPr>
            <p:spPr bwMode="auto">
              <a:xfrm>
                <a:off x="1607" y="2173"/>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A45575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Rectangle 249"/>
              <p:cNvSpPr>
                <a:spLocks noChangeArrowheads="1"/>
              </p:cNvSpPr>
              <p:nvPr/>
            </p:nvSpPr>
            <p:spPr bwMode="auto">
              <a:xfrm>
                <a:off x="1303" y="2176"/>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227.0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 name="Freeform 250"/>
              <p:cNvSpPr>
                <a:spLocks/>
              </p:cNvSpPr>
              <p:nvPr/>
            </p:nvSpPr>
            <p:spPr bwMode="auto">
              <a:xfrm>
                <a:off x="1385" y="2072"/>
                <a:ext cx="75" cy="119"/>
              </a:xfrm>
              <a:custGeom>
                <a:avLst/>
                <a:gdLst>
                  <a:gd name="T0" fmla="*/ 0 w 83"/>
                  <a:gd name="T1" fmla="*/ 131 h 131"/>
                  <a:gd name="T2" fmla="*/ 15 w 83"/>
                  <a:gd name="T3" fmla="*/ 131 h 131"/>
                  <a:gd name="T4" fmla="*/ 83 w 83"/>
                  <a:gd name="T5" fmla="*/ 0 h 131"/>
                </a:gdLst>
                <a:ahLst/>
                <a:cxnLst>
                  <a:cxn ang="0">
                    <a:pos x="T0" y="T1"/>
                  </a:cxn>
                  <a:cxn ang="0">
                    <a:pos x="T2" y="T3"/>
                  </a:cxn>
                  <a:cxn ang="0">
                    <a:pos x="T4" y="T5"/>
                  </a:cxn>
                </a:cxnLst>
                <a:rect l="0" t="0" r="r" b="b"/>
                <a:pathLst>
                  <a:path w="83" h="131">
                    <a:moveTo>
                      <a:pt x="0" y="131"/>
                    </a:moveTo>
                    <a:lnTo>
                      <a:pt x="15" y="131"/>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2" name="Freeform 251"/>
              <p:cNvSpPr>
                <a:spLocks/>
              </p:cNvSpPr>
              <p:nvPr/>
            </p:nvSpPr>
            <p:spPr bwMode="auto">
              <a:xfrm>
                <a:off x="1464" y="2072"/>
                <a:ext cx="134" cy="119"/>
              </a:xfrm>
              <a:custGeom>
                <a:avLst/>
                <a:gdLst>
                  <a:gd name="T0" fmla="*/ 0 w 147"/>
                  <a:gd name="T1" fmla="*/ 0 h 131"/>
                  <a:gd name="T2" fmla="*/ 66 w 147"/>
                  <a:gd name="T3" fmla="*/ 0 h 131"/>
                  <a:gd name="T4" fmla="*/ 134 w 147"/>
                  <a:gd name="T5" fmla="*/ 131 h 131"/>
                  <a:gd name="T6" fmla="*/ 147 w 147"/>
                  <a:gd name="T7" fmla="*/ 131 h 131"/>
                </a:gdLst>
                <a:ahLst/>
                <a:cxnLst>
                  <a:cxn ang="0">
                    <a:pos x="T0" y="T1"/>
                  </a:cxn>
                  <a:cxn ang="0">
                    <a:pos x="T2" y="T3"/>
                  </a:cxn>
                  <a:cxn ang="0">
                    <a:pos x="T4" y="T5"/>
                  </a:cxn>
                  <a:cxn ang="0">
                    <a:pos x="T6" y="T7"/>
                  </a:cxn>
                </a:cxnLst>
                <a:rect l="0" t="0" r="r" b="b"/>
                <a:pathLst>
                  <a:path w="147" h="131">
                    <a:moveTo>
                      <a:pt x="0" y="0"/>
                    </a:moveTo>
                    <a:lnTo>
                      <a:pt x="66" y="0"/>
                    </a:lnTo>
                    <a:lnTo>
                      <a:pt x="134" y="131"/>
                    </a:lnTo>
                    <a:lnTo>
                      <a:pt x="147" y="13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3" name="Rectangle 252"/>
              <p:cNvSpPr>
                <a:spLocks noChangeArrowheads="1"/>
              </p:cNvSpPr>
              <p:nvPr/>
            </p:nvSpPr>
            <p:spPr bwMode="auto">
              <a:xfrm>
                <a:off x="1607" y="2208"/>
                <a:ext cx="10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A3583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4" name="Rectangle 253"/>
              <p:cNvSpPr>
                <a:spLocks noChangeArrowheads="1"/>
              </p:cNvSpPr>
              <p:nvPr/>
            </p:nvSpPr>
            <p:spPr bwMode="auto">
              <a:xfrm>
                <a:off x="1303" y="2210"/>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229.0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5" name="Freeform 254"/>
              <p:cNvSpPr>
                <a:spLocks/>
              </p:cNvSpPr>
              <p:nvPr/>
            </p:nvSpPr>
            <p:spPr bwMode="auto">
              <a:xfrm>
                <a:off x="1385" y="2094"/>
                <a:ext cx="75" cy="131"/>
              </a:xfrm>
              <a:custGeom>
                <a:avLst/>
                <a:gdLst>
                  <a:gd name="T0" fmla="*/ 0 w 83"/>
                  <a:gd name="T1" fmla="*/ 145 h 145"/>
                  <a:gd name="T2" fmla="*/ 15 w 83"/>
                  <a:gd name="T3" fmla="*/ 145 h 145"/>
                  <a:gd name="T4" fmla="*/ 83 w 83"/>
                  <a:gd name="T5" fmla="*/ 0 h 145"/>
                </a:gdLst>
                <a:ahLst/>
                <a:cxnLst>
                  <a:cxn ang="0">
                    <a:pos x="T0" y="T1"/>
                  </a:cxn>
                  <a:cxn ang="0">
                    <a:pos x="T2" y="T3"/>
                  </a:cxn>
                  <a:cxn ang="0">
                    <a:pos x="T4" y="T5"/>
                  </a:cxn>
                </a:cxnLst>
                <a:rect l="0" t="0" r="r" b="b"/>
                <a:pathLst>
                  <a:path w="83" h="145">
                    <a:moveTo>
                      <a:pt x="0" y="145"/>
                    </a:moveTo>
                    <a:lnTo>
                      <a:pt x="15" y="145"/>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6" name="Freeform 255"/>
              <p:cNvSpPr>
                <a:spLocks/>
              </p:cNvSpPr>
              <p:nvPr/>
            </p:nvSpPr>
            <p:spPr bwMode="auto">
              <a:xfrm>
                <a:off x="1464" y="2094"/>
                <a:ext cx="134" cy="131"/>
              </a:xfrm>
              <a:custGeom>
                <a:avLst/>
                <a:gdLst>
                  <a:gd name="T0" fmla="*/ 0 w 147"/>
                  <a:gd name="T1" fmla="*/ 0 h 145"/>
                  <a:gd name="T2" fmla="*/ 66 w 147"/>
                  <a:gd name="T3" fmla="*/ 0 h 145"/>
                  <a:gd name="T4" fmla="*/ 134 w 147"/>
                  <a:gd name="T5" fmla="*/ 145 h 145"/>
                  <a:gd name="T6" fmla="*/ 147 w 147"/>
                  <a:gd name="T7" fmla="*/ 145 h 145"/>
                </a:gdLst>
                <a:ahLst/>
                <a:cxnLst>
                  <a:cxn ang="0">
                    <a:pos x="T0" y="T1"/>
                  </a:cxn>
                  <a:cxn ang="0">
                    <a:pos x="T2" y="T3"/>
                  </a:cxn>
                  <a:cxn ang="0">
                    <a:pos x="T4" y="T5"/>
                  </a:cxn>
                  <a:cxn ang="0">
                    <a:pos x="T6" y="T7"/>
                  </a:cxn>
                </a:cxnLst>
                <a:rect l="0" t="0" r="r" b="b"/>
                <a:pathLst>
                  <a:path w="147" h="145">
                    <a:moveTo>
                      <a:pt x="0" y="0"/>
                    </a:moveTo>
                    <a:lnTo>
                      <a:pt x="66" y="0"/>
                    </a:lnTo>
                    <a:lnTo>
                      <a:pt x="134" y="145"/>
                    </a:lnTo>
                    <a:lnTo>
                      <a:pt x="147" y="14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7" name="Rectangle 256"/>
              <p:cNvSpPr>
                <a:spLocks noChangeArrowheads="1"/>
              </p:cNvSpPr>
              <p:nvPr/>
            </p:nvSpPr>
            <p:spPr bwMode="auto">
              <a:xfrm>
                <a:off x="1607" y="224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A39117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Rectangle 257"/>
              <p:cNvSpPr>
                <a:spLocks noChangeArrowheads="1"/>
              </p:cNvSpPr>
              <p:nvPr/>
            </p:nvSpPr>
            <p:spPr bwMode="auto">
              <a:xfrm>
                <a:off x="1303" y="2245"/>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229.6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Freeform 258"/>
              <p:cNvSpPr>
                <a:spLocks/>
              </p:cNvSpPr>
              <p:nvPr/>
            </p:nvSpPr>
            <p:spPr bwMode="auto">
              <a:xfrm>
                <a:off x="1385" y="2100"/>
                <a:ext cx="75" cy="159"/>
              </a:xfrm>
              <a:custGeom>
                <a:avLst/>
                <a:gdLst>
                  <a:gd name="T0" fmla="*/ 0 w 83"/>
                  <a:gd name="T1" fmla="*/ 176 h 176"/>
                  <a:gd name="T2" fmla="*/ 15 w 83"/>
                  <a:gd name="T3" fmla="*/ 176 h 176"/>
                  <a:gd name="T4" fmla="*/ 83 w 83"/>
                  <a:gd name="T5" fmla="*/ 0 h 176"/>
                </a:gdLst>
                <a:ahLst/>
                <a:cxnLst>
                  <a:cxn ang="0">
                    <a:pos x="T0" y="T1"/>
                  </a:cxn>
                  <a:cxn ang="0">
                    <a:pos x="T2" y="T3"/>
                  </a:cxn>
                  <a:cxn ang="0">
                    <a:pos x="T4" y="T5"/>
                  </a:cxn>
                </a:cxnLst>
                <a:rect l="0" t="0" r="r" b="b"/>
                <a:pathLst>
                  <a:path w="83" h="176">
                    <a:moveTo>
                      <a:pt x="0" y="176"/>
                    </a:moveTo>
                    <a:lnTo>
                      <a:pt x="15" y="176"/>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0" name="Freeform 259"/>
              <p:cNvSpPr>
                <a:spLocks/>
              </p:cNvSpPr>
              <p:nvPr/>
            </p:nvSpPr>
            <p:spPr bwMode="auto">
              <a:xfrm>
                <a:off x="1464" y="2100"/>
                <a:ext cx="134" cy="159"/>
              </a:xfrm>
              <a:custGeom>
                <a:avLst/>
                <a:gdLst>
                  <a:gd name="T0" fmla="*/ 0 w 147"/>
                  <a:gd name="T1" fmla="*/ 0 h 176"/>
                  <a:gd name="T2" fmla="*/ 66 w 147"/>
                  <a:gd name="T3" fmla="*/ 0 h 176"/>
                  <a:gd name="T4" fmla="*/ 134 w 147"/>
                  <a:gd name="T5" fmla="*/ 176 h 176"/>
                  <a:gd name="T6" fmla="*/ 147 w 147"/>
                  <a:gd name="T7" fmla="*/ 176 h 176"/>
                </a:gdLst>
                <a:ahLst/>
                <a:cxnLst>
                  <a:cxn ang="0">
                    <a:pos x="T0" y="T1"/>
                  </a:cxn>
                  <a:cxn ang="0">
                    <a:pos x="T2" y="T3"/>
                  </a:cxn>
                  <a:cxn ang="0">
                    <a:pos x="T4" y="T5"/>
                  </a:cxn>
                  <a:cxn ang="0">
                    <a:pos x="T6" y="T7"/>
                  </a:cxn>
                </a:cxnLst>
                <a:rect l="0" t="0" r="r" b="b"/>
                <a:pathLst>
                  <a:path w="147" h="176">
                    <a:moveTo>
                      <a:pt x="0" y="0"/>
                    </a:moveTo>
                    <a:lnTo>
                      <a:pt x="66" y="0"/>
                    </a:lnTo>
                    <a:lnTo>
                      <a:pt x="134" y="176"/>
                    </a:lnTo>
                    <a:lnTo>
                      <a:pt x="147" y="17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1" name="Rectangle 260"/>
              <p:cNvSpPr>
                <a:spLocks noChangeArrowheads="1"/>
              </p:cNvSpPr>
              <p:nvPr/>
            </p:nvSpPr>
            <p:spPr bwMode="auto">
              <a:xfrm>
                <a:off x="1607" y="2277"/>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A12032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2" name="Rectangle 261"/>
              <p:cNvSpPr>
                <a:spLocks noChangeArrowheads="1"/>
              </p:cNvSpPr>
              <p:nvPr/>
            </p:nvSpPr>
            <p:spPr bwMode="auto">
              <a:xfrm>
                <a:off x="1303" y="2279"/>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236.1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Freeform 262"/>
              <p:cNvSpPr>
                <a:spLocks/>
              </p:cNvSpPr>
              <p:nvPr/>
            </p:nvSpPr>
            <p:spPr bwMode="auto">
              <a:xfrm>
                <a:off x="1385" y="2170"/>
                <a:ext cx="75" cy="124"/>
              </a:xfrm>
              <a:custGeom>
                <a:avLst/>
                <a:gdLst>
                  <a:gd name="T0" fmla="*/ 0 w 83"/>
                  <a:gd name="T1" fmla="*/ 137 h 137"/>
                  <a:gd name="T2" fmla="*/ 15 w 83"/>
                  <a:gd name="T3" fmla="*/ 137 h 137"/>
                  <a:gd name="T4" fmla="*/ 83 w 83"/>
                  <a:gd name="T5" fmla="*/ 0 h 137"/>
                </a:gdLst>
                <a:ahLst/>
                <a:cxnLst>
                  <a:cxn ang="0">
                    <a:pos x="T0" y="T1"/>
                  </a:cxn>
                  <a:cxn ang="0">
                    <a:pos x="T2" y="T3"/>
                  </a:cxn>
                  <a:cxn ang="0">
                    <a:pos x="T4" y="T5"/>
                  </a:cxn>
                </a:cxnLst>
                <a:rect l="0" t="0" r="r" b="b"/>
                <a:pathLst>
                  <a:path w="83" h="137">
                    <a:moveTo>
                      <a:pt x="0" y="137"/>
                    </a:moveTo>
                    <a:lnTo>
                      <a:pt x="15" y="13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4" name="Freeform 263"/>
              <p:cNvSpPr>
                <a:spLocks/>
              </p:cNvSpPr>
              <p:nvPr/>
            </p:nvSpPr>
            <p:spPr bwMode="auto">
              <a:xfrm>
                <a:off x="1464" y="2170"/>
                <a:ext cx="134" cy="124"/>
              </a:xfrm>
              <a:custGeom>
                <a:avLst/>
                <a:gdLst>
                  <a:gd name="T0" fmla="*/ 0 w 147"/>
                  <a:gd name="T1" fmla="*/ 0 h 137"/>
                  <a:gd name="T2" fmla="*/ 66 w 147"/>
                  <a:gd name="T3" fmla="*/ 0 h 137"/>
                  <a:gd name="T4" fmla="*/ 134 w 147"/>
                  <a:gd name="T5" fmla="*/ 137 h 137"/>
                  <a:gd name="T6" fmla="*/ 147 w 147"/>
                  <a:gd name="T7" fmla="*/ 137 h 137"/>
                </a:gdLst>
                <a:ahLst/>
                <a:cxnLst>
                  <a:cxn ang="0">
                    <a:pos x="T0" y="T1"/>
                  </a:cxn>
                  <a:cxn ang="0">
                    <a:pos x="T2" y="T3"/>
                  </a:cxn>
                  <a:cxn ang="0">
                    <a:pos x="T4" y="T5"/>
                  </a:cxn>
                  <a:cxn ang="0">
                    <a:pos x="T6" y="T7"/>
                  </a:cxn>
                </a:cxnLst>
                <a:rect l="0" t="0" r="r" b="b"/>
                <a:pathLst>
                  <a:path w="147" h="137">
                    <a:moveTo>
                      <a:pt x="0" y="0"/>
                    </a:moveTo>
                    <a:lnTo>
                      <a:pt x="66" y="0"/>
                    </a:lnTo>
                    <a:lnTo>
                      <a:pt x="134" y="137"/>
                    </a:lnTo>
                    <a:lnTo>
                      <a:pt x="147" y="13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5" name="Rectangle 264"/>
              <p:cNvSpPr>
                <a:spLocks noChangeArrowheads="1"/>
              </p:cNvSpPr>
              <p:nvPr/>
            </p:nvSpPr>
            <p:spPr bwMode="auto">
              <a:xfrm>
                <a:off x="1607" y="231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A44849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Rectangle 265"/>
              <p:cNvSpPr>
                <a:spLocks noChangeArrowheads="1"/>
              </p:cNvSpPr>
              <p:nvPr/>
            </p:nvSpPr>
            <p:spPr bwMode="auto">
              <a:xfrm>
                <a:off x="1718" y="231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A61082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7" name="Rectangle 266"/>
              <p:cNvSpPr>
                <a:spLocks noChangeArrowheads="1"/>
              </p:cNvSpPr>
              <p:nvPr/>
            </p:nvSpPr>
            <p:spPr bwMode="auto">
              <a:xfrm>
                <a:off x="1303" y="2314"/>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237.4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Freeform 267"/>
              <p:cNvSpPr>
                <a:spLocks/>
              </p:cNvSpPr>
              <p:nvPr/>
            </p:nvSpPr>
            <p:spPr bwMode="auto">
              <a:xfrm>
                <a:off x="1385" y="2183"/>
                <a:ext cx="75" cy="145"/>
              </a:xfrm>
              <a:custGeom>
                <a:avLst/>
                <a:gdLst>
                  <a:gd name="T0" fmla="*/ 0 w 83"/>
                  <a:gd name="T1" fmla="*/ 160 h 160"/>
                  <a:gd name="T2" fmla="*/ 15 w 83"/>
                  <a:gd name="T3" fmla="*/ 160 h 160"/>
                  <a:gd name="T4" fmla="*/ 83 w 83"/>
                  <a:gd name="T5" fmla="*/ 0 h 160"/>
                </a:gdLst>
                <a:ahLst/>
                <a:cxnLst>
                  <a:cxn ang="0">
                    <a:pos x="T0" y="T1"/>
                  </a:cxn>
                  <a:cxn ang="0">
                    <a:pos x="T2" y="T3"/>
                  </a:cxn>
                  <a:cxn ang="0">
                    <a:pos x="T4" y="T5"/>
                  </a:cxn>
                </a:cxnLst>
                <a:rect l="0" t="0" r="r" b="b"/>
                <a:pathLst>
                  <a:path w="83" h="160">
                    <a:moveTo>
                      <a:pt x="0" y="160"/>
                    </a:moveTo>
                    <a:lnTo>
                      <a:pt x="15" y="160"/>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9" name="Freeform 268"/>
              <p:cNvSpPr>
                <a:spLocks/>
              </p:cNvSpPr>
              <p:nvPr/>
            </p:nvSpPr>
            <p:spPr bwMode="auto">
              <a:xfrm>
                <a:off x="1464" y="2183"/>
                <a:ext cx="134" cy="145"/>
              </a:xfrm>
              <a:custGeom>
                <a:avLst/>
                <a:gdLst>
                  <a:gd name="T0" fmla="*/ 0 w 147"/>
                  <a:gd name="T1" fmla="*/ 0 h 160"/>
                  <a:gd name="T2" fmla="*/ 66 w 147"/>
                  <a:gd name="T3" fmla="*/ 0 h 160"/>
                  <a:gd name="T4" fmla="*/ 134 w 147"/>
                  <a:gd name="T5" fmla="*/ 160 h 160"/>
                  <a:gd name="T6" fmla="*/ 147 w 147"/>
                  <a:gd name="T7" fmla="*/ 160 h 160"/>
                </a:gdLst>
                <a:ahLst/>
                <a:cxnLst>
                  <a:cxn ang="0">
                    <a:pos x="T0" y="T1"/>
                  </a:cxn>
                  <a:cxn ang="0">
                    <a:pos x="T2" y="T3"/>
                  </a:cxn>
                  <a:cxn ang="0">
                    <a:pos x="T4" y="T5"/>
                  </a:cxn>
                  <a:cxn ang="0">
                    <a:pos x="T6" y="T7"/>
                  </a:cxn>
                </a:cxnLst>
                <a:rect l="0" t="0" r="r" b="b"/>
                <a:pathLst>
                  <a:path w="147" h="160">
                    <a:moveTo>
                      <a:pt x="0" y="0"/>
                    </a:moveTo>
                    <a:lnTo>
                      <a:pt x="66" y="0"/>
                    </a:lnTo>
                    <a:lnTo>
                      <a:pt x="134" y="160"/>
                    </a:lnTo>
                    <a:lnTo>
                      <a:pt x="147" y="16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0" name="Line 441"/>
              <p:cNvSpPr>
                <a:spLocks noChangeShapeType="1"/>
              </p:cNvSpPr>
              <p:nvPr/>
            </p:nvSpPr>
            <p:spPr bwMode="auto">
              <a:xfrm>
                <a:off x="1599" y="2316"/>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1" name="Rectangle 270"/>
              <p:cNvSpPr>
                <a:spLocks noChangeArrowheads="1"/>
              </p:cNvSpPr>
              <p:nvPr/>
            </p:nvSpPr>
            <p:spPr bwMode="auto">
              <a:xfrm>
                <a:off x="1607" y="2345"/>
                <a:ext cx="108"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A6348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2" name="Rectangle 271"/>
              <p:cNvSpPr>
                <a:spLocks noChangeArrowheads="1"/>
              </p:cNvSpPr>
              <p:nvPr/>
            </p:nvSpPr>
            <p:spPr bwMode="auto">
              <a:xfrm>
                <a:off x="1303" y="2348"/>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237.8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3" name="Freeform 272"/>
              <p:cNvSpPr>
                <a:spLocks/>
              </p:cNvSpPr>
              <p:nvPr/>
            </p:nvSpPr>
            <p:spPr bwMode="auto">
              <a:xfrm>
                <a:off x="1385" y="2188"/>
                <a:ext cx="75" cy="175"/>
              </a:xfrm>
              <a:custGeom>
                <a:avLst/>
                <a:gdLst>
                  <a:gd name="T0" fmla="*/ 0 w 83"/>
                  <a:gd name="T1" fmla="*/ 193 h 193"/>
                  <a:gd name="T2" fmla="*/ 15 w 83"/>
                  <a:gd name="T3" fmla="*/ 193 h 193"/>
                  <a:gd name="T4" fmla="*/ 83 w 83"/>
                  <a:gd name="T5" fmla="*/ 0 h 193"/>
                </a:gdLst>
                <a:ahLst/>
                <a:cxnLst>
                  <a:cxn ang="0">
                    <a:pos x="T0" y="T1"/>
                  </a:cxn>
                  <a:cxn ang="0">
                    <a:pos x="T2" y="T3"/>
                  </a:cxn>
                  <a:cxn ang="0">
                    <a:pos x="T4" y="T5"/>
                  </a:cxn>
                </a:cxnLst>
                <a:rect l="0" t="0" r="r" b="b"/>
                <a:pathLst>
                  <a:path w="83" h="193">
                    <a:moveTo>
                      <a:pt x="0" y="193"/>
                    </a:moveTo>
                    <a:lnTo>
                      <a:pt x="15" y="19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4" name="Freeform 273"/>
              <p:cNvSpPr>
                <a:spLocks/>
              </p:cNvSpPr>
              <p:nvPr/>
            </p:nvSpPr>
            <p:spPr bwMode="auto">
              <a:xfrm>
                <a:off x="1464" y="2188"/>
                <a:ext cx="134" cy="175"/>
              </a:xfrm>
              <a:custGeom>
                <a:avLst/>
                <a:gdLst>
                  <a:gd name="T0" fmla="*/ 0 w 147"/>
                  <a:gd name="T1" fmla="*/ 0 h 193"/>
                  <a:gd name="T2" fmla="*/ 66 w 147"/>
                  <a:gd name="T3" fmla="*/ 0 h 193"/>
                  <a:gd name="T4" fmla="*/ 134 w 147"/>
                  <a:gd name="T5" fmla="*/ 193 h 193"/>
                  <a:gd name="T6" fmla="*/ 147 w 147"/>
                  <a:gd name="T7" fmla="*/ 193 h 193"/>
                </a:gdLst>
                <a:ahLst/>
                <a:cxnLst>
                  <a:cxn ang="0">
                    <a:pos x="T0" y="T1"/>
                  </a:cxn>
                  <a:cxn ang="0">
                    <a:pos x="T2" y="T3"/>
                  </a:cxn>
                  <a:cxn ang="0">
                    <a:pos x="T4" y="T5"/>
                  </a:cxn>
                  <a:cxn ang="0">
                    <a:pos x="T6" y="T7"/>
                  </a:cxn>
                </a:cxnLst>
                <a:rect l="0" t="0" r="r" b="b"/>
                <a:pathLst>
                  <a:path w="147" h="193">
                    <a:moveTo>
                      <a:pt x="0" y="0"/>
                    </a:moveTo>
                    <a:lnTo>
                      <a:pt x="66" y="0"/>
                    </a:lnTo>
                    <a:lnTo>
                      <a:pt x="134" y="193"/>
                    </a:lnTo>
                    <a:lnTo>
                      <a:pt x="147" y="19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5" name="Rectangle 274"/>
              <p:cNvSpPr>
                <a:spLocks noChangeArrowheads="1"/>
              </p:cNvSpPr>
              <p:nvPr/>
            </p:nvSpPr>
            <p:spPr bwMode="auto">
              <a:xfrm>
                <a:off x="1607" y="238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A32892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Rectangle 275"/>
              <p:cNvSpPr>
                <a:spLocks noChangeArrowheads="1"/>
              </p:cNvSpPr>
              <p:nvPr/>
            </p:nvSpPr>
            <p:spPr bwMode="auto">
              <a:xfrm>
                <a:off x="1303" y="2383"/>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238.6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7" name="Freeform 276"/>
              <p:cNvSpPr>
                <a:spLocks/>
              </p:cNvSpPr>
              <p:nvPr/>
            </p:nvSpPr>
            <p:spPr bwMode="auto">
              <a:xfrm>
                <a:off x="1385" y="2196"/>
                <a:ext cx="75" cy="201"/>
              </a:xfrm>
              <a:custGeom>
                <a:avLst/>
                <a:gdLst>
                  <a:gd name="T0" fmla="*/ 0 w 83"/>
                  <a:gd name="T1" fmla="*/ 222 h 222"/>
                  <a:gd name="T2" fmla="*/ 15 w 83"/>
                  <a:gd name="T3" fmla="*/ 222 h 222"/>
                  <a:gd name="T4" fmla="*/ 83 w 83"/>
                  <a:gd name="T5" fmla="*/ 0 h 222"/>
                </a:gdLst>
                <a:ahLst/>
                <a:cxnLst>
                  <a:cxn ang="0">
                    <a:pos x="T0" y="T1"/>
                  </a:cxn>
                  <a:cxn ang="0">
                    <a:pos x="T2" y="T3"/>
                  </a:cxn>
                  <a:cxn ang="0">
                    <a:pos x="T4" y="T5"/>
                  </a:cxn>
                </a:cxnLst>
                <a:rect l="0" t="0" r="r" b="b"/>
                <a:pathLst>
                  <a:path w="83" h="222">
                    <a:moveTo>
                      <a:pt x="0" y="222"/>
                    </a:moveTo>
                    <a:lnTo>
                      <a:pt x="15" y="222"/>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8" name="Freeform 277"/>
              <p:cNvSpPr>
                <a:spLocks/>
              </p:cNvSpPr>
              <p:nvPr/>
            </p:nvSpPr>
            <p:spPr bwMode="auto">
              <a:xfrm>
                <a:off x="1464" y="2196"/>
                <a:ext cx="134" cy="201"/>
              </a:xfrm>
              <a:custGeom>
                <a:avLst/>
                <a:gdLst>
                  <a:gd name="T0" fmla="*/ 0 w 147"/>
                  <a:gd name="T1" fmla="*/ 0 h 222"/>
                  <a:gd name="T2" fmla="*/ 66 w 147"/>
                  <a:gd name="T3" fmla="*/ 0 h 222"/>
                  <a:gd name="T4" fmla="*/ 134 w 147"/>
                  <a:gd name="T5" fmla="*/ 222 h 222"/>
                  <a:gd name="T6" fmla="*/ 147 w 147"/>
                  <a:gd name="T7" fmla="*/ 222 h 222"/>
                </a:gdLst>
                <a:ahLst/>
                <a:cxnLst>
                  <a:cxn ang="0">
                    <a:pos x="T0" y="T1"/>
                  </a:cxn>
                  <a:cxn ang="0">
                    <a:pos x="T2" y="T3"/>
                  </a:cxn>
                  <a:cxn ang="0">
                    <a:pos x="T4" y="T5"/>
                  </a:cxn>
                  <a:cxn ang="0">
                    <a:pos x="T6" y="T7"/>
                  </a:cxn>
                </a:cxnLst>
                <a:rect l="0" t="0" r="r" b="b"/>
                <a:pathLst>
                  <a:path w="147" h="222">
                    <a:moveTo>
                      <a:pt x="0" y="0"/>
                    </a:moveTo>
                    <a:lnTo>
                      <a:pt x="66" y="0"/>
                    </a:lnTo>
                    <a:lnTo>
                      <a:pt x="134" y="222"/>
                    </a:lnTo>
                    <a:lnTo>
                      <a:pt x="147" y="22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9" name="Rectangle 278"/>
              <p:cNvSpPr>
                <a:spLocks noChangeArrowheads="1"/>
              </p:cNvSpPr>
              <p:nvPr/>
            </p:nvSpPr>
            <p:spPr bwMode="auto">
              <a:xfrm>
                <a:off x="1607" y="241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A45211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0" name="Rectangle 279"/>
              <p:cNvSpPr>
                <a:spLocks noChangeArrowheads="1"/>
              </p:cNvSpPr>
              <p:nvPr/>
            </p:nvSpPr>
            <p:spPr bwMode="auto">
              <a:xfrm>
                <a:off x="1303" y="2417"/>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244.4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Freeform 280"/>
              <p:cNvSpPr>
                <a:spLocks/>
              </p:cNvSpPr>
              <p:nvPr/>
            </p:nvSpPr>
            <p:spPr bwMode="auto">
              <a:xfrm>
                <a:off x="1385" y="2259"/>
                <a:ext cx="75" cy="173"/>
              </a:xfrm>
              <a:custGeom>
                <a:avLst/>
                <a:gdLst>
                  <a:gd name="T0" fmla="*/ 0 w 83"/>
                  <a:gd name="T1" fmla="*/ 191 h 191"/>
                  <a:gd name="T2" fmla="*/ 15 w 83"/>
                  <a:gd name="T3" fmla="*/ 191 h 191"/>
                  <a:gd name="T4" fmla="*/ 83 w 83"/>
                  <a:gd name="T5" fmla="*/ 0 h 191"/>
                </a:gdLst>
                <a:ahLst/>
                <a:cxnLst>
                  <a:cxn ang="0">
                    <a:pos x="T0" y="T1"/>
                  </a:cxn>
                  <a:cxn ang="0">
                    <a:pos x="T2" y="T3"/>
                  </a:cxn>
                  <a:cxn ang="0">
                    <a:pos x="T4" y="T5"/>
                  </a:cxn>
                </a:cxnLst>
                <a:rect l="0" t="0" r="r" b="b"/>
                <a:pathLst>
                  <a:path w="83" h="191">
                    <a:moveTo>
                      <a:pt x="0" y="191"/>
                    </a:moveTo>
                    <a:lnTo>
                      <a:pt x="15" y="191"/>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2" name="Freeform 281"/>
              <p:cNvSpPr>
                <a:spLocks/>
              </p:cNvSpPr>
              <p:nvPr/>
            </p:nvSpPr>
            <p:spPr bwMode="auto">
              <a:xfrm>
                <a:off x="1464" y="2259"/>
                <a:ext cx="134" cy="173"/>
              </a:xfrm>
              <a:custGeom>
                <a:avLst/>
                <a:gdLst>
                  <a:gd name="T0" fmla="*/ 0 w 147"/>
                  <a:gd name="T1" fmla="*/ 0 h 191"/>
                  <a:gd name="T2" fmla="*/ 66 w 147"/>
                  <a:gd name="T3" fmla="*/ 0 h 191"/>
                  <a:gd name="T4" fmla="*/ 134 w 147"/>
                  <a:gd name="T5" fmla="*/ 191 h 191"/>
                  <a:gd name="T6" fmla="*/ 147 w 147"/>
                  <a:gd name="T7" fmla="*/ 191 h 191"/>
                </a:gdLst>
                <a:ahLst/>
                <a:cxnLst>
                  <a:cxn ang="0">
                    <a:pos x="T0" y="T1"/>
                  </a:cxn>
                  <a:cxn ang="0">
                    <a:pos x="T2" y="T3"/>
                  </a:cxn>
                  <a:cxn ang="0">
                    <a:pos x="T4" y="T5"/>
                  </a:cxn>
                  <a:cxn ang="0">
                    <a:pos x="T6" y="T7"/>
                  </a:cxn>
                </a:cxnLst>
                <a:rect l="0" t="0" r="r" b="b"/>
                <a:pathLst>
                  <a:path w="147" h="191">
                    <a:moveTo>
                      <a:pt x="0" y="0"/>
                    </a:moveTo>
                    <a:lnTo>
                      <a:pt x="66" y="0"/>
                    </a:lnTo>
                    <a:lnTo>
                      <a:pt x="134" y="191"/>
                    </a:lnTo>
                    <a:lnTo>
                      <a:pt x="147" y="19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3" name="Rectangle 282"/>
              <p:cNvSpPr>
                <a:spLocks noChangeArrowheads="1"/>
              </p:cNvSpPr>
              <p:nvPr/>
            </p:nvSpPr>
            <p:spPr bwMode="auto">
              <a:xfrm>
                <a:off x="1607" y="2449"/>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A23407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4" name="Rectangle 283"/>
              <p:cNvSpPr>
                <a:spLocks noChangeArrowheads="1"/>
              </p:cNvSpPr>
              <p:nvPr/>
            </p:nvSpPr>
            <p:spPr bwMode="auto">
              <a:xfrm>
                <a:off x="1718" y="2449"/>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52_1018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5" name="Rectangle 284"/>
              <p:cNvSpPr>
                <a:spLocks noChangeArrowheads="1"/>
              </p:cNvSpPr>
              <p:nvPr/>
            </p:nvSpPr>
            <p:spPr bwMode="auto">
              <a:xfrm>
                <a:off x="1841" y="2449"/>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A43929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6" name="Rectangle 285"/>
              <p:cNvSpPr>
                <a:spLocks noChangeArrowheads="1"/>
              </p:cNvSpPr>
              <p:nvPr/>
            </p:nvSpPr>
            <p:spPr bwMode="auto">
              <a:xfrm>
                <a:off x="1607" y="2483"/>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A43332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7" name="Rectangle 286"/>
              <p:cNvSpPr>
                <a:spLocks noChangeArrowheads="1"/>
              </p:cNvSpPr>
              <p:nvPr/>
            </p:nvSpPr>
            <p:spPr bwMode="auto">
              <a:xfrm>
                <a:off x="1303" y="2469"/>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247.8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8" name="Freeform 287"/>
              <p:cNvSpPr>
                <a:spLocks/>
              </p:cNvSpPr>
              <p:nvPr/>
            </p:nvSpPr>
            <p:spPr bwMode="auto">
              <a:xfrm>
                <a:off x="1385" y="2295"/>
                <a:ext cx="75" cy="188"/>
              </a:xfrm>
              <a:custGeom>
                <a:avLst/>
                <a:gdLst>
                  <a:gd name="T0" fmla="*/ 0 w 83"/>
                  <a:gd name="T1" fmla="*/ 208 h 208"/>
                  <a:gd name="T2" fmla="*/ 15 w 83"/>
                  <a:gd name="T3" fmla="*/ 208 h 208"/>
                  <a:gd name="T4" fmla="*/ 83 w 83"/>
                  <a:gd name="T5" fmla="*/ 0 h 208"/>
                </a:gdLst>
                <a:ahLst/>
                <a:cxnLst>
                  <a:cxn ang="0">
                    <a:pos x="T0" y="T1"/>
                  </a:cxn>
                  <a:cxn ang="0">
                    <a:pos x="T2" y="T3"/>
                  </a:cxn>
                  <a:cxn ang="0">
                    <a:pos x="T4" y="T5"/>
                  </a:cxn>
                </a:cxnLst>
                <a:rect l="0" t="0" r="r" b="b"/>
                <a:pathLst>
                  <a:path w="83" h="208">
                    <a:moveTo>
                      <a:pt x="0" y="208"/>
                    </a:moveTo>
                    <a:lnTo>
                      <a:pt x="15" y="208"/>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9" name="Freeform 288"/>
              <p:cNvSpPr>
                <a:spLocks/>
              </p:cNvSpPr>
              <p:nvPr/>
            </p:nvSpPr>
            <p:spPr bwMode="auto">
              <a:xfrm>
                <a:off x="1464" y="2295"/>
                <a:ext cx="134" cy="188"/>
              </a:xfrm>
              <a:custGeom>
                <a:avLst/>
                <a:gdLst>
                  <a:gd name="T0" fmla="*/ 0 w 147"/>
                  <a:gd name="T1" fmla="*/ 0 h 208"/>
                  <a:gd name="T2" fmla="*/ 66 w 147"/>
                  <a:gd name="T3" fmla="*/ 0 h 208"/>
                  <a:gd name="T4" fmla="*/ 134 w 147"/>
                  <a:gd name="T5" fmla="*/ 208 h 208"/>
                  <a:gd name="T6" fmla="*/ 147 w 147"/>
                  <a:gd name="T7" fmla="*/ 208 h 208"/>
                </a:gdLst>
                <a:ahLst/>
                <a:cxnLst>
                  <a:cxn ang="0">
                    <a:pos x="T0" y="T1"/>
                  </a:cxn>
                  <a:cxn ang="0">
                    <a:pos x="T2" y="T3"/>
                  </a:cxn>
                  <a:cxn ang="0">
                    <a:pos x="T4" y="T5"/>
                  </a:cxn>
                  <a:cxn ang="0">
                    <a:pos x="T6" y="T7"/>
                  </a:cxn>
                </a:cxnLst>
                <a:rect l="0" t="0" r="r" b="b"/>
                <a:pathLst>
                  <a:path w="147" h="208">
                    <a:moveTo>
                      <a:pt x="0" y="0"/>
                    </a:moveTo>
                    <a:lnTo>
                      <a:pt x="66" y="0"/>
                    </a:lnTo>
                    <a:lnTo>
                      <a:pt x="134" y="208"/>
                    </a:lnTo>
                    <a:lnTo>
                      <a:pt x="147" y="208"/>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0" name="Line 461"/>
              <p:cNvSpPr>
                <a:spLocks noChangeShapeType="1"/>
              </p:cNvSpPr>
              <p:nvPr/>
            </p:nvSpPr>
            <p:spPr bwMode="auto">
              <a:xfrm>
                <a:off x="1599" y="2454"/>
                <a:ext cx="0" cy="57"/>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1" name="Rectangle 290"/>
              <p:cNvSpPr>
                <a:spLocks noChangeArrowheads="1"/>
              </p:cNvSpPr>
              <p:nvPr/>
            </p:nvSpPr>
            <p:spPr bwMode="auto">
              <a:xfrm>
                <a:off x="1607" y="251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A44323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2" name="Rectangle 291"/>
              <p:cNvSpPr>
                <a:spLocks noChangeArrowheads="1"/>
              </p:cNvSpPr>
              <p:nvPr/>
            </p:nvSpPr>
            <p:spPr bwMode="auto">
              <a:xfrm>
                <a:off x="1718" y="2518"/>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A44334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3" name="Rectangle 292"/>
              <p:cNvSpPr>
                <a:spLocks noChangeArrowheads="1"/>
              </p:cNvSpPr>
              <p:nvPr/>
            </p:nvSpPr>
            <p:spPr bwMode="auto">
              <a:xfrm>
                <a:off x="1303" y="2520"/>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249.0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4" name="Freeform 293"/>
              <p:cNvSpPr>
                <a:spLocks/>
              </p:cNvSpPr>
              <p:nvPr/>
            </p:nvSpPr>
            <p:spPr bwMode="auto">
              <a:xfrm>
                <a:off x="1385" y="2307"/>
                <a:ext cx="75" cy="228"/>
              </a:xfrm>
              <a:custGeom>
                <a:avLst/>
                <a:gdLst>
                  <a:gd name="T0" fmla="*/ 0 w 83"/>
                  <a:gd name="T1" fmla="*/ 251 h 251"/>
                  <a:gd name="T2" fmla="*/ 15 w 83"/>
                  <a:gd name="T3" fmla="*/ 251 h 251"/>
                  <a:gd name="T4" fmla="*/ 83 w 83"/>
                  <a:gd name="T5" fmla="*/ 0 h 251"/>
                </a:gdLst>
                <a:ahLst/>
                <a:cxnLst>
                  <a:cxn ang="0">
                    <a:pos x="T0" y="T1"/>
                  </a:cxn>
                  <a:cxn ang="0">
                    <a:pos x="T2" y="T3"/>
                  </a:cxn>
                  <a:cxn ang="0">
                    <a:pos x="T4" y="T5"/>
                  </a:cxn>
                </a:cxnLst>
                <a:rect l="0" t="0" r="r" b="b"/>
                <a:pathLst>
                  <a:path w="83" h="251">
                    <a:moveTo>
                      <a:pt x="0" y="251"/>
                    </a:moveTo>
                    <a:lnTo>
                      <a:pt x="15" y="251"/>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5" name="Freeform 294"/>
              <p:cNvSpPr>
                <a:spLocks/>
              </p:cNvSpPr>
              <p:nvPr/>
            </p:nvSpPr>
            <p:spPr bwMode="auto">
              <a:xfrm>
                <a:off x="1464" y="2307"/>
                <a:ext cx="134" cy="228"/>
              </a:xfrm>
              <a:custGeom>
                <a:avLst/>
                <a:gdLst>
                  <a:gd name="T0" fmla="*/ 0 w 147"/>
                  <a:gd name="T1" fmla="*/ 0 h 251"/>
                  <a:gd name="T2" fmla="*/ 66 w 147"/>
                  <a:gd name="T3" fmla="*/ 0 h 251"/>
                  <a:gd name="T4" fmla="*/ 134 w 147"/>
                  <a:gd name="T5" fmla="*/ 251 h 251"/>
                  <a:gd name="T6" fmla="*/ 147 w 147"/>
                  <a:gd name="T7" fmla="*/ 251 h 251"/>
                </a:gdLst>
                <a:ahLst/>
                <a:cxnLst>
                  <a:cxn ang="0">
                    <a:pos x="T0" y="T1"/>
                  </a:cxn>
                  <a:cxn ang="0">
                    <a:pos x="T2" y="T3"/>
                  </a:cxn>
                  <a:cxn ang="0">
                    <a:pos x="T4" y="T5"/>
                  </a:cxn>
                  <a:cxn ang="0">
                    <a:pos x="T6" y="T7"/>
                  </a:cxn>
                </a:cxnLst>
                <a:rect l="0" t="0" r="r" b="b"/>
                <a:pathLst>
                  <a:path w="147" h="251">
                    <a:moveTo>
                      <a:pt x="0" y="0"/>
                    </a:moveTo>
                    <a:lnTo>
                      <a:pt x="66" y="0"/>
                    </a:lnTo>
                    <a:lnTo>
                      <a:pt x="134" y="251"/>
                    </a:lnTo>
                    <a:lnTo>
                      <a:pt x="147" y="25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6" name="Line 467"/>
              <p:cNvSpPr>
                <a:spLocks noChangeShapeType="1"/>
              </p:cNvSpPr>
              <p:nvPr/>
            </p:nvSpPr>
            <p:spPr bwMode="auto">
              <a:xfrm>
                <a:off x="1599" y="2523"/>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7" name="Rectangle 296"/>
              <p:cNvSpPr>
                <a:spLocks noChangeArrowheads="1"/>
              </p:cNvSpPr>
              <p:nvPr/>
            </p:nvSpPr>
            <p:spPr bwMode="auto">
              <a:xfrm>
                <a:off x="1607" y="255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A55919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8" name="Rectangle 297"/>
              <p:cNvSpPr>
                <a:spLocks noChangeArrowheads="1"/>
              </p:cNvSpPr>
              <p:nvPr/>
            </p:nvSpPr>
            <p:spPr bwMode="auto">
              <a:xfrm>
                <a:off x="1718" y="255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A51223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9" name="Rectangle 298"/>
              <p:cNvSpPr>
                <a:spLocks noChangeArrowheads="1"/>
              </p:cNvSpPr>
              <p:nvPr/>
            </p:nvSpPr>
            <p:spPr bwMode="auto">
              <a:xfrm>
                <a:off x="1303" y="2555"/>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250.2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0" name="Freeform 299"/>
              <p:cNvSpPr>
                <a:spLocks/>
              </p:cNvSpPr>
              <p:nvPr/>
            </p:nvSpPr>
            <p:spPr bwMode="auto">
              <a:xfrm>
                <a:off x="1385" y="2320"/>
                <a:ext cx="75" cy="249"/>
              </a:xfrm>
              <a:custGeom>
                <a:avLst/>
                <a:gdLst>
                  <a:gd name="T0" fmla="*/ 0 w 83"/>
                  <a:gd name="T1" fmla="*/ 275 h 275"/>
                  <a:gd name="T2" fmla="*/ 15 w 83"/>
                  <a:gd name="T3" fmla="*/ 275 h 275"/>
                  <a:gd name="T4" fmla="*/ 83 w 83"/>
                  <a:gd name="T5" fmla="*/ 0 h 275"/>
                </a:gdLst>
                <a:ahLst/>
                <a:cxnLst>
                  <a:cxn ang="0">
                    <a:pos x="T0" y="T1"/>
                  </a:cxn>
                  <a:cxn ang="0">
                    <a:pos x="T2" y="T3"/>
                  </a:cxn>
                  <a:cxn ang="0">
                    <a:pos x="T4" y="T5"/>
                  </a:cxn>
                </a:cxnLst>
                <a:rect l="0" t="0" r="r" b="b"/>
                <a:pathLst>
                  <a:path w="83" h="275">
                    <a:moveTo>
                      <a:pt x="0" y="275"/>
                    </a:moveTo>
                    <a:lnTo>
                      <a:pt x="15" y="275"/>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1" name="Freeform 300"/>
              <p:cNvSpPr>
                <a:spLocks/>
              </p:cNvSpPr>
              <p:nvPr/>
            </p:nvSpPr>
            <p:spPr bwMode="auto">
              <a:xfrm>
                <a:off x="1464" y="2320"/>
                <a:ext cx="134" cy="249"/>
              </a:xfrm>
              <a:custGeom>
                <a:avLst/>
                <a:gdLst>
                  <a:gd name="T0" fmla="*/ 0 w 147"/>
                  <a:gd name="T1" fmla="*/ 0 h 275"/>
                  <a:gd name="T2" fmla="*/ 66 w 147"/>
                  <a:gd name="T3" fmla="*/ 0 h 275"/>
                  <a:gd name="T4" fmla="*/ 134 w 147"/>
                  <a:gd name="T5" fmla="*/ 275 h 275"/>
                  <a:gd name="T6" fmla="*/ 147 w 147"/>
                  <a:gd name="T7" fmla="*/ 275 h 275"/>
                </a:gdLst>
                <a:ahLst/>
                <a:cxnLst>
                  <a:cxn ang="0">
                    <a:pos x="T0" y="T1"/>
                  </a:cxn>
                  <a:cxn ang="0">
                    <a:pos x="T2" y="T3"/>
                  </a:cxn>
                  <a:cxn ang="0">
                    <a:pos x="T4" y="T5"/>
                  </a:cxn>
                  <a:cxn ang="0">
                    <a:pos x="T6" y="T7"/>
                  </a:cxn>
                </a:cxnLst>
                <a:rect l="0" t="0" r="r" b="b"/>
                <a:pathLst>
                  <a:path w="147" h="275">
                    <a:moveTo>
                      <a:pt x="0" y="0"/>
                    </a:moveTo>
                    <a:lnTo>
                      <a:pt x="66" y="0"/>
                    </a:lnTo>
                    <a:lnTo>
                      <a:pt x="134" y="275"/>
                    </a:lnTo>
                    <a:lnTo>
                      <a:pt x="147" y="27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2" name="Line 473"/>
              <p:cNvSpPr>
                <a:spLocks noChangeShapeType="1"/>
              </p:cNvSpPr>
              <p:nvPr/>
            </p:nvSpPr>
            <p:spPr bwMode="auto">
              <a:xfrm>
                <a:off x="1599" y="2557"/>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3" name="Rectangle 302"/>
              <p:cNvSpPr>
                <a:spLocks noChangeArrowheads="1"/>
              </p:cNvSpPr>
              <p:nvPr/>
            </p:nvSpPr>
            <p:spPr bwMode="auto">
              <a:xfrm>
                <a:off x="1607" y="2586"/>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52_0829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4" name="Rectangle 303"/>
              <p:cNvSpPr>
                <a:spLocks noChangeArrowheads="1"/>
              </p:cNvSpPr>
              <p:nvPr/>
            </p:nvSpPr>
            <p:spPr bwMode="auto">
              <a:xfrm>
                <a:off x="1303" y="2589"/>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251.9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5" name="Freeform 304"/>
              <p:cNvSpPr>
                <a:spLocks/>
              </p:cNvSpPr>
              <p:nvPr/>
            </p:nvSpPr>
            <p:spPr bwMode="auto">
              <a:xfrm>
                <a:off x="1385" y="2338"/>
                <a:ext cx="75" cy="266"/>
              </a:xfrm>
              <a:custGeom>
                <a:avLst/>
                <a:gdLst>
                  <a:gd name="T0" fmla="*/ 0 w 83"/>
                  <a:gd name="T1" fmla="*/ 293 h 293"/>
                  <a:gd name="T2" fmla="*/ 15 w 83"/>
                  <a:gd name="T3" fmla="*/ 293 h 293"/>
                  <a:gd name="T4" fmla="*/ 83 w 83"/>
                  <a:gd name="T5" fmla="*/ 0 h 293"/>
                </a:gdLst>
                <a:ahLst/>
                <a:cxnLst>
                  <a:cxn ang="0">
                    <a:pos x="T0" y="T1"/>
                  </a:cxn>
                  <a:cxn ang="0">
                    <a:pos x="T2" y="T3"/>
                  </a:cxn>
                  <a:cxn ang="0">
                    <a:pos x="T4" y="T5"/>
                  </a:cxn>
                </a:cxnLst>
                <a:rect l="0" t="0" r="r" b="b"/>
                <a:pathLst>
                  <a:path w="83" h="293">
                    <a:moveTo>
                      <a:pt x="0" y="293"/>
                    </a:moveTo>
                    <a:lnTo>
                      <a:pt x="15" y="29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6" name="Freeform 305"/>
              <p:cNvSpPr>
                <a:spLocks/>
              </p:cNvSpPr>
              <p:nvPr/>
            </p:nvSpPr>
            <p:spPr bwMode="auto">
              <a:xfrm>
                <a:off x="1464" y="2338"/>
                <a:ext cx="134" cy="266"/>
              </a:xfrm>
              <a:custGeom>
                <a:avLst/>
                <a:gdLst>
                  <a:gd name="T0" fmla="*/ 0 w 147"/>
                  <a:gd name="T1" fmla="*/ 0 h 293"/>
                  <a:gd name="T2" fmla="*/ 66 w 147"/>
                  <a:gd name="T3" fmla="*/ 0 h 293"/>
                  <a:gd name="T4" fmla="*/ 134 w 147"/>
                  <a:gd name="T5" fmla="*/ 293 h 293"/>
                  <a:gd name="T6" fmla="*/ 147 w 147"/>
                  <a:gd name="T7" fmla="*/ 293 h 293"/>
                </a:gdLst>
                <a:ahLst/>
                <a:cxnLst>
                  <a:cxn ang="0">
                    <a:pos x="T0" y="T1"/>
                  </a:cxn>
                  <a:cxn ang="0">
                    <a:pos x="T2" y="T3"/>
                  </a:cxn>
                  <a:cxn ang="0">
                    <a:pos x="T4" y="T5"/>
                  </a:cxn>
                  <a:cxn ang="0">
                    <a:pos x="T6" y="T7"/>
                  </a:cxn>
                </a:cxnLst>
                <a:rect l="0" t="0" r="r" b="b"/>
                <a:pathLst>
                  <a:path w="147" h="293">
                    <a:moveTo>
                      <a:pt x="0" y="0"/>
                    </a:moveTo>
                    <a:lnTo>
                      <a:pt x="66" y="0"/>
                    </a:lnTo>
                    <a:lnTo>
                      <a:pt x="134" y="293"/>
                    </a:lnTo>
                    <a:lnTo>
                      <a:pt x="147" y="29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7" name="Rectangle 306"/>
              <p:cNvSpPr>
                <a:spLocks noChangeArrowheads="1"/>
              </p:cNvSpPr>
              <p:nvPr/>
            </p:nvSpPr>
            <p:spPr bwMode="auto">
              <a:xfrm>
                <a:off x="1607" y="2621"/>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51_0869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 name="Rectangle 307"/>
              <p:cNvSpPr>
                <a:spLocks noChangeArrowheads="1"/>
              </p:cNvSpPr>
              <p:nvPr/>
            </p:nvSpPr>
            <p:spPr bwMode="auto">
              <a:xfrm>
                <a:off x="1303" y="2624"/>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254.0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 name="Freeform 308"/>
              <p:cNvSpPr>
                <a:spLocks/>
              </p:cNvSpPr>
              <p:nvPr/>
            </p:nvSpPr>
            <p:spPr bwMode="auto">
              <a:xfrm>
                <a:off x="1385" y="2361"/>
                <a:ext cx="75" cy="277"/>
              </a:xfrm>
              <a:custGeom>
                <a:avLst/>
                <a:gdLst>
                  <a:gd name="T0" fmla="*/ 0 w 83"/>
                  <a:gd name="T1" fmla="*/ 306 h 306"/>
                  <a:gd name="T2" fmla="*/ 15 w 83"/>
                  <a:gd name="T3" fmla="*/ 306 h 306"/>
                  <a:gd name="T4" fmla="*/ 83 w 83"/>
                  <a:gd name="T5" fmla="*/ 0 h 306"/>
                </a:gdLst>
                <a:ahLst/>
                <a:cxnLst>
                  <a:cxn ang="0">
                    <a:pos x="T0" y="T1"/>
                  </a:cxn>
                  <a:cxn ang="0">
                    <a:pos x="T2" y="T3"/>
                  </a:cxn>
                  <a:cxn ang="0">
                    <a:pos x="T4" y="T5"/>
                  </a:cxn>
                </a:cxnLst>
                <a:rect l="0" t="0" r="r" b="b"/>
                <a:pathLst>
                  <a:path w="83" h="306">
                    <a:moveTo>
                      <a:pt x="0" y="306"/>
                    </a:moveTo>
                    <a:lnTo>
                      <a:pt x="15" y="306"/>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0" name="Freeform 309"/>
              <p:cNvSpPr>
                <a:spLocks/>
              </p:cNvSpPr>
              <p:nvPr/>
            </p:nvSpPr>
            <p:spPr bwMode="auto">
              <a:xfrm>
                <a:off x="1464" y="2361"/>
                <a:ext cx="134" cy="277"/>
              </a:xfrm>
              <a:custGeom>
                <a:avLst/>
                <a:gdLst>
                  <a:gd name="T0" fmla="*/ 0 w 147"/>
                  <a:gd name="T1" fmla="*/ 0 h 306"/>
                  <a:gd name="T2" fmla="*/ 66 w 147"/>
                  <a:gd name="T3" fmla="*/ 0 h 306"/>
                  <a:gd name="T4" fmla="*/ 134 w 147"/>
                  <a:gd name="T5" fmla="*/ 306 h 306"/>
                  <a:gd name="T6" fmla="*/ 147 w 147"/>
                  <a:gd name="T7" fmla="*/ 306 h 306"/>
                </a:gdLst>
                <a:ahLst/>
                <a:cxnLst>
                  <a:cxn ang="0">
                    <a:pos x="T0" y="T1"/>
                  </a:cxn>
                  <a:cxn ang="0">
                    <a:pos x="T2" y="T3"/>
                  </a:cxn>
                  <a:cxn ang="0">
                    <a:pos x="T4" y="T5"/>
                  </a:cxn>
                  <a:cxn ang="0">
                    <a:pos x="T6" y="T7"/>
                  </a:cxn>
                </a:cxnLst>
                <a:rect l="0" t="0" r="r" b="b"/>
                <a:pathLst>
                  <a:path w="147" h="306">
                    <a:moveTo>
                      <a:pt x="0" y="0"/>
                    </a:moveTo>
                    <a:lnTo>
                      <a:pt x="66" y="0"/>
                    </a:lnTo>
                    <a:lnTo>
                      <a:pt x="134" y="306"/>
                    </a:lnTo>
                    <a:lnTo>
                      <a:pt x="147" y="30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1" name="Rectangle 310"/>
              <p:cNvSpPr>
                <a:spLocks noChangeArrowheads="1"/>
              </p:cNvSpPr>
              <p:nvPr/>
            </p:nvSpPr>
            <p:spPr bwMode="auto">
              <a:xfrm>
                <a:off x="1607" y="265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A63287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 name="Rectangle 311"/>
              <p:cNvSpPr>
                <a:spLocks noChangeArrowheads="1"/>
              </p:cNvSpPr>
              <p:nvPr/>
            </p:nvSpPr>
            <p:spPr bwMode="auto">
              <a:xfrm>
                <a:off x="1718" y="265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A60753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 name="Rectangle 312"/>
              <p:cNvSpPr>
                <a:spLocks noChangeArrowheads="1"/>
              </p:cNvSpPr>
              <p:nvPr/>
            </p:nvSpPr>
            <p:spPr bwMode="auto">
              <a:xfrm>
                <a:off x="1829" y="265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A60754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 name="Rectangle 313"/>
              <p:cNvSpPr>
                <a:spLocks noChangeArrowheads="1"/>
              </p:cNvSpPr>
              <p:nvPr/>
            </p:nvSpPr>
            <p:spPr bwMode="auto">
              <a:xfrm>
                <a:off x="1303" y="2658"/>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262.6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 name="Freeform 314"/>
              <p:cNvSpPr>
                <a:spLocks/>
              </p:cNvSpPr>
              <p:nvPr/>
            </p:nvSpPr>
            <p:spPr bwMode="auto">
              <a:xfrm>
                <a:off x="1385" y="2453"/>
                <a:ext cx="75" cy="220"/>
              </a:xfrm>
              <a:custGeom>
                <a:avLst/>
                <a:gdLst>
                  <a:gd name="T0" fmla="*/ 0 w 83"/>
                  <a:gd name="T1" fmla="*/ 242 h 242"/>
                  <a:gd name="T2" fmla="*/ 15 w 83"/>
                  <a:gd name="T3" fmla="*/ 242 h 242"/>
                  <a:gd name="T4" fmla="*/ 83 w 83"/>
                  <a:gd name="T5" fmla="*/ 0 h 242"/>
                </a:gdLst>
                <a:ahLst/>
                <a:cxnLst>
                  <a:cxn ang="0">
                    <a:pos x="T0" y="T1"/>
                  </a:cxn>
                  <a:cxn ang="0">
                    <a:pos x="T2" y="T3"/>
                  </a:cxn>
                  <a:cxn ang="0">
                    <a:pos x="T4" y="T5"/>
                  </a:cxn>
                </a:cxnLst>
                <a:rect l="0" t="0" r="r" b="b"/>
                <a:pathLst>
                  <a:path w="83" h="242">
                    <a:moveTo>
                      <a:pt x="0" y="242"/>
                    </a:moveTo>
                    <a:lnTo>
                      <a:pt x="15" y="242"/>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6" name="Freeform 315"/>
              <p:cNvSpPr>
                <a:spLocks/>
              </p:cNvSpPr>
              <p:nvPr/>
            </p:nvSpPr>
            <p:spPr bwMode="auto">
              <a:xfrm>
                <a:off x="1464" y="2453"/>
                <a:ext cx="134" cy="220"/>
              </a:xfrm>
              <a:custGeom>
                <a:avLst/>
                <a:gdLst>
                  <a:gd name="T0" fmla="*/ 0 w 147"/>
                  <a:gd name="T1" fmla="*/ 0 h 242"/>
                  <a:gd name="T2" fmla="*/ 66 w 147"/>
                  <a:gd name="T3" fmla="*/ 0 h 242"/>
                  <a:gd name="T4" fmla="*/ 134 w 147"/>
                  <a:gd name="T5" fmla="*/ 242 h 242"/>
                  <a:gd name="T6" fmla="*/ 147 w 147"/>
                  <a:gd name="T7" fmla="*/ 242 h 242"/>
                </a:gdLst>
                <a:ahLst/>
                <a:cxnLst>
                  <a:cxn ang="0">
                    <a:pos x="T0" y="T1"/>
                  </a:cxn>
                  <a:cxn ang="0">
                    <a:pos x="T2" y="T3"/>
                  </a:cxn>
                  <a:cxn ang="0">
                    <a:pos x="T4" y="T5"/>
                  </a:cxn>
                  <a:cxn ang="0">
                    <a:pos x="T6" y="T7"/>
                  </a:cxn>
                </a:cxnLst>
                <a:rect l="0" t="0" r="r" b="b"/>
                <a:pathLst>
                  <a:path w="147" h="242">
                    <a:moveTo>
                      <a:pt x="0" y="0"/>
                    </a:moveTo>
                    <a:lnTo>
                      <a:pt x="66" y="0"/>
                    </a:lnTo>
                    <a:lnTo>
                      <a:pt x="134" y="242"/>
                    </a:lnTo>
                    <a:lnTo>
                      <a:pt x="147" y="24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7" name="Line 488"/>
              <p:cNvSpPr>
                <a:spLocks noChangeShapeType="1"/>
              </p:cNvSpPr>
              <p:nvPr/>
            </p:nvSpPr>
            <p:spPr bwMode="auto">
              <a:xfrm>
                <a:off x="1599" y="2661"/>
                <a:ext cx="0" cy="22"/>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8" name="Rectangle 317"/>
              <p:cNvSpPr>
                <a:spLocks noChangeArrowheads="1"/>
              </p:cNvSpPr>
              <p:nvPr/>
            </p:nvSpPr>
            <p:spPr bwMode="auto">
              <a:xfrm>
                <a:off x="1607" y="269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A10542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 name="Rectangle 318"/>
              <p:cNvSpPr>
                <a:spLocks noChangeArrowheads="1"/>
              </p:cNvSpPr>
              <p:nvPr/>
            </p:nvSpPr>
            <p:spPr bwMode="auto">
              <a:xfrm>
                <a:off x="1303" y="2692"/>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263.2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 name="Freeform 319"/>
              <p:cNvSpPr>
                <a:spLocks/>
              </p:cNvSpPr>
              <p:nvPr/>
            </p:nvSpPr>
            <p:spPr bwMode="auto">
              <a:xfrm>
                <a:off x="1385" y="2460"/>
                <a:ext cx="75" cy="247"/>
              </a:xfrm>
              <a:custGeom>
                <a:avLst/>
                <a:gdLst>
                  <a:gd name="T0" fmla="*/ 0 w 83"/>
                  <a:gd name="T1" fmla="*/ 273 h 273"/>
                  <a:gd name="T2" fmla="*/ 15 w 83"/>
                  <a:gd name="T3" fmla="*/ 273 h 273"/>
                  <a:gd name="T4" fmla="*/ 83 w 83"/>
                  <a:gd name="T5" fmla="*/ 0 h 273"/>
                </a:gdLst>
                <a:ahLst/>
                <a:cxnLst>
                  <a:cxn ang="0">
                    <a:pos x="T0" y="T1"/>
                  </a:cxn>
                  <a:cxn ang="0">
                    <a:pos x="T2" y="T3"/>
                  </a:cxn>
                  <a:cxn ang="0">
                    <a:pos x="T4" y="T5"/>
                  </a:cxn>
                </a:cxnLst>
                <a:rect l="0" t="0" r="r" b="b"/>
                <a:pathLst>
                  <a:path w="83" h="273">
                    <a:moveTo>
                      <a:pt x="0" y="273"/>
                    </a:moveTo>
                    <a:lnTo>
                      <a:pt x="15" y="27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1" name="Freeform 320"/>
              <p:cNvSpPr>
                <a:spLocks/>
              </p:cNvSpPr>
              <p:nvPr/>
            </p:nvSpPr>
            <p:spPr bwMode="auto">
              <a:xfrm>
                <a:off x="1464" y="2460"/>
                <a:ext cx="134" cy="247"/>
              </a:xfrm>
              <a:custGeom>
                <a:avLst/>
                <a:gdLst>
                  <a:gd name="T0" fmla="*/ 0 w 147"/>
                  <a:gd name="T1" fmla="*/ 0 h 273"/>
                  <a:gd name="T2" fmla="*/ 66 w 147"/>
                  <a:gd name="T3" fmla="*/ 0 h 273"/>
                  <a:gd name="T4" fmla="*/ 134 w 147"/>
                  <a:gd name="T5" fmla="*/ 273 h 273"/>
                  <a:gd name="T6" fmla="*/ 147 w 147"/>
                  <a:gd name="T7" fmla="*/ 273 h 273"/>
                </a:gdLst>
                <a:ahLst/>
                <a:cxnLst>
                  <a:cxn ang="0">
                    <a:pos x="T0" y="T1"/>
                  </a:cxn>
                  <a:cxn ang="0">
                    <a:pos x="T2" y="T3"/>
                  </a:cxn>
                  <a:cxn ang="0">
                    <a:pos x="T4" y="T5"/>
                  </a:cxn>
                  <a:cxn ang="0">
                    <a:pos x="T6" y="T7"/>
                  </a:cxn>
                </a:cxnLst>
                <a:rect l="0" t="0" r="r" b="b"/>
                <a:pathLst>
                  <a:path w="147" h="273">
                    <a:moveTo>
                      <a:pt x="0" y="0"/>
                    </a:moveTo>
                    <a:lnTo>
                      <a:pt x="66" y="0"/>
                    </a:lnTo>
                    <a:lnTo>
                      <a:pt x="134" y="273"/>
                    </a:lnTo>
                    <a:lnTo>
                      <a:pt x="147" y="27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2" name="Rectangle 321"/>
              <p:cNvSpPr>
                <a:spLocks noChangeArrowheads="1"/>
              </p:cNvSpPr>
              <p:nvPr/>
            </p:nvSpPr>
            <p:spPr bwMode="auto">
              <a:xfrm>
                <a:off x="1607" y="2724"/>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52_1141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3" name="Rectangle 322"/>
              <p:cNvSpPr>
                <a:spLocks noChangeArrowheads="1"/>
              </p:cNvSpPr>
              <p:nvPr/>
            </p:nvSpPr>
            <p:spPr bwMode="auto">
              <a:xfrm>
                <a:off x="1303" y="2727"/>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264.9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 name="Freeform 323"/>
              <p:cNvSpPr>
                <a:spLocks/>
              </p:cNvSpPr>
              <p:nvPr/>
            </p:nvSpPr>
            <p:spPr bwMode="auto">
              <a:xfrm>
                <a:off x="1385" y="2478"/>
                <a:ext cx="75" cy="263"/>
              </a:xfrm>
              <a:custGeom>
                <a:avLst/>
                <a:gdLst>
                  <a:gd name="T0" fmla="*/ 0 w 83"/>
                  <a:gd name="T1" fmla="*/ 291 h 291"/>
                  <a:gd name="T2" fmla="*/ 15 w 83"/>
                  <a:gd name="T3" fmla="*/ 291 h 291"/>
                  <a:gd name="T4" fmla="*/ 83 w 83"/>
                  <a:gd name="T5" fmla="*/ 0 h 291"/>
                </a:gdLst>
                <a:ahLst/>
                <a:cxnLst>
                  <a:cxn ang="0">
                    <a:pos x="T0" y="T1"/>
                  </a:cxn>
                  <a:cxn ang="0">
                    <a:pos x="T2" y="T3"/>
                  </a:cxn>
                  <a:cxn ang="0">
                    <a:pos x="T4" y="T5"/>
                  </a:cxn>
                </a:cxnLst>
                <a:rect l="0" t="0" r="r" b="b"/>
                <a:pathLst>
                  <a:path w="83" h="291">
                    <a:moveTo>
                      <a:pt x="0" y="291"/>
                    </a:moveTo>
                    <a:lnTo>
                      <a:pt x="15" y="291"/>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5" name="Freeform 324"/>
              <p:cNvSpPr>
                <a:spLocks/>
              </p:cNvSpPr>
              <p:nvPr/>
            </p:nvSpPr>
            <p:spPr bwMode="auto">
              <a:xfrm>
                <a:off x="1464" y="2478"/>
                <a:ext cx="134" cy="263"/>
              </a:xfrm>
              <a:custGeom>
                <a:avLst/>
                <a:gdLst>
                  <a:gd name="T0" fmla="*/ 0 w 147"/>
                  <a:gd name="T1" fmla="*/ 0 h 291"/>
                  <a:gd name="T2" fmla="*/ 66 w 147"/>
                  <a:gd name="T3" fmla="*/ 0 h 291"/>
                  <a:gd name="T4" fmla="*/ 134 w 147"/>
                  <a:gd name="T5" fmla="*/ 291 h 291"/>
                  <a:gd name="T6" fmla="*/ 147 w 147"/>
                  <a:gd name="T7" fmla="*/ 291 h 291"/>
                </a:gdLst>
                <a:ahLst/>
                <a:cxnLst>
                  <a:cxn ang="0">
                    <a:pos x="T0" y="T1"/>
                  </a:cxn>
                  <a:cxn ang="0">
                    <a:pos x="T2" y="T3"/>
                  </a:cxn>
                  <a:cxn ang="0">
                    <a:pos x="T4" y="T5"/>
                  </a:cxn>
                  <a:cxn ang="0">
                    <a:pos x="T6" y="T7"/>
                  </a:cxn>
                </a:cxnLst>
                <a:rect l="0" t="0" r="r" b="b"/>
                <a:pathLst>
                  <a:path w="147" h="291">
                    <a:moveTo>
                      <a:pt x="0" y="0"/>
                    </a:moveTo>
                    <a:lnTo>
                      <a:pt x="66" y="0"/>
                    </a:lnTo>
                    <a:lnTo>
                      <a:pt x="134" y="291"/>
                    </a:lnTo>
                    <a:lnTo>
                      <a:pt x="147" y="29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6" name="Rectangle 325"/>
              <p:cNvSpPr>
                <a:spLocks noChangeArrowheads="1"/>
              </p:cNvSpPr>
              <p:nvPr/>
            </p:nvSpPr>
            <p:spPr bwMode="auto">
              <a:xfrm>
                <a:off x="1607" y="2759"/>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A31352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7" name="Rectangle 326"/>
              <p:cNvSpPr>
                <a:spLocks noChangeArrowheads="1"/>
              </p:cNvSpPr>
              <p:nvPr/>
            </p:nvSpPr>
            <p:spPr bwMode="auto">
              <a:xfrm>
                <a:off x="1303" y="2761"/>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268.5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8" name="Freeform 327"/>
              <p:cNvSpPr>
                <a:spLocks/>
              </p:cNvSpPr>
              <p:nvPr/>
            </p:nvSpPr>
            <p:spPr bwMode="auto">
              <a:xfrm>
                <a:off x="1385" y="2516"/>
                <a:ext cx="75" cy="260"/>
              </a:xfrm>
              <a:custGeom>
                <a:avLst/>
                <a:gdLst>
                  <a:gd name="T0" fmla="*/ 0 w 83"/>
                  <a:gd name="T1" fmla="*/ 287 h 287"/>
                  <a:gd name="T2" fmla="*/ 15 w 83"/>
                  <a:gd name="T3" fmla="*/ 287 h 287"/>
                  <a:gd name="T4" fmla="*/ 83 w 83"/>
                  <a:gd name="T5" fmla="*/ 0 h 287"/>
                </a:gdLst>
                <a:ahLst/>
                <a:cxnLst>
                  <a:cxn ang="0">
                    <a:pos x="T0" y="T1"/>
                  </a:cxn>
                  <a:cxn ang="0">
                    <a:pos x="T2" y="T3"/>
                  </a:cxn>
                  <a:cxn ang="0">
                    <a:pos x="T4" y="T5"/>
                  </a:cxn>
                </a:cxnLst>
                <a:rect l="0" t="0" r="r" b="b"/>
                <a:pathLst>
                  <a:path w="83" h="287">
                    <a:moveTo>
                      <a:pt x="0" y="287"/>
                    </a:moveTo>
                    <a:lnTo>
                      <a:pt x="15" y="28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9" name="Freeform 328"/>
              <p:cNvSpPr>
                <a:spLocks/>
              </p:cNvSpPr>
              <p:nvPr/>
            </p:nvSpPr>
            <p:spPr bwMode="auto">
              <a:xfrm>
                <a:off x="1464" y="2516"/>
                <a:ext cx="134" cy="260"/>
              </a:xfrm>
              <a:custGeom>
                <a:avLst/>
                <a:gdLst>
                  <a:gd name="T0" fmla="*/ 0 w 147"/>
                  <a:gd name="T1" fmla="*/ 0 h 287"/>
                  <a:gd name="T2" fmla="*/ 66 w 147"/>
                  <a:gd name="T3" fmla="*/ 0 h 287"/>
                  <a:gd name="T4" fmla="*/ 134 w 147"/>
                  <a:gd name="T5" fmla="*/ 287 h 287"/>
                  <a:gd name="T6" fmla="*/ 147 w 147"/>
                  <a:gd name="T7" fmla="*/ 287 h 287"/>
                </a:gdLst>
                <a:ahLst/>
                <a:cxnLst>
                  <a:cxn ang="0">
                    <a:pos x="T0" y="T1"/>
                  </a:cxn>
                  <a:cxn ang="0">
                    <a:pos x="T2" y="T3"/>
                  </a:cxn>
                  <a:cxn ang="0">
                    <a:pos x="T4" y="T5"/>
                  </a:cxn>
                  <a:cxn ang="0">
                    <a:pos x="T6" y="T7"/>
                  </a:cxn>
                </a:cxnLst>
                <a:rect l="0" t="0" r="r" b="b"/>
                <a:pathLst>
                  <a:path w="147" h="287">
                    <a:moveTo>
                      <a:pt x="0" y="0"/>
                    </a:moveTo>
                    <a:lnTo>
                      <a:pt x="66" y="0"/>
                    </a:lnTo>
                    <a:lnTo>
                      <a:pt x="134" y="287"/>
                    </a:lnTo>
                    <a:lnTo>
                      <a:pt x="147" y="28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0" name="Rectangle 329"/>
              <p:cNvSpPr>
                <a:spLocks noChangeArrowheads="1"/>
              </p:cNvSpPr>
              <p:nvPr/>
            </p:nvSpPr>
            <p:spPr bwMode="auto">
              <a:xfrm>
                <a:off x="1607" y="2793"/>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A32988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1" name="Rectangle 330"/>
              <p:cNvSpPr>
                <a:spLocks noChangeArrowheads="1"/>
              </p:cNvSpPr>
              <p:nvPr/>
            </p:nvSpPr>
            <p:spPr bwMode="auto">
              <a:xfrm>
                <a:off x="1718" y="2793"/>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A32982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2" name="Rectangle 331"/>
              <p:cNvSpPr>
                <a:spLocks noChangeArrowheads="1"/>
              </p:cNvSpPr>
              <p:nvPr/>
            </p:nvSpPr>
            <p:spPr bwMode="auto">
              <a:xfrm>
                <a:off x="1829" y="2793"/>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A31257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3" name="Rectangle 332"/>
              <p:cNvSpPr>
                <a:spLocks noChangeArrowheads="1"/>
              </p:cNvSpPr>
              <p:nvPr/>
            </p:nvSpPr>
            <p:spPr bwMode="auto">
              <a:xfrm>
                <a:off x="1303" y="2796"/>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276.8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4" name="Freeform 333"/>
              <p:cNvSpPr>
                <a:spLocks/>
              </p:cNvSpPr>
              <p:nvPr/>
            </p:nvSpPr>
            <p:spPr bwMode="auto">
              <a:xfrm>
                <a:off x="1385" y="2605"/>
                <a:ext cx="75" cy="205"/>
              </a:xfrm>
              <a:custGeom>
                <a:avLst/>
                <a:gdLst>
                  <a:gd name="T0" fmla="*/ 0 w 83"/>
                  <a:gd name="T1" fmla="*/ 227 h 227"/>
                  <a:gd name="T2" fmla="*/ 15 w 83"/>
                  <a:gd name="T3" fmla="*/ 227 h 227"/>
                  <a:gd name="T4" fmla="*/ 83 w 83"/>
                  <a:gd name="T5" fmla="*/ 0 h 227"/>
                </a:gdLst>
                <a:ahLst/>
                <a:cxnLst>
                  <a:cxn ang="0">
                    <a:pos x="T0" y="T1"/>
                  </a:cxn>
                  <a:cxn ang="0">
                    <a:pos x="T2" y="T3"/>
                  </a:cxn>
                  <a:cxn ang="0">
                    <a:pos x="T4" y="T5"/>
                  </a:cxn>
                </a:cxnLst>
                <a:rect l="0" t="0" r="r" b="b"/>
                <a:pathLst>
                  <a:path w="83" h="227">
                    <a:moveTo>
                      <a:pt x="0" y="227"/>
                    </a:moveTo>
                    <a:lnTo>
                      <a:pt x="15" y="22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5" name="Freeform 334"/>
              <p:cNvSpPr>
                <a:spLocks/>
              </p:cNvSpPr>
              <p:nvPr/>
            </p:nvSpPr>
            <p:spPr bwMode="auto">
              <a:xfrm>
                <a:off x="1464" y="2605"/>
                <a:ext cx="134" cy="205"/>
              </a:xfrm>
              <a:custGeom>
                <a:avLst/>
                <a:gdLst>
                  <a:gd name="T0" fmla="*/ 0 w 147"/>
                  <a:gd name="T1" fmla="*/ 0 h 227"/>
                  <a:gd name="T2" fmla="*/ 66 w 147"/>
                  <a:gd name="T3" fmla="*/ 0 h 227"/>
                  <a:gd name="T4" fmla="*/ 134 w 147"/>
                  <a:gd name="T5" fmla="*/ 227 h 227"/>
                  <a:gd name="T6" fmla="*/ 147 w 147"/>
                  <a:gd name="T7" fmla="*/ 227 h 227"/>
                </a:gdLst>
                <a:ahLst/>
                <a:cxnLst>
                  <a:cxn ang="0">
                    <a:pos x="T0" y="T1"/>
                  </a:cxn>
                  <a:cxn ang="0">
                    <a:pos x="T2" y="T3"/>
                  </a:cxn>
                  <a:cxn ang="0">
                    <a:pos x="T4" y="T5"/>
                  </a:cxn>
                  <a:cxn ang="0">
                    <a:pos x="T6" y="T7"/>
                  </a:cxn>
                </a:cxnLst>
                <a:rect l="0" t="0" r="r" b="b"/>
                <a:pathLst>
                  <a:path w="147" h="227">
                    <a:moveTo>
                      <a:pt x="0" y="0"/>
                    </a:moveTo>
                    <a:lnTo>
                      <a:pt x="66" y="0"/>
                    </a:lnTo>
                    <a:lnTo>
                      <a:pt x="134" y="227"/>
                    </a:lnTo>
                    <a:lnTo>
                      <a:pt x="147" y="22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6" name="Line 507"/>
              <p:cNvSpPr>
                <a:spLocks noChangeShapeType="1"/>
              </p:cNvSpPr>
              <p:nvPr/>
            </p:nvSpPr>
            <p:spPr bwMode="auto">
              <a:xfrm>
                <a:off x="1599" y="2798"/>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7" name="Rectangle 336"/>
              <p:cNvSpPr>
                <a:spLocks noChangeArrowheads="1"/>
              </p:cNvSpPr>
              <p:nvPr/>
            </p:nvSpPr>
            <p:spPr bwMode="auto">
              <a:xfrm>
                <a:off x="1607" y="2827"/>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A14908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8" name="Rectangle 337"/>
              <p:cNvSpPr>
                <a:spLocks noChangeArrowheads="1"/>
              </p:cNvSpPr>
              <p:nvPr/>
            </p:nvSpPr>
            <p:spPr bwMode="auto">
              <a:xfrm>
                <a:off x="1303" y="2830"/>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9" name="Freeform 338"/>
              <p:cNvSpPr>
                <a:spLocks/>
              </p:cNvSpPr>
              <p:nvPr/>
            </p:nvSpPr>
            <p:spPr bwMode="auto">
              <a:xfrm>
                <a:off x="1385" y="2637"/>
                <a:ext cx="75" cy="208"/>
              </a:xfrm>
              <a:custGeom>
                <a:avLst/>
                <a:gdLst>
                  <a:gd name="T0" fmla="*/ 0 w 83"/>
                  <a:gd name="T1" fmla="*/ 229 h 229"/>
                  <a:gd name="T2" fmla="*/ 15 w 83"/>
                  <a:gd name="T3" fmla="*/ 229 h 229"/>
                  <a:gd name="T4" fmla="*/ 83 w 83"/>
                  <a:gd name="T5" fmla="*/ 0 h 229"/>
                </a:gdLst>
                <a:ahLst/>
                <a:cxnLst>
                  <a:cxn ang="0">
                    <a:pos x="T0" y="T1"/>
                  </a:cxn>
                  <a:cxn ang="0">
                    <a:pos x="T2" y="T3"/>
                  </a:cxn>
                  <a:cxn ang="0">
                    <a:pos x="T4" y="T5"/>
                  </a:cxn>
                </a:cxnLst>
                <a:rect l="0" t="0" r="r" b="b"/>
                <a:pathLst>
                  <a:path w="83" h="229">
                    <a:moveTo>
                      <a:pt x="0" y="229"/>
                    </a:moveTo>
                    <a:lnTo>
                      <a:pt x="15" y="229"/>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0" name="Freeform 339"/>
              <p:cNvSpPr>
                <a:spLocks/>
              </p:cNvSpPr>
              <p:nvPr/>
            </p:nvSpPr>
            <p:spPr bwMode="auto">
              <a:xfrm>
                <a:off x="1464" y="2637"/>
                <a:ext cx="134" cy="208"/>
              </a:xfrm>
              <a:custGeom>
                <a:avLst/>
                <a:gdLst>
                  <a:gd name="T0" fmla="*/ 0 w 147"/>
                  <a:gd name="T1" fmla="*/ 0 h 229"/>
                  <a:gd name="T2" fmla="*/ 66 w 147"/>
                  <a:gd name="T3" fmla="*/ 0 h 229"/>
                  <a:gd name="T4" fmla="*/ 134 w 147"/>
                  <a:gd name="T5" fmla="*/ 229 h 229"/>
                  <a:gd name="T6" fmla="*/ 147 w 147"/>
                  <a:gd name="T7" fmla="*/ 229 h 229"/>
                </a:gdLst>
                <a:ahLst/>
                <a:cxnLst>
                  <a:cxn ang="0">
                    <a:pos x="T0" y="T1"/>
                  </a:cxn>
                  <a:cxn ang="0">
                    <a:pos x="T2" y="T3"/>
                  </a:cxn>
                  <a:cxn ang="0">
                    <a:pos x="T4" y="T5"/>
                  </a:cxn>
                  <a:cxn ang="0">
                    <a:pos x="T6" y="T7"/>
                  </a:cxn>
                </a:cxnLst>
                <a:rect l="0" t="0" r="r" b="b"/>
                <a:pathLst>
                  <a:path w="147" h="229">
                    <a:moveTo>
                      <a:pt x="0" y="0"/>
                    </a:moveTo>
                    <a:lnTo>
                      <a:pt x="66" y="0"/>
                    </a:lnTo>
                    <a:lnTo>
                      <a:pt x="134" y="229"/>
                    </a:lnTo>
                    <a:lnTo>
                      <a:pt x="147" y="22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1" name="Rectangle 340"/>
              <p:cNvSpPr>
                <a:spLocks noChangeArrowheads="1"/>
              </p:cNvSpPr>
              <p:nvPr/>
            </p:nvSpPr>
            <p:spPr bwMode="auto">
              <a:xfrm>
                <a:off x="1607" y="286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A12049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2" name="Rectangle 341"/>
              <p:cNvSpPr>
                <a:spLocks noChangeArrowheads="1"/>
              </p:cNvSpPr>
              <p:nvPr/>
            </p:nvSpPr>
            <p:spPr bwMode="auto">
              <a:xfrm>
                <a:off x="1718" y="2862"/>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A12052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3" name="Rectangle 342"/>
              <p:cNvSpPr>
                <a:spLocks noChangeArrowheads="1"/>
              </p:cNvSpPr>
              <p:nvPr/>
            </p:nvSpPr>
            <p:spPr bwMode="auto">
              <a:xfrm>
                <a:off x="1303" y="2865"/>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280.4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4" name="Freeform 343"/>
              <p:cNvSpPr>
                <a:spLocks/>
              </p:cNvSpPr>
              <p:nvPr/>
            </p:nvSpPr>
            <p:spPr bwMode="auto">
              <a:xfrm>
                <a:off x="1385" y="2644"/>
                <a:ext cx="75" cy="235"/>
              </a:xfrm>
              <a:custGeom>
                <a:avLst/>
                <a:gdLst>
                  <a:gd name="T0" fmla="*/ 0 w 83"/>
                  <a:gd name="T1" fmla="*/ 260 h 260"/>
                  <a:gd name="T2" fmla="*/ 15 w 83"/>
                  <a:gd name="T3" fmla="*/ 260 h 260"/>
                  <a:gd name="T4" fmla="*/ 83 w 83"/>
                  <a:gd name="T5" fmla="*/ 0 h 260"/>
                </a:gdLst>
                <a:ahLst/>
                <a:cxnLst>
                  <a:cxn ang="0">
                    <a:pos x="T0" y="T1"/>
                  </a:cxn>
                  <a:cxn ang="0">
                    <a:pos x="T2" y="T3"/>
                  </a:cxn>
                  <a:cxn ang="0">
                    <a:pos x="T4" y="T5"/>
                  </a:cxn>
                </a:cxnLst>
                <a:rect l="0" t="0" r="r" b="b"/>
                <a:pathLst>
                  <a:path w="83" h="260">
                    <a:moveTo>
                      <a:pt x="0" y="260"/>
                    </a:moveTo>
                    <a:lnTo>
                      <a:pt x="15" y="260"/>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5" name="Freeform 344"/>
              <p:cNvSpPr>
                <a:spLocks/>
              </p:cNvSpPr>
              <p:nvPr/>
            </p:nvSpPr>
            <p:spPr bwMode="auto">
              <a:xfrm>
                <a:off x="1464" y="2644"/>
                <a:ext cx="134" cy="235"/>
              </a:xfrm>
              <a:custGeom>
                <a:avLst/>
                <a:gdLst>
                  <a:gd name="T0" fmla="*/ 0 w 147"/>
                  <a:gd name="T1" fmla="*/ 0 h 260"/>
                  <a:gd name="T2" fmla="*/ 66 w 147"/>
                  <a:gd name="T3" fmla="*/ 0 h 260"/>
                  <a:gd name="T4" fmla="*/ 134 w 147"/>
                  <a:gd name="T5" fmla="*/ 260 h 260"/>
                  <a:gd name="T6" fmla="*/ 147 w 147"/>
                  <a:gd name="T7" fmla="*/ 260 h 260"/>
                </a:gdLst>
                <a:ahLst/>
                <a:cxnLst>
                  <a:cxn ang="0">
                    <a:pos x="T0" y="T1"/>
                  </a:cxn>
                  <a:cxn ang="0">
                    <a:pos x="T2" y="T3"/>
                  </a:cxn>
                  <a:cxn ang="0">
                    <a:pos x="T4" y="T5"/>
                  </a:cxn>
                  <a:cxn ang="0">
                    <a:pos x="T6" y="T7"/>
                  </a:cxn>
                </a:cxnLst>
                <a:rect l="0" t="0" r="r" b="b"/>
                <a:pathLst>
                  <a:path w="147" h="260">
                    <a:moveTo>
                      <a:pt x="0" y="0"/>
                    </a:moveTo>
                    <a:lnTo>
                      <a:pt x="66" y="0"/>
                    </a:lnTo>
                    <a:lnTo>
                      <a:pt x="134" y="260"/>
                    </a:lnTo>
                    <a:lnTo>
                      <a:pt x="147" y="26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6" name="Line 517"/>
              <p:cNvSpPr>
                <a:spLocks noChangeShapeType="1"/>
              </p:cNvSpPr>
              <p:nvPr/>
            </p:nvSpPr>
            <p:spPr bwMode="auto">
              <a:xfrm>
                <a:off x="1599" y="2867"/>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7" name="Rectangle 346"/>
              <p:cNvSpPr>
                <a:spLocks noChangeArrowheads="1"/>
              </p:cNvSpPr>
              <p:nvPr/>
            </p:nvSpPr>
            <p:spPr bwMode="auto">
              <a:xfrm>
                <a:off x="1607" y="2896"/>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A61914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8" name="Rectangle 347"/>
              <p:cNvSpPr>
                <a:spLocks noChangeArrowheads="1"/>
              </p:cNvSpPr>
              <p:nvPr/>
            </p:nvSpPr>
            <p:spPr bwMode="auto">
              <a:xfrm>
                <a:off x="1303" y="2899"/>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283.1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 name="Freeform 348"/>
              <p:cNvSpPr>
                <a:spLocks/>
              </p:cNvSpPr>
              <p:nvPr/>
            </p:nvSpPr>
            <p:spPr bwMode="auto">
              <a:xfrm>
                <a:off x="1385" y="2673"/>
                <a:ext cx="75" cy="240"/>
              </a:xfrm>
              <a:custGeom>
                <a:avLst/>
                <a:gdLst>
                  <a:gd name="T0" fmla="*/ 0 w 83"/>
                  <a:gd name="T1" fmla="*/ 266 h 266"/>
                  <a:gd name="T2" fmla="*/ 15 w 83"/>
                  <a:gd name="T3" fmla="*/ 266 h 266"/>
                  <a:gd name="T4" fmla="*/ 83 w 83"/>
                  <a:gd name="T5" fmla="*/ 0 h 266"/>
                </a:gdLst>
                <a:ahLst/>
                <a:cxnLst>
                  <a:cxn ang="0">
                    <a:pos x="T0" y="T1"/>
                  </a:cxn>
                  <a:cxn ang="0">
                    <a:pos x="T2" y="T3"/>
                  </a:cxn>
                  <a:cxn ang="0">
                    <a:pos x="T4" y="T5"/>
                  </a:cxn>
                </a:cxnLst>
                <a:rect l="0" t="0" r="r" b="b"/>
                <a:pathLst>
                  <a:path w="83" h="266">
                    <a:moveTo>
                      <a:pt x="0" y="266"/>
                    </a:moveTo>
                    <a:lnTo>
                      <a:pt x="15" y="266"/>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0" name="Freeform 349"/>
              <p:cNvSpPr>
                <a:spLocks/>
              </p:cNvSpPr>
              <p:nvPr/>
            </p:nvSpPr>
            <p:spPr bwMode="auto">
              <a:xfrm>
                <a:off x="1464" y="2673"/>
                <a:ext cx="134" cy="240"/>
              </a:xfrm>
              <a:custGeom>
                <a:avLst/>
                <a:gdLst>
                  <a:gd name="T0" fmla="*/ 0 w 147"/>
                  <a:gd name="T1" fmla="*/ 0 h 266"/>
                  <a:gd name="T2" fmla="*/ 66 w 147"/>
                  <a:gd name="T3" fmla="*/ 0 h 266"/>
                  <a:gd name="T4" fmla="*/ 134 w 147"/>
                  <a:gd name="T5" fmla="*/ 266 h 266"/>
                  <a:gd name="T6" fmla="*/ 147 w 147"/>
                  <a:gd name="T7" fmla="*/ 266 h 266"/>
                </a:gdLst>
                <a:ahLst/>
                <a:cxnLst>
                  <a:cxn ang="0">
                    <a:pos x="T0" y="T1"/>
                  </a:cxn>
                  <a:cxn ang="0">
                    <a:pos x="T2" y="T3"/>
                  </a:cxn>
                  <a:cxn ang="0">
                    <a:pos x="T4" y="T5"/>
                  </a:cxn>
                  <a:cxn ang="0">
                    <a:pos x="T6" y="T7"/>
                  </a:cxn>
                </a:cxnLst>
                <a:rect l="0" t="0" r="r" b="b"/>
                <a:pathLst>
                  <a:path w="147" h="266">
                    <a:moveTo>
                      <a:pt x="0" y="0"/>
                    </a:moveTo>
                    <a:lnTo>
                      <a:pt x="66" y="0"/>
                    </a:lnTo>
                    <a:lnTo>
                      <a:pt x="134" y="266"/>
                    </a:lnTo>
                    <a:lnTo>
                      <a:pt x="147" y="26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1" name="Rectangle 350"/>
              <p:cNvSpPr>
                <a:spLocks noChangeArrowheads="1"/>
              </p:cNvSpPr>
              <p:nvPr/>
            </p:nvSpPr>
            <p:spPr bwMode="auto">
              <a:xfrm>
                <a:off x="1607" y="293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A44414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2" name="Rectangle 351"/>
              <p:cNvSpPr>
                <a:spLocks noChangeArrowheads="1"/>
              </p:cNvSpPr>
              <p:nvPr/>
            </p:nvSpPr>
            <p:spPr bwMode="auto">
              <a:xfrm>
                <a:off x="1718" y="293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A22962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3" name="Rectangle 352"/>
              <p:cNvSpPr>
                <a:spLocks noChangeArrowheads="1"/>
              </p:cNvSpPr>
              <p:nvPr/>
            </p:nvSpPr>
            <p:spPr bwMode="auto">
              <a:xfrm>
                <a:off x="1829" y="2931"/>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A59718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4" name="Rectangle 353"/>
              <p:cNvSpPr>
                <a:spLocks noChangeArrowheads="1"/>
              </p:cNvSpPr>
              <p:nvPr/>
            </p:nvSpPr>
            <p:spPr bwMode="auto">
              <a:xfrm>
                <a:off x="1303" y="2933"/>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287.1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5" name="Freeform 354"/>
              <p:cNvSpPr>
                <a:spLocks/>
              </p:cNvSpPr>
              <p:nvPr/>
            </p:nvSpPr>
            <p:spPr bwMode="auto">
              <a:xfrm>
                <a:off x="1385" y="2715"/>
                <a:ext cx="75" cy="233"/>
              </a:xfrm>
              <a:custGeom>
                <a:avLst/>
                <a:gdLst>
                  <a:gd name="T0" fmla="*/ 0 w 83"/>
                  <a:gd name="T1" fmla="*/ 257 h 257"/>
                  <a:gd name="T2" fmla="*/ 15 w 83"/>
                  <a:gd name="T3" fmla="*/ 257 h 257"/>
                  <a:gd name="T4" fmla="*/ 83 w 83"/>
                  <a:gd name="T5" fmla="*/ 0 h 257"/>
                </a:gdLst>
                <a:ahLst/>
                <a:cxnLst>
                  <a:cxn ang="0">
                    <a:pos x="T0" y="T1"/>
                  </a:cxn>
                  <a:cxn ang="0">
                    <a:pos x="T2" y="T3"/>
                  </a:cxn>
                  <a:cxn ang="0">
                    <a:pos x="T4" y="T5"/>
                  </a:cxn>
                </a:cxnLst>
                <a:rect l="0" t="0" r="r" b="b"/>
                <a:pathLst>
                  <a:path w="83" h="257">
                    <a:moveTo>
                      <a:pt x="0" y="257"/>
                    </a:moveTo>
                    <a:lnTo>
                      <a:pt x="15" y="25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6" name="Freeform 355"/>
              <p:cNvSpPr>
                <a:spLocks/>
              </p:cNvSpPr>
              <p:nvPr/>
            </p:nvSpPr>
            <p:spPr bwMode="auto">
              <a:xfrm>
                <a:off x="1464" y="2715"/>
                <a:ext cx="134" cy="233"/>
              </a:xfrm>
              <a:custGeom>
                <a:avLst/>
                <a:gdLst>
                  <a:gd name="T0" fmla="*/ 0 w 147"/>
                  <a:gd name="T1" fmla="*/ 0 h 257"/>
                  <a:gd name="T2" fmla="*/ 66 w 147"/>
                  <a:gd name="T3" fmla="*/ 0 h 257"/>
                  <a:gd name="T4" fmla="*/ 134 w 147"/>
                  <a:gd name="T5" fmla="*/ 257 h 257"/>
                  <a:gd name="T6" fmla="*/ 147 w 147"/>
                  <a:gd name="T7" fmla="*/ 257 h 257"/>
                </a:gdLst>
                <a:ahLst/>
                <a:cxnLst>
                  <a:cxn ang="0">
                    <a:pos x="T0" y="T1"/>
                  </a:cxn>
                  <a:cxn ang="0">
                    <a:pos x="T2" y="T3"/>
                  </a:cxn>
                  <a:cxn ang="0">
                    <a:pos x="T4" y="T5"/>
                  </a:cxn>
                  <a:cxn ang="0">
                    <a:pos x="T6" y="T7"/>
                  </a:cxn>
                </a:cxnLst>
                <a:rect l="0" t="0" r="r" b="b"/>
                <a:pathLst>
                  <a:path w="147" h="257">
                    <a:moveTo>
                      <a:pt x="0" y="0"/>
                    </a:moveTo>
                    <a:lnTo>
                      <a:pt x="66" y="0"/>
                    </a:lnTo>
                    <a:lnTo>
                      <a:pt x="134" y="257"/>
                    </a:lnTo>
                    <a:lnTo>
                      <a:pt x="147" y="25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7" name="Line 528"/>
              <p:cNvSpPr>
                <a:spLocks noChangeShapeType="1"/>
              </p:cNvSpPr>
              <p:nvPr/>
            </p:nvSpPr>
            <p:spPr bwMode="auto">
              <a:xfrm>
                <a:off x="1599" y="2936"/>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8" name="Rectangle 357"/>
              <p:cNvSpPr>
                <a:spLocks noChangeArrowheads="1"/>
              </p:cNvSpPr>
              <p:nvPr/>
            </p:nvSpPr>
            <p:spPr bwMode="auto">
              <a:xfrm>
                <a:off x="1607" y="296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A19168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9" name="Rectangle 358"/>
              <p:cNvSpPr>
                <a:spLocks noChangeArrowheads="1"/>
              </p:cNvSpPr>
              <p:nvPr/>
            </p:nvSpPr>
            <p:spPr bwMode="auto">
              <a:xfrm>
                <a:off x="1718" y="2965"/>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A55993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0" name="Rectangle 359"/>
              <p:cNvSpPr>
                <a:spLocks noChangeArrowheads="1"/>
              </p:cNvSpPr>
              <p:nvPr/>
            </p:nvSpPr>
            <p:spPr bwMode="auto">
              <a:xfrm>
                <a:off x="1303" y="2968"/>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1" name="Freeform 360"/>
              <p:cNvSpPr>
                <a:spLocks/>
              </p:cNvSpPr>
              <p:nvPr/>
            </p:nvSpPr>
            <p:spPr bwMode="auto">
              <a:xfrm>
                <a:off x="1385" y="2733"/>
                <a:ext cx="75" cy="249"/>
              </a:xfrm>
              <a:custGeom>
                <a:avLst/>
                <a:gdLst>
                  <a:gd name="T0" fmla="*/ 0 w 83"/>
                  <a:gd name="T1" fmla="*/ 275 h 275"/>
                  <a:gd name="T2" fmla="*/ 15 w 83"/>
                  <a:gd name="T3" fmla="*/ 275 h 275"/>
                  <a:gd name="T4" fmla="*/ 83 w 83"/>
                  <a:gd name="T5" fmla="*/ 0 h 275"/>
                </a:gdLst>
                <a:ahLst/>
                <a:cxnLst>
                  <a:cxn ang="0">
                    <a:pos x="T0" y="T1"/>
                  </a:cxn>
                  <a:cxn ang="0">
                    <a:pos x="T2" y="T3"/>
                  </a:cxn>
                  <a:cxn ang="0">
                    <a:pos x="T4" y="T5"/>
                  </a:cxn>
                </a:cxnLst>
                <a:rect l="0" t="0" r="r" b="b"/>
                <a:pathLst>
                  <a:path w="83" h="275">
                    <a:moveTo>
                      <a:pt x="0" y="275"/>
                    </a:moveTo>
                    <a:lnTo>
                      <a:pt x="15" y="275"/>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2" name="Freeform 361"/>
              <p:cNvSpPr>
                <a:spLocks/>
              </p:cNvSpPr>
              <p:nvPr/>
            </p:nvSpPr>
            <p:spPr bwMode="auto">
              <a:xfrm>
                <a:off x="1464" y="2733"/>
                <a:ext cx="134" cy="249"/>
              </a:xfrm>
              <a:custGeom>
                <a:avLst/>
                <a:gdLst>
                  <a:gd name="T0" fmla="*/ 0 w 147"/>
                  <a:gd name="T1" fmla="*/ 0 h 275"/>
                  <a:gd name="T2" fmla="*/ 66 w 147"/>
                  <a:gd name="T3" fmla="*/ 0 h 275"/>
                  <a:gd name="T4" fmla="*/ 134 w 147"/>
                  <a:gd name="T5" fmla="*/ 275 h 275"/>
                  <a:gd name="T6" fmla="*/ 147 w 147"/>
                  <a:gd name="T7" fmla="*/ 275 h 275"/>
                </a:gdLst>
                <a:ahLst/>
                <a:cxnLst>
                  <a:cxn ang="0">
                    <a:pos x="T0" y="T1"/>
                  </a:cxn>
                  <a:cxn ang="0">
                    <a:pos x="T2" y="T3"/>
                  </a:cxn>
                  <a:cxn ang="0">
                    <a:pos x="T4" y="T5"/>
                  </a:cxn>
                  <a:cxn ang="0">
                    <a:pos x="T6" y="T7"/>
                  </a:cxn>
                </a:cxnLst>
                <a:rect l="0" t="0" r="r" b="b"/>
                <a:pathLst>
                  <a:path w="147" h="275">
                    <a:moveTo>
                      <a:pt x="0" y="0"/>
                    </a:moveTo>
                    <a:lnTo>
                      <a:pt x="66" y="0"/>
                    </a:lnTo>
                    <a:lnTo>
                      <a:pt x="134" y="275"/>
                    </a:lnTo>
                    <a:lnTo>
                      <a:pt x="147" y="27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3" name="Line 534"/>
              <p:cNvSpPr>
                <a:spLocks noChangeShapeType="1"/>
              </p:cNvSpPr>
              <p:nvPr/>
            </p:nvSpPr>
            <p:spPr bwMode="auto">
              <a:xfrm>
                <a:off x="1599" y="2971"/>
                <a:ext cx="0" cy="22"/>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4" name="Rectangle 363"/>
              <p:cNvSpPr>
                <a:spLocks noChangeArrowheads="1"/>
              </p:cNvSpPr>
              <p:nvPr/>
            </p:nvSpPr>
            <p:spPr bwMode="auto">
              <a:xfrm>
                <a:off x="1607" y="3000"/>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A54195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5" name="Rectangle 364"/>
              <p:cNvSpPr>
                <a:spLocks noChangeArrowheads="1"/>
              </p:cNvSpPr>
              <p:nvPr/>
            </p:nvSpPr>
            <p:spPr bwMode="auto">
              <a:xfrm>
                <a:off x="1303" y="3002"/>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289.4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6" name="Freeform 365"/>
              <p:cNvSpPr>
                <a:spLocks/>
              </p:cNvSpPr>
              <p:nvPr/>
            </p:nvSpPr>
            <p:spPr bwMode="auto">
              <a:xfrm>
                <a:off x="1385" y="2740"/>
                <a:ext cx="75" cy="277"/>
              </a:xfrm>
              <a:custGeom>
                <a:avLst/>
                <a:gdLst>
                  <a:gd name="T0" fmla="*/ 0 w 83"/>
                  <a:gd name="T1" fmla="*/ 306 h 306"/>
                  <a:gd name="T2" fmla="*/ 15 w 83"/>
                  <a:gd name="T3" fmla="*/ 306 h 306"/>
                  <a:gd name="T4" fmla="*/ 83 w 83"/>
                  <a:gd name="T5" fmla="*/ 0 h 306"/>
                </a:gdLst>
                <a:ahLst/>
                <a:cxnLst>
                  <a:cxn ang="0">
                    <a:pos x="T0" y="T1"/>
                  </a:cxn>
                  <a:cxn ang="0">
                    <a:pos x="T2" y="T3"/>
                  </a:cxn>
                  <a:cxn ang="0">
                    <a:pos x="T4" y="T5"/>
                  </a:cxn>
                </a:cxnLst>
                <a:rect l="0" t="0" r="r" b="b"/>
                <a:pathLst>
                  <a:path w="83" h="306">
                    <a:moveTo>
                      <a:pt x="0" y="306"/>
                    </a:moveTo>
                    <a:lnTo>
                      <a:pt x="15" y="306"/>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7" name="Freeform 366"/>
              <p:cNvSpPr>
                <a:spLocks/>
              </p:cNvSpPr>
              <p:nvPr/>
            </p:nvSpPr>
            <p:spPr bwMode="auto">
              <a:xfrm>
                <a:off x="1464" y="2740"/>
                <a:ext cx="134" cy="277"/>
              </a:xfrm>
              <a:custGeom>
                <a:avLst/>
                <a:gdLst>
                  <a:gd name="T0" fmla="*/ 0 w 147"/>
                  <a:gd name="T1" fmla="*/ 0 h 306"/>
                  <a:gd name="T2" fmla="*/ 66 w 147"/>
                  <a:gd name="T3" fmla="*/ 0 h 306"/>
                  <a:gd name="T4" fmla="*/ 134 w 147"/>
                  <a:gd name="T5" fmla="*/ 306 h 306"/>
                  <a:gd name="T6" fmla="*/ 147 w 147"/>
                  <a:gd name="T7" fmla="*/ 306 h 306"/>
                </a:gdLst>
                <a:ahLst/>
                <a:cxnLst>
                  <a:cxn ang="0">
                    <a:pos x="T0" y="T1"/>
                  </a:cxn>
                  <a:cxn ang="0">
                    <a:pos x="T2" y="T3"/>
                  </a:cxn>
                  <a:cxn ang="0">
                    <a:pos x="T4" y="T5"/>
                  </a:cxn>
                  <a:cxn ang="0">
                    <a:pos x="T6" y="T7"/>
                  </a:cxn>
                </a:cxnLst>
                <a:rect l="0" t="0" r="r" b="b"/>
                <a:pathLst>
                  <a:path w="147" h="306">
                    <a:moveTo>
                      <a:pt x="0" y="0"/>
                    </a:moveTo>
                    <a:lnTo>
                      <a:pt x="66" y="0"/>
                    </a:lnTo>
                    <a:lnTo>
                      <a:pt x="134" y="306"/>
                    </a:lnTo>
                    <a:lnTo>
                      <a:pt x="147" y="30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8" name="Rectangle 367"/>
              <p:cNvSpPr>
                <a:spLocks noChangeArrowheads="1"/>
              </p:cNvSpPr>
              <p:nvPr/>
            </p:nvSpPr>
            <p:spPr bwMode="auto">
              <a:xfrm>
                <a:off x="1607" y="3034"/>
                <a:ext cx="12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A37358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9" name="Rectangle 368"/>
              <p:cNvSpPr>
                <a:spLocks noChangeArrowheads="1"/>
              </p:cNvSpPr>
              <p:nvPr/>
            </p:nvSpPr>
            <p:spPr bwMode="auto">
              <a:xfrm>
                <a:off x="1303" y="3037"/>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0" name="Freeform 369"/>
              <p:cNvSpPr>
                <a:spLocks/>
              </p:cNvSpPr>
              <p:nvPr/>
            </p:nvSpPr>
            <p:spPr bwMode="auto">
              <a:xfrm>
                <a:off x="1385" y="2746"/>
                <a:ext cx="75" cy="305"/>
              </a:xfrm>
              <a:custGeom>
                <a:avLst/>
                <a:gdLst>
                  <a:gd name="T0" fmla="*/ 0 w 83"/>
                  <a:gd name="T1" fmla="*/ 337 h 337"/>
                  <a:gd name="T2" fmla="*/ 15 w 83"/>
                  <a:gd name="T3" fmla="*/ 337 h 337"/>
                  <a:gd name="T4" fmla="*/ 83 w 83"/>
                  <a:gd name="T5" fmla="*/ 0 h 337"/>
                </a:gdLst>
                <a:ahLst/>
                <a:cxnLst>
                  <a:cxn ang="0">
                    <a:pos x="T0" y="T1"/>
                  </a:cxn>
                  <a:cxn ang="0">
                    <a:pos x="T2" y="T3"/>
                  </a:cxn>
                  <a:cxn ang="0">
                    <a:pos x="T4" y="T5"/>
                  </a:cxn>
                </a:cxnLst>
                <a:rect l="0" t="0" r="r" b="b"/>
                <a:pathLst>
                  <a:path w="83" h="337">
                    <a:moveTo>
                      <a:pt x="0" y="337"/>
                    </a:moveTo>
                    <a:lnTo>
                      <a:pt x="15" y="33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1" name="Freeform 370"/>
              <p:cNvSpPr>
                <a:spLocks/>
              </p:cNvSpPr>
              <p:nvPr/>
            </p:nvSpPr>
            <p:spPr bwMode="auto">
              <a:xfrm>
                <a:off x="1464" y="2746"/>
                <a:ext cx="134" cy="305"/>
              </a:xfrm>
              <a:custGeom>
                <a:avLst/>
                <a:gdLst>
                  <a:gd name="T0" fmla="*/ 0 w 147"/>
                  <a:gd name="T1" fmla="*/ 0 h 337"/>
                  <a:gd name="T2" fmla="*/ 66 w 147"/>
                  <a:gd name="T3" fmla="*/ 0 h 337"/>
                  <a:gd name="T4" fmla="*/ 134 w 147"/>
                  <a:gd name="T5" fmla="*/ 337 h 337"/>
                  <a:gd name="T6" fmla="*/ 147 w 147"/>
                  <a:gd name="T7" fmla="*/ 337 h 337"/>
                </a:gdLst>
                <a:ahLst/>
                <a:cxnLst>
                  <a:cxn ang="0">
                    <a:pos x="T0" y="T1"/>
                  </a:cxn>
                  <a:cxn ang="0">
                    <a:pos x="T2" y="T3"/>
                  </a:cxn>
                  <a:cxn ang="0">
                    <a:pos x="T4" y="T5"/>
                  </a:cxn>
                  <a:cxn ang="0">
                    <a:pos x="T6" y="T7"/>
                  </a:cxn>
                </a:cxnLst>
                <a:rect l="0" t="0" r="r" b="b"/>
                <a:pathLst>
                  <a:path w="147" h="337">
                    <a:moveTo>
                      <a:pt x="0" y="0"/>
                    </a:moveTo>
                    <a:lnTo>
                      <a:pt x="66" y="0"/>
                    </a:lnTo>
                    <a:lnTo>
                      <a:pt x="134" y="337"/>
                    </a:lnTo>
                    <a:lnTo>
                      <a:pt x="147" y="33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2" name="Rectangle 371"/>
              <p:cNvSpPr>
                <a:spLocks noChangeArrowheads="1"/>
              </p:cNvSpPr>
              <p:nvPr/>
            </p:nvSpPr>
            <p:spPr bwMode="auto">
              <a:xfrm>
                <a:off x="1607" y="3068"/>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53_0382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3" name="Rectangle 372"/>
              <p:cNvSpPr>
                <a:spLocks noChangeArrowheads="1"/>
              </p:cNvSpPr>
              <p:nvPr/>
            </p:nvSpPr>
            <p:spPr bwMode="auto">
              <a:xfrm>
                <a:off x="1303" y="3071"/>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rgbClr val="000000"/>
                    </a:solidFill>
                    <a:effectLst/>
                    <a:latin typeface="Arial" panose="020B0604020202020204" pitchFamily="34" charset="0"/>
                  </a:rPr>
                  <a:t>291.2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4" name="Freeform 373"/>
              <p:cNvSpPr>
                <a:spLocks/>
              </p:cNvSpPr>
              <p:nvPr/>
            </p:nvSpPr>
            <p:spPr bwMode="auto">
              <a:xfrm>
                <a:off x="1385" y="2759"/>
                <a:ext cx="75" cy="327"/>
              </a:xfrm>
              <a:custGeom>
                <a:avLst/>
                <a:gdLst>
                  <a:gd name="T0" fmla="*/ 0 w 83"/>
                  <a:gd name="T1" fmla="*/ 361 h 361"/>
                  <a:gd name="T2" fmla="*/ 15 w 83"/>
                  <a:gd name="T3" fmla="*/ 361 h 361"/>
                  <a:gd name="T4" fmla="*/ 83 w 83"/>
                  <a:gd name="T5" fmla="*/ 0 h 361"/>
                </a:gdLst>
                <a:ahLst/>
                <a:cxnLst>
                  <a:cxn ang="0">
                    <a:pos x="T0" y="T1"/>
                  </a:cxn>
                  <a:cxn ang="0">
                    <a:pos x="T2" y="T3"/>
                  </a:cxn>
                  <a:cxn ang="0">
                    <a:pos x="T4" y="T5"/>
                  </a:cxn>
                </a:cxnLst>
                <a:rect l="0" t="0" r="r" b="b"/>
                <a:pathLst>
                  <a:path w="83" h="361">
                    <a:moveTo>
                      <a:pt x="0" y="361"/>
                    </a:moveTo>
                    <a:lnTo>
                      <a:pt x="15" y="361"/>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5" name="Freeform 374"/>
              <p:cNvSpPr>
                <a:spLocks/>
              </p:cNvSpPr>
              <p:nvPr/>
            </p:nvSpPr>
            <p:spPr bwMode="auto">
              <a:xfrm>
                <a:off x="1464" y="2759"/>
                <a:ext cx="134" cy="327"/>
              </a:xfrm>
              <a:custGeom>
                <a:avLst/>
                <a:gdLst>
                  <a:gd name="T0" fmla="*/ 0 w 147"/>
                  <a:gd name="T1" fmla="*/ 0 h 361"/>
                  <a:gd name="T2" fmla="*/ 66 w 147"/>
                  <a:gd name="T3" fmla="*/ 0 h 361"/>
                  <a:gd name="T4" fmla="*/ 134 w 147"/>
                  <a:gd name="T5" fmla="*/ 361 h 361"/>
                  <a:gd name="T6" fmla="*/ 147 w 147"/>
                  <a:gd name="T7" fmla="*/ 361 h 361"/>
                </a:gdLst>
                <a:ahLst/>
                <a:cxnLst>
                  <a:cxn ang="0">
                    <a:pos x="T0" y="T1"/>
                  </a:cxn>
                  <a:cxn ang="0">
                    <a:pos x="T2" y="T3"/>
                  </a:cxn>
                  <a:cxn ang="0">
                    <a:pos x="T4" y="T5"/>
                  </a:cxn>
                  <a:cxn ang="0">
                    <a:pos x="T6" y="T7"/>
                  </a:cxn>
                </a:cxnLst>
                <a:rect l="0" t="0" r="r" b="b"/>
                <a:pathLst>
                  <a:path w="147" h="361">
                    <a:moveTo>
                      <a:pt x="0" y="0"/>
                    </a:moveTo>
                    <a:lnTo>
                      <a:pt x="66" y="0"/>
                    </a:lnTo>
                    <a:lnTo>
                      <a:pt x="134" y="361"/>
                    </a:lnTo>
                    <a:lnTo>
                      <a:pt x="147" y="36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6" name="Rectangle 375"/>
              <p:cNvSpPr>
                <a:spLocks noChangeArrowheads="1"/>
              </p:cNvSpPr>
              <p:nvPr/>
            </p:nvSpPr>
            <p:spPr bwMode="auto">
              <a:xfrm>
                <a:off x="1607" y="3103"/>
                <a:ext cx="146"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51809_R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7" name="Rectangle 376"/>
              <p:cNvSpPr>
                <a:spLocks noChangeArrowheads="1"/>
              </p:cNvSpPr>
              <p:nvPr/>
            </p:nvSpPr>
            <p:spPr bwMode="auto">
              <a:xfrm>
                <a:off x="1303" y="3106"/>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293.6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8" name="Freeform 377"/>
              <p:cNvSpPr>
                <a:spLocks/>
              </p:cNvSpPr>
              <p:nvPr/>
            </p:nvSpPr>
            <p:spPr bwMode="auto">
              <a:xfrm>
                <a:off x="1385" y="2785"/>
                <a:ext cx="75" cy="335"/>
              </a:xfrm>
              <a:custGeom>
                <a:avLst/>
                <a:gdLst>
                  <a:gd name="T0" fmla="*/ 0 w 83"/>
                  <a:gd name="T1" fmla="*/ 370 h 370"/>
                  <a:gd name="T2" fmla="*/ 15 w 83"/>
                  <a:gd name="T3" fmla="*/ 370 h 370"/>
                  <a:gd name="T4" fmla="*/ 83 w 83"/>
                  <a:gd name="T5" fmla="*/ 0 h 370"/>
                </a:gdLst>
                <a:ahLst/>
                <a:cxnLst>
                  <a:cxn ang="0">
                    <a:pos x="T0" y="T1"/>
                  </a:cxn>
                  <a:cxn ang="0">
                    <a:pos x="T2" y="T3"/>
                  </a:cxn>
                  <a:cxn ang="0">
                    <a:pos x="T4" y="T5"/>
                  </a:cxn>
                </a:cxnLst>
                <a:rect l="0" t="0" r="r" b="b"/>
                <a:pathLst>
                  <a:path w="83" h="370">
                    <a:moveTo>
                      <a:pt x="0" y="370"/>
                    </a:moveTo>
                    <a:lnTo>
                      <a:pt x="15" y="370"/>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9" name="Freeform 378"/>
              <p:cNvSpPr>
                <a:spLocks/>
              </p:cNvSpPr>
              <p:nvPr/>
            </p:nvSpPr>
            <p:spPr bwMode="auto">
              <a:xfrm>
                <a:off x="1464" y="2785"/>
                <a:ext cx="134" cy="335"/>
              </a:xfrm>
              <a:custGeom>
                <a:avLst/>
                <a:gdLst>
                  <a:gd name="T0" fmla="*/ 0 w 147"/>
                  <a:gd name="T1" fmla="*/ 0 h 370"/>
                  <a:gd name="T2" fmla="*/ 66 w 147"/>
                  <a:gd name="T3" fmla="*/ 0 h 370"/>
                  <a:gd name="T4" fmla="*/ 134 w 147"/>
                  <a:gd name="T5" fmla="*/ 370 h 370"/>
                  <a:gd name="T6" fmla="*/ 147 w 147"/>
                  <a:gd name="T7" fmla="*/ 370 h 370"/>
                </a:gdLst>
                <a:ahLst/>
                <a:cxnLst>
                  <a:cxn ang="0">
                    <a:pos x="T0" y="T1"/>
                  </a:cxn>
                  <a:cxn ang="0">
                    <a:pos x="T2" y="T3"/>
                  </a:cxn>
                  <a:cxn ang="0">
                    <a:pos x="T4" y="T5"/>
                  </a:cxn>
                  <a:cxn ang="0">
                    <a:pos x="T6" y="T7"/>
                  </a:cxn>
                </a:cxnLst>
                <a:rect l="0" t="0" r="r" b="b"/>
                <a:pathLst>
                  <a:path w="147" h="370">
                    <a:moveTo>
                      <a:pt x="0" y="0"/>
                    </a:moveTo>
                    <a:lnTo>
                      <a:pt x="66" y="0"/>
                    </a:lnTo>
                    <a:lnTo>
                      <a:pt x="134" y="370"/>
                    </a:lnTo>
                    <a:lnTo>
                      <a:pt x="147" y="37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0" name="Rectangle 379"/>
              <p:cNvSpPr>
                <a:spLocks noChangeArrowheads="1"/>
              </p:cNvSpPr>
              <p:nvPr/>
            </p:nvSpPr>
            <p:spPr bwMode="auto">
              <a:xfrm>
                <a:off x="1607" y="3137"/>
                <a:ext cx="124"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5784_F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1" name="Rectangle 380"/>
              <p:cNvSpPr>
                <a:spLocks noChangeArrowheads="1"/>
              </p:cNvSpPr>
              <p:nvPr/>
            </p:nvSpPr>
            <p:spPr bwMode="auto">
              <a:xfrm>
                <a:off x="1716" y="3137"/>
                <a:ext cx="122"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569307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2" name="Rectangle 381"/>
              <p:cNvSpPr>
                <a:spLocks noChangeArrowheads="1"/>
              </p:cNvSpPr>
              <p:nvPr/>
            </p:nvSpPr>
            <p:spPr bwMode="auto">
              <a:xfrm>
                <a:off x="1303" y="3140"/>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3" name="Freeform 382"/>
              <p:cNvSpPr>
                <a:spLocks/>
              </p:cNvSpPr>
              <p:nvPr/>
            </p:nvSpPr>
            <p:spPr bwMode="auto">
              <a:xfrm>
                <a:off x="1385" y="2790"/>
                <a:ext cx="75" cy="364"/>
              </a:xfrm>
              <a:custGeom>
                <a:avLst/>
                <a:gdLst>
                  <a:gd name="T0" fmla="*/ 0 w 83"/>
                  <a:gd name="T1" fmla="*/ 402 h 402"/>
                  <a:gd name="T2" fmla="*/ 15 w 83"/>
                  <a:gd name="T3" fmla="*/ 402 h 402"/>
                  <a:gd name="T4" fmla="*/ 83 w 83"/>
                  <a:gd name="T5" fmla="*/ 0 h 402"/>
                </a:gdLst>
                <a:ahLst/>
                <a:cxnLst>
                  <a:cxn ang="0">
                    <a:pos x="T0" y="T1"/>
                  </a:cxn>
                  <a:cxn ang="0">
                    <a:pos x="T2" y="T3"/>
                  </a:cxn>
                  <a:cxn ang="0">
                    <a:pos x="T4" y="T5"/>
                  </a:cxn>
                </a:cxnLst>
                <a:rect l="0" t="0" r="r" b="b"/>
                <a:pathLst>
                  <a:path w="83" h="402">
                    <a:moveTo>
                      <a:pt x="0" y="402"/>
                    </a:moveTo>
                    <a:lnTo>
                      <a:pt x="15" y="402"/>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4" name="Freeform 383"/>
              <p:cNvSpPr>
                <a:spLocks/>
              </p:cNvSpPr>
              <p:nvPr/>
            </p:nvSpPr>
            <p:spPr bwMode="auto">
              <a:xfrm>
                <a:off x="1464" y="2790"/>
                <a:ext cx="134" cy="364"/>
              </a:xfrm>
              <a:custGeom>
                <a:avLst/>
                <a:gdLst>
                  <a:gd name="T0" fmla="*/ 0 w 147"/>
                  <a:gd name="T1" fmla="*/ 0 h 402"/>
                  <a:gd name="T2" fmla="*/ 66 w 147"/>
                  <a:gd name="T3" fmla="*/ 0 h 402"/>
                  <a:gd name="T4" fmla="*/ 134 w 147"/>
                  <a:gd name="T5" fmla="*/ 402 h 402"/>
                  <a:gd name="T6" fmla="*/ 147 w 147"/>
                  <a:gd name="T7" fmla="*/ 402 h 402"/>
                </a:gdLst>
                <a:ahLst/>
                <a:cxnLst>
                  <a:cxn ang="0">
                    <a:pos x="T0" y="T1"/>
                  </a:cxn>
                  <a:cxn ang="0">
                    <a:pos x="T2" y="T3"/>
                  </a:cxn>
                  <a:cxn ang="0">
                    <a:pos x="T4" y="T5"/>
                  </a:cxn>
                  <a:cxn ang="0">
                    <a:pos x="T6" y="T7"/>
                  </a:cxn>
                </a:cxnLst>
                <a:rect l="0" t="0" r="r" b="b"/>
                <a:pathLst>
                  <a:path w="147" h="402">
                    <a:moveTo>
                      <a:pt x="0" y="0"/>
                    </a:moveTo>
                    <a:lnTo>
                      <a:pt x="66" y="0"/>
                    </a:lnTo>
                    <a:lnTo>
                      <a:pt x="134" y="402"/>
                    </a:lnTo>
                    <a:lnTo>
                      <a:pt x="147" y="40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5" name="Line 556"/>
              <p:cNvSpPr>
                <a:spLocks noChangeShapeType="1"/>
              </p:cNvSpPr>
              <p:nvPr/>
            </p:nvSpPr>
            <p:spPr bwMode="auto">
              <a:xfrm>
                <a:off x="1599" y="3143"/>
                <a:ext cx="0" cy="22"/>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6" name="Rectangle 385"/>
              <p:cNvSpPr>
                <a:spLocks noChangeArrowheads="1"/>
              </p:cNvSpPr>
              <p:nvPr/>
            </p:nvSpPr>
            <p:spPr bwMode="auto">
              <a:xfrm>
                <a:off x="1607" y="3172"/>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51_0857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7" name="Rectangle 386"/>
              <p:cNvSpPr>
                <a:spLocks noChangeArrowheads="1"/>
              </p:cNvSpPr>
              <p:nvPr/>
            </p:nvSpPr>
            <p:spPr bwMode="auto">
              <a:xfrm>
                <a:off x="1731" y="3172"/>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51_0322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8" name="Rectangle 387"/>
              <p:cNvSpPr>
                <a:spLocks noChangeArrowheads="1"/>
              </p:cNvSpPr>
              <p:nvPr/>
            </p:nvSpPr>
            <p:spPr bwMode="auto">
              <a:xfrm>
                <a:off x="1303" y="3174"/>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294.7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9" name="Freeform 388"/>
              <p:cNvSpPr>
                <a:spLocks/>
              </p:cNvSpPr>
              <p:nvPr/>
            </p:nvSpPr>
            <p:spPr bwMode="auto">
              <a:xfrm>
                <a:off x="1385" y="2797"/>
                <a:ext cx="75" cy="392"/>
              </a:xfrm>
              <a:custGeom>
                <a:avLst/>
                <a:gdLst>
                  <a:gd name="T0" fmla="*/ 0 w 83"/>
                  <a:gd name="T1" fmla="*/ 433 h 433"/>
                  <a:gd name="T2" fmla="*/ 15 w 83"/>
                  <a:gd name="T3" fmla="*/ 433 h 433"/>
                  <a:gd name="T4" fmla="*/ 83 w 83"/>
                  <a:gd name="T5" fmla="*/ 0 h 433"/>
                </a:gdLst>
                <a:ahLst/>
                <a:cxnLst>
                  <a:cxn ang="0">
                    <a:pos x="T0" y="T1"/>
                  </a:cxn>
                  <a:cxn ang="0">
                    <a:pos x="T2" y="T3"/>
                  </a:cxn>
                  <a:cxn ang="0">
                    <a:pos x="T4" y="T5"/>
                  </a:cxn>
                </a:cxnLst>
                <a:rect l="0" t="0" r="r" b="b"/>
                <a:pathLst>
                  <a:path w="83" h="433">
                    <a:moveTo>
                      <a:pt x="0" y="433"/>
                    </a:moveTo>
                    <a:lnTo>
                      <a:pt x="15" y="433"/>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0" name="Freeform 389"/>
              <p:cNvSpPr>
                <a:spLocks/>
              </p:cNvSpPr>
              <p:nvPr/>
            </p:nvSpPr>
            <p:spPr bwMode="auto">
              <a:xfrm>
                <a:off x="1464" y="2797"/>
                <a:ext cx="134" cy="392"/>
              </a:xfrm>
              <a:custGeom>
                <a:avLst/>
                <a:gdLst>
                  <a:gd name="T0" fmla="*/ 0 w 147"/>
                  <a:gd name="T1" fmla="*/ 0 h 433"/>
                  <a:gd name="T2" fmla="*/ 66 w 147"/>
                  <a:gd name="T3" fmla="*/ 0 h 433"/>
                  <a:gd name="T4" fmla="*/ 134 w 147"/>
                  <a:gd name="T5" fmla="*/ 433 h 433"/>
                  <a:gd name="T6" fmla="*/ 147 w 147"/>
                  <a:gd name="T7" fmla="*/ 433 h 433"/>
                </a:gdLst>
                <a:ahLst/>
                <a:cxnLst>
                  <a:cxn ang="0">
                    <a:pos x="T0" y="T1"/>
                  </a:cxn>
                  <a:cxn ang="0">
                    <a:pos x="T2" y="T3"/>
                  </a:cxn>
                  <a:cxn ang="0">
                    <a:pos x="T4" y="T5"/>
                  </a:cxn>
                  <a:cxn ang="0">
                    <a:pos x="T6" y="T7"/>
                  </a:cxn>
                </a:cxnLst>
                <a:rect l="0" t="0" r="r" b="b"/>
                <a:pathLst>
                  <a:path w="147" h="433">
                    <a:moveTo>
                      <a:pt x="0" y="0"/>
                    </a:moveTo>
                    <a:lnTo>
                      <a:pt x="66" y="0"/>
                    </a:lnTo>
                    <a:lnTo>
                      <a:pt x="134" y="433"/>
                    </a:lnTo>
                    <a:lnTo>
                      <a:pt x="147" y="433"/>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1" name="Line 562"/>
              <p:cNvSpPr>
                <a:spLocks noChangeShapeType="1"/>
              </p:cNvSpPr>
              <p:nvPr/>
            </p:nvSpPr>
            <p:spPr bwMode="auto">
              <a:xfrm>
                <a:off x="1599" y="3177"/>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2" name="Rectangle 391"/>
              <p:cNvSpPr>
                <a:spLocks noChangeArrowheads="1"/>
              </p:cNvSpPr>
              <p:nvPr/>
            </p:nvSpPr>
            <p:spPr bwMode="auto">
              <a:xfrm>
                <a:off x="1607" y="3206"/>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53_0958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3" name="Rectangle 392"/>
              <p:cNvSpPr>
                <a:spLocks noChangeArrowheads="1"/>
              </p:cNvSpPr>
              <p:nvPr/>
            </p:nvSpPr>
            <p:spPr bwMode="auto">
              <a:xfrm>
                <a:off x="1303" y="3209"/>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295.9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4" name="Freeform 393"/>
              <p:cNvSpPr>
                <a:spLocks/>
              </p:cNvSpPr>
              <p:nvPr/>
            </p:nvSpPr>
            <p:spPr bwMode="auto">
              <a:xfrm>
                <a:off x="1385" y="2809"/>
                <a:ext cx="75" cy="414"/>
              </a:xfrm>
              <a:custGeom>
                <a:avLst/>
                <a:gdLst>
                  <a:gd name="T0" fmla="*/ 0 w 83"/>
                  <a:gd name="T1" fmla="*/ 457 h 457"/>
                  <a:gd name="T2" fmla="*/ 15 w 83"/>
                  <a:gd name="T3" fmla="*/ 457 h 457"/>
                  <a:gd name="T4" fmla="*/ 83 w 83"/>
                  <a:gd name="T5" fmla="*/ 0 h 457"/>
                </a:gdLst>
                <a:ahLst/>
                <a:cxnLst>
                  <a:cxn ang="0">
                    <a:pos x="T0" y="T1"/>
                  </a:cxn>
                  <a:cxn ang="0">
                    <a:pos x="T2" y="T3"/>
                  </a:cxn>
                  <a:cxn ang="0">
                    <a:pos x="T4" y="T5"/>
                  </a:cxn>
                </a:cxnLst>
                <a:rect l="0" t="0" r="r" b="b"/>
                <a:pathLst>
                  <a:path w="83" h="457">
                    <a:moveTo>
                      <a:pt x="0" y="457"/>
                    </a:moveTo>
                    <a:lnTo>
                      <a:pt x="15" y="45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5" name="Freeform 394"/>
              <p:cNvSpPr>
                <a:spLocks/>
              </p:cNvSpPr>
              <p:nvPr/>
            </p:nvSpPr>
            <p:spPr bwMode="auto">
              <a:xfrm>
                <a:off x="1464" y="2809"/>
                <a:ext cx="134" cy="414"/>
              </a:xfrm>
              <a:custGeom>
                <a:avLst/>
                <a:gdLst>
                  <a:gd name="T0" fmla="*/ 0 w 147"/>
                  <a:gd name="T1" fmla="*/ 0 h 457"/>
                  <a:gd name="T2" fmla="*/ 66 w 147"/>
                  <a:gd name="T3" fmla="*/ 0 h 457"/>
                  <a:gd name="T4" fmla="*/ 134 w 147"/>
                  <a:gd name="T5" fmla="*/ 457 h 457"/>
                  <a:gd name="T6" fmla="*/ 147 w 147"/>
                  <a:gd name="T7" fmla="*/ 457 h 457"/>
                </a:gdLst>
                <a:ahLst/>
                <a:cxnLst>
                  <a:cxn ang="0">
                    <a:pos x="T0" y="T1"/>
                  </a:cxn>
                  <a:cxn ang="0">
                    <a:pos x="T2" y="T3"/>
                  </a:cxn>
                  <a:cxn ang="0">
                    <a:pos x="T4" y="T5"/>
                  </a:cxn>
                  <a:cxn ang="0">
                    <a:pos x="T6" y="T7"/>
                  </a:cxn>
                </a:cxnLst>
                <a:rect l="0" t="0" r="r" b="b"/>
                <a:pathLst>
                  <a:path w="147" h="457">
                    <a:moveTo>
                      <a:pt x="0" y="0"/>
                    </a:moveTo>
                    <a:lnTo>
                      <a:pt x="66" y="0"/>
                    </a:lnTo>
                    <a:lnTo>
                      <a:pt x="134" y="457"/>
                    </a:lnTo>
                    <a:lnTo>
                      <a:pt x="147" y="45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6" name="Rectangle 395"/>
              <p:cNvSpPr>
                <a:spLocks noChangeArrowheads="1"/>
              </p:cNvSpPr>
              <p:nvPr/>
            </p:nvSpPr>
            <p:spPr bwMode="auto">
              <a:xfrm>
                <a:off x="1607" y="3241"/>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5140269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7" name="Rectangle 396"/>
              <p:cNvSpPr>
                <a:spLocks noChangeArrowheads="1"/>
              </p:cNvSpPr>
              <p:nvPr/>
            </p:nvSpPr>
            <p:spPr bwMode="auto">
              <a:xfrm>
                <a:off x="1731" y="3241"/>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53_1481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8" name="Rectangle 397"/>
              <p:cNvSpPr>
                <a:spLocks noChangeArrowheads="1"/>
              </p:cNvSpPr>
              <p:nvPr/>
            </p:nvSpPr>
            <p:spPr bwMode="auto">
              <a:xfrm>
                <a:off x="1854" y="3241"/>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51_0401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9" name="Rectangle 398"/>
              <p:cNvSpPr>
                <a:spLocks noChangeArrowheads="1"/>
              </p:cNvSpPr>
              <p:nvPr/>
            </p:nvSpPr>
            <p:spPr bwMode="auto">
              <a:xfrm>
                <a:off x="1303" y="3243"/>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297.1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0" name="Freeform 399"/>
              <p:cNvSpPr>
                <a:spLocks/>
              </p:cNvSpPr>
              <p:nvPr/>
            </p:nvSpPr>
            <p:spPr bwMode="auto">
              <a:xfrm>
                <a:off x="1385" y="2822"/>
                <a:ext cx="75" cy="436"/>
              </a:xfrm>
              <a:custGeom>
                <a:avLst/>
                <a:gdLst>
                  <a:gd name="T0" fmla="*/ 0 w 83"/>
                  <a:gd name="T1" fmla="*/ 481 h 481"/>
                  <a:gd name="T2" fmla="*/ 15 w 83"/>
                  <a:gd name="T3" fmla="*/ 481 h 481"/>
                  <a:gd name="T4" fmla="*/ 83 w 83"/>
                  <a:gd name="T5" fmla="*/ 0 h 481"/>
                </a:gdLst>
                <a:ahLst/>
                <a:cxnLst>
                  <a:cxn ang="0">
                    <a:pos x="T0" y="T1"/>
                  </a:cxn>
                  <a:cxn ang="0">
                    <a:pos x="T2" y="T3"/>
                  </a:cxn>
                  <a:cxn ang="0">
                    <a:pos x="T4" y="T5"/>
                  </a:cxn>
                </a:cxnLst>
                <a:rect l="0" t="0" r="r" b="b"/>
                <a:pathLst>
                  <a:path w="83" h="481">
                    <a:moveTo>
                      <a:pt x="0" y="481"/>
                    </a:moveTo>
                    <a:lnTo>
                      <a:pt x="15" y="481"/>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1" name="Freeform 400"/>
              <p:cNvSpPr>
                <a:spLocks/>
              </p:cNvSpPr>
              <p:nvPr/>
            </p:nvSpPr>
            <p:spPr bwMode="auto">
              <a:xfrm>
                <a:off x="1464" y="2822"/>
                <a:ext cx="134" cy="436"/>
              </a:xfrm>
              <a:custGeom>
                <a:avLst/>
                <a:gdLst>
                  <a:gd name="T0" fmla="*/ 0 w 147"/>
                  <a:gd name="T1" fmla="*/ 0 h 481"/>
                  <a:gd name="T2" fmla="*/ 66 w 147"/>
                  <a:gd name="T3" fmla="*/ 0 h 481"/>
                  <a:gd name="T4" fmla="*/ 134 w 147"/>
                  <a:gd name="T5" fmla="*/ 481 h 481"/>
                  <a:gd name="T6" fmla="*/ 147 w 147"/>
                  <a:gd name="T7" fmla="*/ 481 h 481"/>
                </a:gdLst>
                <a:ahLst/>
                <a:cxnLst>
                  <a:cxn ang="0">
                    <a:pos x="T0" y="T1"/>
                  </a:cxn>
                  <a:cxn ang="0">
                    <a:pos x="T2" y="T3"/>
                  </a:cxn>
                  <a:cxn ang="0">
                    <a:pos x="T4" y="T5"/>
                  </a:cxn>
                  <a:cxn ang="0">
                    <a:pos x="T6" y="T7"/>
                  </a:cxn>
                </a:cxnLst>
                <a:rect l="0" t="0" r="r" b="b"/>
                <a:pathLst>
                  <a:path w="147" h="481">
                    <a:moveTo>
                      <a:pt x="0" y="0"/>
                    </a:moveTo>
                    <a:lnTo>
                      <a:pt x="66" y="0"/>
                    </a:lnTo>
                    <a:lnTo>
                      <a:pt x="134" y="481"/>
                    </a:lnTo>
                    <a:lnTo>
                      <a:pt x="147" y="48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2" name="Line 573"/>
              <p:cNvSpPr>
                <a:spLocks noChangeShapeType="1"/>
              </p:cNvSpPr>
              <p:nvPr/>
            </p:nvSpPr>
            <p:spPr bwMode="auto">
              <a:xfrm>
                <a:off x="1599" y="3246"/>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3" name="Rectangle 402"/>
              <p:cNvSpPr>
                <a:spLocks noChangeArrowheads="1"/>
              </p:cNvSpPr>
              <p:nvPr/>
            </p:nvSpPr>
            <p:spPr bwMode="auto">
              <a:xfrm>
                <a:off x="1607" y="3275"/>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5128167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4" name="Rectangle 403"/>
              <p:cNvSpPr>
                <a:spLocks noChangeArrowheads="1"/>
              </p:cNvSpPr>
              <p:nvPr/>
            </p:nvSpPr>
            <p:spPr bwMode="auto">
              <a:xfrm>
                <a:off x="1731" y="3275"/>
                <a:ext cx="146"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52448_R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5" name="Rectangle 404"/>
              <p:cNvSpPr>
                <a:spLocks noChangeArrowheads="1"/>
              </p:cNvSpPr>
              <p:nvPr/>
            </p:nvSpPr>
            <p:spPr bwMode="auto">
              <a:xfrm>
                <a:off x="1303" y="3278"/>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298.3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6" name="Freeform 405"/>
              <p:cNvSpPr>
                <a:spLocks/>
              </p:cNvSpPr>
              <p:nvPr/>
            </p:nvSpPr>
            <p:spPr bwMode="auto">
              <a:xfrm>
                <a:off x="1385" y="2835"/>
                <a:ext cx="75" cy="457"/>
              </a:xfrm>
              <a:custGeom>
                <a:avLst/>
                <a:gdLst>
                  <a:gd name="T0" fmla="*/ 0 w 83"/>
                  <a:gd name="T1" fmla="*/ 505 h 505"/>
                  <a:gd name="T2" fmla="*/ 15 w 83"/>
                  <a:gd name="T3" fmla="*/ 505 h 505"/>
                  <a:gd name="T4" fmla="*/ 83 w 83"/>
                  <a:gd name="T5" fmla="*/ 0 h 505"/>
                </a:gdLst>
                <a:ahLst/>
                <a:cxnLst>
                  <a:cxn ang="0">
                    <a:pos x="T0" y="T1"/>
                  </a:cxn>
                  <a:cxn ang="0">
                    <a:pos x="T2" y="T3"/>
                  </a:cxn>
                  <a:cxn ang="0">
                    <a:pos x="T4" y="T5"/>
                  </a:cxn>
                </a:cxnLst>
                <a:rect l="0" t="0" r="r" b="b"/>
                <a:pathLst>
                  <a:path w="83" h="505">
                    <a:moveTo>
                      <a:pt x="0" y="505"/>
                    </a:moveTo>
                    <a:lnTo>
                      <a:pt x="15" y="505"/>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7" name="Freeform 406"/>
              <p:cNvSpPr>
                <a:spLocks/>
              </p:cNvSpPr>
              <p:nvPr/>
            </p:nvSpPr>
            <p:spPr bwMode="auto">
              <a:xfrm>
                <a:off x="1464" y="2835"/>
                <a:ext cx="134" cy="457"/>
              </a:xfrm>
              <a:custGeom>
                <a:avLst/>
                <a:gdLst>
                  <a:gd name="T0" fmla="*/ 0 w 147"/>
                  <a:gd name="T1" fmla="*/ 0 h 505"/>
                  <a:gd name="T2" fmla="*/ 66 w 147"/>
                  <a:gd name="T3" fmla="*/ 0 h 505"/>
                  <a:gd name="T4" fmla="*/ 134 w 147"/>
                  <a:gd name="T5" fmla="*/ 505 h 505"/>
                  <a:gd name="T6" fmla="*/ 147 w 147"/>
                  <a:gd name="T7" fmla="*/ 505 h 505"/>
                </a:gdLst>
                <a:ahLst/>
                <a:cxnLst>
                  <a:cxn ang="0">
                    <a:pos x="T0" y="T1"/>
                  </a:cxn>
                  <a:cxn ang="0">
                    <a:pos x="T2" y="T3"/>
                  </a:cxn>
                  <a:cxn ang="0">
                    <a:pos x="T4" y="T5"/>
                  </a:cxn>
                  <a:cxn ang="0">
                    <a:pos x="T6" y="T7"/>
                  </a:cxn>
                </a:cxnLst>
                <a:rect l="0" t="0" r="r" b="b"/>
                <a:pathLst>
                  <a:path w="147" h="505">
                    <a:moveTo>
                      <a:pt x="0" y="0"/>
                    </a:moveTo>
                    <a:lnTo>
                      <a:pt x="66" y="0"/>
                    </a:lnTo>
                    <a:lnTo>
                      <a:pt x="134" y="505"/>
                    </a:lnTo>
                    <a:lnTo>
                      <a:pt x="147" y="50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8" name="Line 579"/>
              <p:cNvSpPr>
                <a:spLocks noChangeShapeType="1"/>
              </p:cNvSpPr>
              <p:nvPr/>
            </p:nvSpPr>
            <p:spPr bwMode="auto">
              <a:xfrm>
                <a:off x="1599" y="3280"/>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9" name="Rectangle 408"/>
              <p:cNvSpPr>
                <a:spLocks noChangeArrowheads="1"/>
              </p:cNvSpPr>
              <p:nvPr/>
            </p:nvSpPr>
            <p:spPr bwMode="auto">
              <a:xfrm>
                <a:off x="1607" y="3309"/>
                <a:ext cx="142"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51881_F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 name="Rectangle 409"/>
              <p:cNvSpPr>
                <a:spLocks noChangeArrowheads="1"/>
              </p:cNvSpPr>
              <p:nvPr/>
            </p:nvSpPr>
            <p:spPr bwMode="auto">
              <a:xfrm>
                <a:off x="1733" y="3309"/>
                <a:ext cx="122"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547507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1" name="Rectangle 410"/>
              <p:cNvSpPr>
                <a:spLocks noChangeArrowheads="1"/>
              </p:cNvSpPr>
              <p:nvPr/>
            </p:nvSpPr>
            <p:spPr bwMode="auto">
              <a:xfrm>
                <a:off x="1839" y="3309"/>
                <a:ext cx="142"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52048_F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2" name="Rectangle 411"/>
              <p:cNvSpPr>
                <a:spLocks noChangeArrowheads="1"/>
              </p:cNvSpPr>
              <p:nvPr/>
            </p:nvSpPr>
            <p:spPr bwMode="auto">
              <a:xfrm>
                <a:off x="1303" y="3312"/>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298.9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3" name="Freeform 412"/>
              <p:cNvSpPr>
                <a:spLocks/>
              </p:cNvSpPr>
              <p:nvPr/>
            </p:nvSpPr>
            <p:spPr bwMode="auto">
              <a:xfrm>
                <a:off x="1385" y="2841"/>
                <a:ext cx="75" cy="486"/>
              </a:xfrm>
              <a:custGeom>
                <a:avLst/>
                <a:gdLst>
                  <a:gd name="T0" fmla="*/ 0 w 83"/>
                  <a:gd name="T1" fmla="*/ 536 h 536"/>
                  <a:gd name="T2" fmla="*/ 15 w 83"/>
                  <a:gd name="T3" fmla="*/ 536 h 536"/>
                  <a:gd name="T4" fmla="*/ 83 w 83"/>
                  <a:gd name="T5" fmla="*/ 0 h 536"/>
                </a:gdLst>
                <a:ahLst/>
                <a:cxnLst>
                  <a:cxn ang="0">
                    <a:pos x="T0" y="T1"/>
                  </a:cxn>
                  <a:cxn ang="0">
                    <a:pos x="T2" y="T3"/>
                  </a:cxn>
                  <a:cxn ang="0">
                    <a:pos x="T4" y="T5"/>
                  </a:cxn>
                </a:cxnLst>
                <a:rect l="0" t="0" r="r" b="b"/>
                <a:pathLst>
                  <a:path w="83" h="536">
                    <a:moveTo>
                      <a:pt x="0" y="536"/>
                    </a:moveTo>
                    <a:lnTo>
                      <a:pt x="15" y="536"/>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4" name="Freeform 413"/>
              <p:cNvSpPr>
                <a:spLocks/>
              </p:cNvSpPr>
              <p:nvPr/>
            </p:nvSpPr>
            <p:spPr bwMode="auto">
              <a:xfrm>
                <a:off x="1464" y="2841"/>
                <a:ext cx="134" cy="486"/>
              </a:xfrm>
              <a:custGeom>
                <a:avLst/>
                <a:gdLst>
                  <a:gd name="T0" fmla="*/ 0 w 147"/>
                  <a:gd name="T1" fmla="*/ 0 h 536"/>
                  <a:gd name="T2" fmla="*/ 66 w 147"/>
                  <a:gd name="T3" fmla="*/ 0 h 536"/>
                  <a:gd name="T4" fmla="*/ 134 w 147"/>
                  <a:gd name="T5" fmla="*/ 536 h 536"/>
                  <a:gd name="T6" fmla="*/ 147 w 147"/>
                  <a:gd name="T7" fmla="*/ 536 h 536"/>
                </a:gdLst>
                <a:ahLst/>
                <a:cxnLst>
                  <a:cxn ang="0">
                    <a:pos x="T0" y="T1"/>
                  </a:cxn>
                  <a:cxn ang="0">
                    <a:pos x="T2" y="T3"/>
                  </a:cxn>
                  <a:cxn ang="0">
                    <a:pos x="T4" y="T5"/>
                  </a:cxn>
                  <a:cxn ang="0">
                    <a:pos x="T6" y="T7"/>
                  </a:cxn>
                </a:cxnLst>
                <a:rect l="0" t="0" r="r" b="b"/>
                <a:pathLst>
                  <a:path w="147" h="536">
                    <a:moveTo>
                      <a:pt x="0" y="0"/>
                    </a:moveTo>
                    <a:lnTo>
                      <a:pt x="66" y="0"/>
                    </a:lnTo>
                    <a:lnTo>
                      <a:pt x="134" y="536"/>
                    </a:lnTo>
                    <a:lnTo>
                      <a:pt x="147" y="53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5" name="Line 586"/>
              <p:cNvSpPr>
                <a:spLocks noChangeShapeType="1"/>
              </p:cNvSpPr>
              <p:nvPr/>
            </p:nvSpPr>
            <p:spPr bwMode="auto">
              <a:xfrm>
                <a:off x="1599" y="3315"/>
                <a:ext cx="0" cy="22"/>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6" name="Rectangle 415"/>
              <p:cNvSpPr>
                <a:spLocks noChangeArrowheads="1"/>
              </p:cNvSpPr>
              <p:nvPr/>
            </p:nvSpPr>
            <p:spPr bwMode="auto">
              <a:xfrm>
                <a:off x="1607" y="3344"/>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53_1292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7" name="Rectangle 416"/>
              <p:cNvSpPr>
                <a:spLocks noChangeArrowheads="1"/>
              </p:cNvSpPr>
              <p:nvPr/>
            </p:nvSpPr>
            <p:spPr bwMode="auto">
              <a:xfrm>
                <a:off x="1731" y="3344"/>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5139089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8" name="Rectangle 417"/>
              <p:cNvSpPr>
                <a:spLocks noChangeArrowheads="1"/>
              </p:cNvSpPr>
              <p:nvPr/>
            </p:nvSpPr>
            <p:spPr bwMode="auto">
              <a:xfrm>
                <a:off x="1303" y="3347"/>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300.6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9" name="Freeform 418"/>
              <p:cNvSpPr>
                <a:spLocks/>
              </p:cNvSpPr>
              <p:nvPr/>
            </p:nvSpPr>
            <p:spPr bwMode="auto">
              <a:xfrm>
                <a:off x="1385" y="2859"/>
                <a:ext cx="75" cy="502"/>
              </a:xfrm>
              <a:custGeom>
                <a:avLst/>
                <a:gdLst>
                  <a:gd name="T0" fmla="*/ 0 w 83"/>
                  <a:gd name="T1" fmla="*/ 554 h 554"/>
                  <a:gd name="T2" fmla="*/ 15 w 83"/>
                  <a:gd name="T3" fmla="*/ 554 h 554"/>
                  <a:gd name="T4" fmla="*/ 83 w 83"/>
                  <a:gd name="T5" fmla="*/ 0 h 554"/>
                </a:gdLst>
                <a:ahLst/>
                <a:cxnLst>
                  <a:cxn ang="0">
                    <a:pos x="T0" y="T1"/>
                  </a:cxn>
                  <a:cxn ang="0">
                    <a:pos x="T2" y="T3"/>
                  </a:cxn>
                  <a:cxn ang="0">
                    <a:pos x="T4" y="T5"/>
                  </a:cxn>
                </a:cxnLst>
                <a:rect l="0" t="0" r="r" b="b"/>
                <a:pathLst>
                  <a:path w="83" h="554">
                    <a:moveTo>
                      <a:pt x="0" y="554"/>
                    </a:moveTo>
                    <a:lnTo>
                      <a:pt x="15" y="554"/>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0" name="Freeform 419"/>
              <p:cNvSpPr>
                <a:spLocks/>
              </p:cNvSpPr>
              <p:nvPr/>
            </p:nvSpPr>
            <p:spPr bwMode="auto">
              <a:xfrm>
                <a:off x="1464" y="2859"/>
                <a:ext cx="134" cy="502"/>
              </a:xfrm>
              <a:custGeom>
                <a:avLst/>
                <a:gdLst>
                  <a:gd name="T0" fmla="*/ 0 w 147"/>
                  <a:gd name="T1" fmla="*/ 0 h 554"/>
                  <a:gd name="T2" fmla="*/ 66 w 147"/>
                  <a:gd name="T3" fmla="*/ 0 h 554"/>
                  <a:gd name="T4" fmla="*/ 134 w 147"/>
                  <a:gd name="T5" fmla="*/ 554 h 554"/>
                  <a:gd name="T6" fmla="*/ 147 w 147"/>
                  <a:gd name="T7" fmla="*/ 554 h 554"/>
                </a:gdLst>
                <a:ahLst/>
                <a:cxnLst>
                  <a:cxn ang="0">
                    <a:pos x="T0" y="T1"/>
                  </a:cxn>
                  <a:cxn ang="0">
                    <a:pos x="T2" y="T3"/>
                  </a:cxn>
                  <a:cxn ang="0">
                    <a:pos x="T4" y="T5"/>
                  </a:cxn>
                  <a:cxn ang="0">
                    <a:pos x="T6" y="T7"/>
                  </a:cxn>
                </a:cxnLst>
                <a:rect l="0" t="0" r="r" b="b"/>
                <a:pathLst>
                  <a:path w="147" h="554">
                    <a:moveTo>
                      <a:pt x="0" y="0"/>
                    </a:moveTo>
                    <a:lnTo>
                      <a:pt x="66" y="0"/>
                    </a:lnTo>
                    <a:lnTo>
                      <a:pt x="134" y="554"/>
                    </a:lnTo>
                    <a:lnTo>
                      <a:pt x="147" y="554"/>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1" name="Line 592"/>
              <p:cNvSpPr>
                <a:spLocks noChangeShapeType="1"/>
              </p:cNvSpPr>
              <p:nvPr/>
            </p:nvSpPr>
            <p:spPr bwMode="auto">
              <a:xfrm>
                <a:off x="1599" y="3349"/>
                <a:ext cx="0" cy="23"/>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2" name="Rectangle 421"/>
              <p:cNvSpPr>
                <a:spLocks noChangeArrowheads="1"/>
              </p:cNvSpPr>
              <p:nvPr/>
            </p:nvSpPr>
            <p:spPr bwMode="auto">
              <a:xfrm>
                <a:off x="1607" y="3378"/>
                <a:ext cx="122"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548097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3" name="Rectangle 422"/>
              <p:cNvSpPr>
                <a:spLocks noChangeArrowheads="1"/>
              </p:cNvSpPr>
              <p:nvPr/>
            </p:nvSpPr>
            <p:spPr bwMode="auto">
              <a:xfrm>
                <a:off x="1303" y="3381"/>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301.2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4" name="Freeform 423"/>
              <p:cNvSpPr>
                <a:spLocks/>
              </p:cNvSpPr>
              <p:nvPr/>
            </p:nvSpPr>
            <p:spPr bwMode="auto">
              <a:xfrm>
                <a:off x="1385" y="2865"/>
                <a:ext cx="75" cy="530"/>
              </a:xfrm>
              <a:custGeom>
                <a:avLst/>
                <a:gdLst>
                  <a:gd name="T0" fmla="*/ 0 w 83"/>
                  <a:gd name="T1" fmla="*/ 585 h 585"/>
                  <a:gd name="T2" fmla="*/ 15 w 83"/>
                  <a:gd name="T3" fmla="*/ 585 h 585"/>
                  <a:gd name="T4" fmla="*/ 83 w 83"/>
                  <a:gd name="T5" fmla="*/ 0 h 585"/>
                </a:gdLst>
                <a:ahLst/>
                <a:cxnLst>
                  <a:cxn ang="0">
                    <a:pos x="T0" y="T1"/>
                  </a:cxn>
                  <a:cxn ang="0">
                    <a:pos x="T2" y="T3"/>
                  </a:cxn>
                  <a:cxn ang="0">
                    <a:pos x="T4" y="T5"/>
                  </a:cxn>
                </a:cxnLst>
                <a:rect l="0" t="0" r="r" b="b"/>
                <a:pathLst>
                  <a:path w="83" h="585">
                    <a:moveTo>
                      <a:pt x="0" y="585"/>
                    </a:moveTo>
                    <a:lnTo>
                      <a:pt x="15" y="585"/>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5" name="Freeform 424"/>
              <p:cNvSpPr>
                <a:spLocks/>
              </p:cNvSpPr>
              <p:nvPr/>
            </p:nvSpPr>
            <p:spPr bwMode="auto">
              <a:xfrm>
                <a:off x="1464" y="2865"/>
                <a:ext cx="134" cy="530"/>
              </a:xfrm>
              <a:custGeom>
                <a:avLst/>
                <a:gdLst>
                  <a:gd name="T0" fmla="*/ 0 w 147"/>
                  <a:gd name="T1" fmla="*/ 0 h 585"/>
                  <a:gd name="T2" fmla="*/ 66 w 147"/>
                  <a:gd name="T3" fmla="*/ 0 h 585"/>
                  <a:gd name="T4" fmla="*/ 134 w 147"/>
                  <a:gd name="T5" fmla="*/ 585 h 585"/>
                  <a:gd name="T6" fmla="*/ 147 w 147"/>
                  <a:gd name="T7" fmla="*/ 585 h 585"/>
                </a:gdLst>
                <a:ahLst/>
                <a:cxnLst>
                  <a:cxn ang="0">
                    <a:pos x="T0" y="T1"/>
                  </a:cxn>
                  <a:cxn ang="0">
                    <a:pos x="T2" y="T3"/>
                  </a:cxn>
                  <a:cxn ang="0">
                    <a:pos x="T4" y="T5"/>
                  </a:cxn>
                  <a:cxn ang="0">
                    <a:pos x="T6" y="T7"/>
                  </a:cxn>
                </a:cxnLst>
                <a:rect l="0" t="0" r="r" b="b"/>
                <a:pathLst>
                  <a:path w="147" h="585">
                    <a:moveTo>
                      <a:pt x="0" y="0"/>
                    </a:moveTo>
                    <a:lnTo>
                      <a:pt x="66" y="0"/>
                    </a:lnTo>
                    <a:lnTo>
                      <a:pt x="134" y="585"/>
                    </a:lnTo>
                    <a:lnTo>
                      <a:pt x="147" y="58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6" name="Rectangle 425"/>
              <p:cNvSpPr>
                <a:spLocks noChangeArrowheads="1"/>
              </p:cNvSpPr>
              <p:nvPr/>
            </p:nvSpPr>
            <p:spPr bwMode="auto">
              <a:xfrm>
                <a:off x="1607" y="3413"/>
                <a:ext cx="122"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546054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7" name="Rectangle 426"/>
              <p:cNvSpPr>
                <a:spLocks noChangeArrowheads="1"/>
              </p:cNvSpPr>
              <p:nvPr/>
            </p:nvSpPr>
            <p:spPr bwMode="auto">
              <a:xfrm>
                <a:off x="1303" y="3415"/>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302.5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8" name="Freeform 427"/>
              <p:cNvSpPr>
                <a:spLocks/>
              </p:cNvSpPr>
              <p:nvPr/>
            </p:nvSpPr>
            <p:spPr bwMode="auto">
              <a:xfrm>
                <a:off x="1385" y="2880"/>
                <a:ext cx="75" cy="550"/>
              </a:xfrm>
              <a:custGeom>
                <a:avLst/>
                <a:gdLst>
                  <a:gd name="T0" fmla="*/ 0 w 83"/>
                  <a:gd name="T1" fmla="*/ 607 h 607"/>
                  <a:gd name="T2" fmla="*/ 15 w 83"/>
                  <a:gd name="T3" fmla="*/ 607 h 607"/>
                  <a:gd name="T4" fmla="*/ 83 w 83"/>
                  <a:gd name="T5" fmla="*/ 0 h 607"/>
                </a:gdLst>
                <a:ahLst/>
                <a:cxnLst>
                  <a:cxn ang="0">
                    <a:pos x="T0" y="T1"/>
                  </a:cxn>
                  <a:cxn ang="0">
                    <a:pos x="T2" y="T3"/>
                  </a:cxn>
                  <a:cxn ang="0">
                    <a:pos x="T4" y="T5"/>
                  </a:cxn>
                </a:cxnLst>
                <a:rect l="0" t="0" r="r" b="b"/>
                <a:pathLst>
                  <a:path w="83" h="607">
                    <a:moveTo>
                      <a:pt x="0" y="607"/>
                    </a:moveTo>
                    <a:lnTo>
                      <a:pt x="15" y="60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9" name="Freeform 428"/>
              <p:cNvSpPr>
                <a:spLocks/>
              </p:cNvSpPr>
              <p:nvPr/>
            </p:nvSpPr>
            <p:spPr bwMode="auto">
              <a:xfrm>
                <a:off x="1464" y="2880"/>
                <a:ext cx="134" cy="550"/>
              </a:xfrm>
              <a:custGeom>
                <a:avLst/>
                <a:gdLst>
                  <a:gd name="T0" fmla="*/ 0 w 147"/>
                  <a:gd name="T1" fmla="*/ 0 h 607"/>
                  <a:gd name="T2" fmla="*/ 66 w 147"/>
                  <a:gd name="T3" fmla="*/ 0 h 607"/>
                  <a:gd name="T4" fmla="*/ 134 w 147"/>
                  <a:gd name="T5" fmla="*/ 607 h 607"/>
                  <a:gd name="T6" fmla="*/ 147 w 147"/>
                  <a:gd name="T7" fmla="*/ 607 h 607"/>
                </a:gdLst>
                <a:ahLst/>
                <a:cxnLst>
                  <a:cxn ang="0">
                    <a:pos x="T0" y="T1"/>
                  </a:cxn>
                  <a:cxn ang="0">
                    <a:pos x="T2" y="T3"/>
                  </a:cxn>
                  <a:cxn ang="0">
                    <a:pos x="T4" y="T5"/>
                  </a:cxn>
                  <a:cxn ang="0">
                    <a:pos x="T6" y="T7"/>
                  </a:cxn>
                </a:cxnLst>
                <a:rect l="0" t="0" r="r" b="b"/>
                <a:pathLst>
                  <a:path w="147" h="607">
                    <a:moveTo>
                      <a:pt x="0" y="0"/>
                    </a:moveTo>
                    <a:lnTo>
                      <a:pt x="66" y="0"/>
                    </a:lnTo>
                    <a:lnTo>
                      <a:pt x="134" y="607"/>
                    </a:lnTo>
                    <a:lnTo>
                      <a:pt x="147" y="60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0" name="Rectangle 429"/>
              <p:cNvSpPr>
                <a:spLocks noChangeArrowheads="1"/>
              </p:cNvSpPr>
              <p:nvPr/>
            </p:nvSpPr>
            <p:spPr bwMode="auto">
              <a:xfrm>
                <a:off x="1607" y="3447"/>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52_1155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1" name="Rectangle 430"/>
              <p:cNvSpPr>
                <a:spLocks noChangeArrowheads="1"/>
              </p:cNvSpPr>
              <p:nvPr/>
            </p:nvSpPr>
            <p:spPr bwMode="auto">
              <a:xfrm>
                <a:off x="1303" y="3450"/>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303.7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2" name="Freeform 431"/>
              <p:cNvSpPr>
                <a:spLocks/>
              </p:cNvSpPr>
              <p:nvPr/>
            </p:nvSpPr>
            <p:spPr bwMode="auto">
              <a:xfrm>
                <a:off x="1385" y="2893"/>
                <a:ext cx="75" cy="571"/>
              </a:xfrm>
              <a:custGeom>
                <a:avLst/>
                <a:gdLst>
                  <a:gd name="T0" fmla="*/ 0 w 83"/>
                  <a:gd name="T1" fmla="*/ 631 h 631"/>
                  <a:gd name="T2" fmla="*/ 15 w 83"/>
                  <a:gd name="T3" fmla="*/ 631 h 631"/>
                  <a:gd name="T4" fmla="*/ 83 w 83"/>
                  <a:gd name="T5" fmla="*/ 0 h 631"/>
                </a:gdLst>
                <a:ahLst/>
                <a:cxnLst>
                  <a:cxn ang="0">
                    <a:pos x="T0" y="T1"/>
                  </a:cxn>
                  <a:cxn ang="0">
                    <a:pos x="T2" y="T3"/>
                  </a:cxn>
                  <a:cxn ang="0">
                    <a:pos x="T4" y="T5"/>
                  </a:cxn>
                </a:cxnLst>
                <a:rect l="0" t="0" r="r" b="b"/>
                <a:pathLst>
                  <a:path w="83" h="631">
                    <a:moveTo>
                      <a:pt x="0" y="631"/>
                    </a:moveTo>
                    <a:lnTo>
                      <a:pt x="15" y="631"/>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3" name="Freeform 432"/>
              <p:cNvSpPr>
                <a:spLocks/>
              </p:cNvSpPr>
              <p:nvPr/>
            </p:nvSpPr>
            <p:spPr bwMode="auto">
              <a:xfrm>
                <a:off x="1464" y="2893"/>
                <a:ext cx="134" cy="571"/>
              </a:xfrm>
              <a:custGeom>
                <a:avLst/>
                <a:gdLst>
                  <a:gd name="T0" fmla="*/ 0 w 147"/>
                  <a:gd name="T1" fmla="*/ 0 h 631"/>
                  <a:gd name="T2" fmla="*/ 66 w 147"/>
                  <a:gd name="T3" fmla="*/ 0 h 631"/>
                  <a:gd name="T4" fmla="*/ 134 w 147"/>
                  <a:gd name="T5" fmla="*/ 631 h 631"/>
                  <a:gd name="T6" fmla="*/ 147 w 147"/>
                  <a:gd name="T7" fmla="*/ 631 h 631"/>
                </a:gdLst>
                <a:ahLst/>
                <a:cxnLst>
                  <a:cxn ang="0">
                    <a:pos x="T0" y="T1"/>
                  </a:cxn>
                  <a:cxn ang="0">
                    <a:pos x="T2" y="T3"/>
                  </a:cxn>
                  <a:cxn ang="0">
                    <a:pos x="T4" y="T5"/>
                  </a:cxn>
                  <a:cxn ang="0">
                    <a:pos x="T6" y="T7"/>
                  </a:cxn>
                </a:cxnLst>
                <a:rect l="0" t="0" r="r" b="b"/>
                <a:pathLst>
                  <a:path w="147" h="631">
                    <a:moveTo>
                      <a:pt x="0" y="0"/>
                    </a:moveTo>
                    <a:lnTo>
                      <a:pt x="66" y="0"/>
                    </a:lnTo>
                    <a:lnTo>
                      <a:pt x="134" y="631"/>
                    </a:lnTo>
                    <a:lnTo>
                      <a:pt x="147" y="63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4" name="Rectangle 433"/>
              <p:cNvSpPr>
                <a:spLocks noChangeArrowheads="1"/>
              </p:cNvSpPr>
              <p:nvPr/>
            </p:nvSpPr>
            <p:spPr bwMode="auto">
              <a:xfrm>
                <a:off x="1607" y="3481"/>
                <a:ext cx="140"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53_0769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5" name="Rectangle 434"/>
              <p:cNvSpPr>
                <a:spLocks noChangeArrowheads="1"/>
              </p:cNvSpPr>
              <p:nvPr/>
            </p:nvSpPr>
            <p:spPr bwMode="auto">
              <a:xfrm>
                <a:off x="1303" y="3484"/>
                <a:ext cx="95" cy="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Arial" panose="020B0604020202020204" pitchFamily="34" charset="0"/>
                  </a:rPr>
                  <a:t>305.6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7" name="Group 26"/>
            <p:cNvGrpSpPr>
              <a:grpSpLocks/>
            </p:cNvGrpSpPr>
            <p:nvPr/>
          </p:nvGrpSpPr>
          <p:grpSpPr bwMode="auto">
            <a:xfrm>
              <a:off x="1385" y="-43"/>
              <a:ext cx="1796" cy="3542"/>
              <a:chOff x="1385" y="-43"/>
              <a:chExt cx="1796" cy="3542"/>
            </a:xfrm>
          </p:grpSpPr>
          <p:sp>
            <p:nvSpPr>
              <p:cNvPr id="67" name="Freeform 66"/>
              <p:cNvSpPr>
                <a:spLocks/>
              </p:cNvSpPr>
              <p:nvPr/>
            </p:nvSpPr>
            <p:spPr bwMode="auto">
              <a:xfrm>
                <a:off x="1385" y="2913"/>
                <a:ext cx="75" cy="586"/>
              </a:xfrm>
              <a:custGeom>
                <a:avLst/>
                <a:gdLst>
                  <a:gd name="T0" fmla="*/ 0 w 83"/>
                  <a:gd name="T1" fmla="*/ 647 h 647"/>
                  <a:gd name="T2" fmla="*/ 15 w 83"/>
                  <a:gd name="T3" fmla="*/ 647 h 647"/>
                  <a:gd name="T4" fmla="*/ 83 w 83"/>
                  <a:gd name="T5" fmla="*/ 0 h 647"/>
                </a:gdLst>
                <a:ahLst/>
                <a:cxnLst>
                  <a:cxn ang="0">
                    <a:pos x="T0" y="T1"/>
                  </a:cxn>
                  <a:cxn ang="0">
                    <a:pos x="T2" y="T3"/>
                  </a:cxn>
                  <a:cxn ang="0">
                    <a:pos x="T4" y="T5"/>
                  </a:cxn>
                </a:cxnLst>
                <a:rect l="0" t="0" r="r" b="b"/>
                <a:pathLst>
                  <a:path w="83" h="647">
                    <a:moveTo>
                      <a:pt x="0" y="647"/>
                    </a:moveTo>
                    <a:lnTo>
                      <a:pt x="15" y="647"/>
                    </a:lnTo>
                    <a:lnTo>
                      <a:pt x="8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67"/>
              <p:cNvSpPr>
                <a:spLocks/>
              </p:cNvSpPr>
              <p:nvPr/>
            </p:nvSpPr>
            <p:spPr bwMode="auto">
              <a:xfrm>
                <a:off x="1464" y="2913"/>
                <a:ext cx="134" cy="586"/>
              </a:xfrm>
              <a:custGeom>
                <a:avLst/>
                <a:gdLst>
                  <a:gd name="T0" fmla="*/ 0 w 147"/>
                  <a:gd name="T1" fmla="*/ 0 h 647"/>
                  <a:gd name="T2" fmla="*/ 66 w 147"/>
                  <a:gd name="T3" fmla="*/ 0 h 647"/>
                  <a:gd name="T4" fmla="*/ 134 w 147"/>
                  <a:gd name="T5" fmla="*/ 647 h 647"/>
                  <a:gd name="T6" fmla="*/ 147 w 147"/>
                  <a:gd name="T7" fmla="*/ 647 h 647"/>
                </a:gdLst>
                <a:ahLst/>
                <a:cxnLst>
                  <a:cxn ang="0">
                    <a:pos x="T0" y="T1"/>
                  </a:cxn>
                  <a:cxn ang="0">
                    <a:pos x="T2" y="T3"/>
                  </a:cxn>
                  <a:cxn ang="0">
                    <a:pos x="T4" y="T5"/>
                  </a:cxn>
                  <a:cxn ang="0">
                    <a:pos x="T6" y="T7"/>
                  </a:cxn>
                </a:cxnLst>
                <a:rect l="0" t="0" r="r" b="b"/>
                <a:pathLst>
                  <a:path w="147" h="647">
                    <a:moveTo>
                      <a:pt x="0" y="0"/>
                    </a:moveTo>
                    <a:lnTo>
                      <a:pt x="66" y="0"/>
                    </a:lnTo>
                    <a:lnTo>
                      <a:pt x="134" y="647"/>
                    </a:lnTo>
                    <a:lnTo>
                      <a:pt x="147" y="64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Line 610"/>
              <p:cNvSpPr>
                <a:spLocks noChangeShapeType="1"/>
              </p:cNvSpPr>
              <p:nvPr/>
            </p:nvSpPr>
            <p:spPr bwMode="auto">
              <a:xfrm flipV="1">
                <a:off x="1993" y="-36"/>
                <a:ext cx="0" cy="71"/>
              </a:xfrm>
              <a:prstGeom prst="line">
                <a:avLst/>
              </a:prstGeom>
              <a:noFill/>
              <a:ln w="7938">
                <a:solidFill>
                  <a:srgbClr val="000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Line 611"/>
              <p:cNvSpPr>
                <a:spLocks noChangeShapeType="1"/>
              </p:cNvSpPr>
              <p:nvPr/>
            </p:nvSpPr>
            <p:spPr bwMode="auto">
              <a:xfrm>
                <a:off x="1981" y="-36"/>
                <a:ext cx="22" cy="0"/>
              </a:xfrm>
              <a:prstGeom prst="line">
                <a:avLst/>
              </a:prstGeom>
              <a:noFill/>
              <a:ln w="7938">
                <a:solidFill>
                  <a:srgbClr val="000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70"/>
              <p:cNvSpPr>
                <a:spLocks/>
              </p:cNvSpPr>
              <p:nvPr/>
            </p:nvSpPr>
            <p:spPr bwMode="auto">
              <a:xfrm>
                <a:off x="1981" y="35"/>
                <a:ext cx="22" cy="142"/>
              </a:xfrm>
              <a:custGeom>
                <a:avLst/>
                <a:gdLst>
                  <a:gd name="T0" fmla="*/ 0 w 22"/>
                  <a:gd name="T1" fmla="*/ 0 h 142"/>
                  <a:gd name="T2" fmla="*/ 0 w 22"/>
                  <a:gd name="T3" fmla="*/ 142 h 142"/>
                  <a:gd name="T4" fmla="*/ 12 w 22"/>
                  <a:gd name="T5" fmla="*/ 142 h 142"/>
                  <a:gd name="T6" fmla="*/ 22 w 22"/>
                  <a:gd name="T7" fmla="*/ 142 h 142"/>
                  <a:gd name="T8" fmla="*/ 22 w 22"/>
                  <a:gd name="T9" fmla="*/ 0 h 142"/>
                  <a:gd name="T10" fmla="*/ 12 w 22"/>
                  <a:gd name="T11" fmla="*/ 0 h 142"/>
                  <a:gd name="T12" fmla="*/ 0 w 22"/>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2" h="142">
                    <a:moveTo>
                      <a:pt x="0" y="0"/>
                    </a:moveTo>
                    <a:lnTo>
                      <a:pt x="0" y="142"/>
                    </a:lnTo>
                    <a:lnTo>
                      <a:pt x="12" y="142"/>
                    </a:lnTo>
                    <a:lnTo>
                      <a:pt x="22" y="142"/>
                    </a:lnTo>
                    <a:lnTo>
                      <a:pt x="22" y="0"/>
                    </a:lnTo>
                    <a:lnTo>
                      <a:pt x="12" y="0"/>
                    </a:lnTo>
                    <a:lnTo>
                      <a:pt x="0" y="0"/>
                    </a:lnTo>
                    <a:close/>
                  </a:path>
                </a:pathLst>
              </a:custGeom>
              <a:solidFill>
                <a:srgbClr val="000080"/>
              </a:solidFill>
              <a:ln w="7938">
                <a:solidFill>
                  <a:srgbClr val="00008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Line 613"/>
              <p:cNvSpPr>
                <a:spLocks noChangeShapeType="1"/>
              </p:cNvSpPr>
              <p:nvPr/>
            </p:nvSpPr>
            <p:spPr bwMode="auto">
              <a:xfrm>
                <a:off x="1993" y="177"/>
                <a:ext cx="0" cy="0"/>
              </a:xfrm>
              <a:prstGeom prst="line">
                <a:avLst/>
              </a:prstGeom>
              <a:noFill/>
              <a:ln w="7938">
                <a:solidFill>
                  <a:srgbClr val="000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Line 614"/>
              <p:cNvSpPr>
                <a:spLocks noChangeShapeType="1"/>
              </p:cNvSpPr>
              <p:nvPr/>
            </p:nvSpPr>
            <p:spPr bwMode="auto">
              <a:xfrm>
                <a:off x="1981" y="177"/>
                <a:ext cx="22" cy="0"/>
              </a:xfrm>
              <a:prstGeom prst="line">
                <a:avLst/>
              </a:prstGeom>
              <a:noFill/>
              <a:ln w="7938">
                <a:solidFill>
                  <a:srgbClr val="000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Rectangle 73"/>
              <p:cNvSpPr>
                <a:spLocks noChangeArrowheads="1"/>
              </p:cNvSpPr>
              <p:nvPr/>
            </p:nvSpPr>
            <p:spPr bwMode="auto">
              <a:xfrm rot="5400000">
                <a:off x="1891" y="63"/>
                <a:ext cx="246"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000080"/>
                    </a:solidFill>
                    <a:effectLst/>
                    <a:latin typeface="Arial" panose="020B0604020202020204" pitchFamily="34" charset="0"/>
                  </a:rPr>
                  <a:t>C13P_LOD:2.7_a:-1.3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616"/>
              <p:cNvSpPr>
                <a:spLocks noChangeShapeType="1"/>
              </p:cNvSpPr>
              <p:nvPr/>
            </p:nvSpPr>
            <p:spPr bwMode="auto">
              <a:xfrm flipV="1">
                <a:off x="1993" y="2295"/>
                <a:ext cx="0" cy="23"/>
              </a:xfrm>
              <a:prstGeom prst="line">
                <a:avLst/>
              </a:prstGeom>
              <a:noFill/>
              <a:ln w="7938">
                <a:solidFill>
                  <a:srgbClr val="92D05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Line 617"/>
              <p:cNvSpPr>
                <a:spLocks noChangeShapeType="1"/>
              </p:cNvSpPr>
              <p:nvPr/>
            </p:nvSpPr>
            <p:spPr bwMode="auto">
              <a:xfrm>
                <a:off x="1981" y="2295"/>
                <a:ext cx="22" cy="0"/>
              </a:xfrm>
              <a:prstGeom prst="line">
                <a:avLst/>
              </a:prstGeom>
              <a:noFill/>
              <a:ln w="7938">
                <a:solidFill>
                  <a:srgbClr val="92D05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76"/>
              <p:cNvSpPr>
                <a:spLocks/>
              </p:cNvSpPr>
              <p:nvPr/>
            </p:nvSpPr>
            <p:spPr bwMode="auto">
              <a:xfrm>
                <a:off x="1981" y="2318"/>
                <a:ext cx="22" cy="153"/>
              </a:xfrm>
              <a:custGeom>
                <a:avLst/>
                <a:gdLst>
                  <a:gd name="T0" fmla="*/ 0 w 22"/>
                  <a:gd name="T1" fmla="*/ 0 h 153"/>
                  <a:gd name="T2" fmla="*/ 0 w 22"/>
                  <a:gd name="T3" fmla="*/ 153 h 153"/>
                  <a:gd name="T4" fmla="*/ 12 w 22"/>
                  <a:gd name="T5" fmla="*/ 153 h 153"/>
                  <a:gd name="T6" fmla="*/ 22 w 22"/>
                  <a:gd name="T7" fmla="*/ 153 h 153"/>
                  <a:gd name="T8" fmla="*/ 22 w 22"/>
                  <a:gd name="T9" fmla="*/ 0 h 153"/>
                  <a:gd name="T10" fmla="*/ 12 w 22"/>
                  <a:gd name="T11" fmla="*/ 0 h 153"/>
                  <a:gd name="T12" fmla="*/ 0 w 22"/>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22" h="153">
                    <a:moveTo>
                      <a:pt x="0" y="0"/>
                    </a:moveTo>
                    <a:lnTo>
                      <a:pt x="0" y="153"/>
                    </a:lnTo>
                    <a:lnTo>
                      <a:pt x="12" y="153"/>
                    </a:lnTo>
                    <a:lnTo>
                      <a:pt x="22" y="153"/>
                    </a:lnTo>
                    <a:lnTo>
                      <a:pt x="22" y="0"/>
                    </a:lnTo>
                    <a:lnTo>
                      <a:pt x="12" y="0"/>
                    </a:lnTo>
                    <a:lnTo>
                      <a:pt x="0" y="0"/>
                    </a:lnTo>
                    <a:close/>
                  </a:path>
                </a:pathLst>
              </a:custGeom>
              <a:solidFill>
                <a:srgbClr val="92D050"/>
              </a:solidFill>
              <a:ln w="7938">
                <a:solidFill>
                  <a:srgbClr val="92D05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Line 619"/>
              <p:cNvSpPr>
                <a:spLocks noChangeShapeType="1"/>
              </p:cNvSpPr>
              <p:nvPr/>
            </p:nvSpPr>
            <p:spPr bwMode="auto">
              <a:xfrm>
                <a:off x="1993" y="2471"/>
                <a:ext cx="0" cy="45"/>
              </a:xfrm>
              <a:prstGeom prst="line">
                <a:avLst/>
              </a:prstGeom>
              <a:noFill/>
              <a:ln w="7938">
                <a:solidFill>
                  <a:srgbClr val="92D05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Line 620"/>
              <p:cNvSpPr>
                <a:spLocks noChangeShapeType="1"/>
              </p:cNvSpPr>
              <p:nvPr/>
            </p:nvSpPr>
            <p:spPr bwMode="auto">
              <a:xfrm>
                <a:off x="1981" y="2516"/>
                <a:ext cx="22" cy="0"/>
              </a:xfrm>
              <a:prstGeom prst="line">
                <a:avLst/>
              </a:prstGeom>
              <a:noFill/>
              <a:ln w="7938">
                <a:solidFill>
                  <a:srgbClr val="92D05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Rectangle 79"/>
              <p:cNvSpPr>
                <a:spLocks noChangeArrowheads="1"/>
              </p:cNvSpPr>
              <p:nvPr/>
            </p:nvSpPr>
            <p:spPr bwMode="auto">
              <a:xfrm rot="5400000">
                <a:off x="1886" y="2401"/>
                <a:ext cx="270"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92D050"/>
                    </a:solidFill>
                    <a:effectLst/>
                    <a:latin typeface="Arial" panose="020B0604020202020204" pitchFamily="34" charset="0"/>
                  </a:rPr>
                  <a:t>C14SPS_LOD:2.9_a:-0.8</a:t>
                </a:r>
                <a:endParaRPr kumimoji="0" lang="en-US" altLang="en-US" sz="1800" b="0" i="0" u="none" strike="noStrike" cap="none" normalizeH="0" baseline="0">
                  <a:ln>
                    <a:noFill/>
                  </a:ln>
                  <a:solidFill>
                    <a:srgbClr val="92D050"/>
                  </a:solidFill>
                  <a:effectLst/>
                  <a:latin typeface="Arial" panose="020B0604020202020204" pitchFamily="34" charset="0"/>
                </a:endParaRPr>
              </a:p>
            </p:txBody>
          </p:sp>
          <p:sp>
            <p:nvSpPr>
              <p:cNvPr id="81" name="Line 622"/>
              <p:cNvSpPr>
                <a:spLocks noChangeShapeType="1"/>
              </p:cNvSpPr>
              <p:nvPr/>
            </p:nvSpPr>
            <p:spPr bwMode="auto">
              <a:xfrm flipV="1">
                <a:off x="1889" y="355"/>
                <a:ext cx="0" cy="12"/>
              </a:xfrm>
              <a:prstGeom prst="line">
                <a:avLst/>
              </a:prstGeom>
              <a:noFill/>
              <a:ln w="7938">
                <a:solidFill>
                  <a:srgbClr val="8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Line 623"/>
              <p:cNvSpPr>
                <a:spLocks noChangeShapeType="1"/>
              </p:cNvSpPr>
              <p:nvPr/>
            </p:nvSpPr>
            <p:spPr bwMode="auto">
              <a:xfrm>
                <a:off x="1875" y="352"/>
                <a:ext cx="22" cy="0"/>
              </a:xfrm>
              <a:prstGeom prst="line">
                <a:avLst/>
              </a:prstGeom>
              <a:noFill/>
              <a:ln w="7938">
                <a:solidFill>
                  <a:srgbClr val="8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Freeform 82"/>
              <p:cNvSpPr>
                <a:spLocks/>
              </p:cNvSpPr>
              <p:nvPr/>
            </p:nvSpPr>
            <p:spPr bwMode="auto">
              <a:xfrm>
                <a:off x="1875" y="364"/>
                <a:ext cx="22" cy="98"/>
              </a:xfrm>
              <a:custGeom>
                <a:avLst/>
                <a:gdLst>
                  <a:gd name="T0" fmla="*/ 0 w 22"/>
                  <a:gd name="T1" fmla="*/ 0 h 98"/>
                  <a:gd name="T2" fmla="*/ 0 w 22"/>
                  <a:gd name="T3" fmla="*/ 98 h 98"/>
                  <a:gd name="T4" fmla="*/ 12 w 22"/>
                  <a:gd name="T5" fmla="*/ 98 h 98"/>
                  <a:gd name="T6" fmla="*/ 22 w 22"/>
                  <a:gd name="T7" fmla="*/ 98 h 98"/>
                  <a:gd name="T8" fmla="*/ 22 w 22"/>
                  <a:gd name="T9" fmla="*/ 0 h 98"/>
                  <a:gd name="T10" fmla="*/ 12 w 22"/>
                  <a:gd name="T11" fmla="*/ 0 h 98"/>
                  <a:gd name="T12" fmla="*/ 0 w 22"/>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22" h="98">
                    <a:moveTo>
                      <a:pt x="0" y="0"/>
                    </a:moveTo>
                    <a:lnTo>
                      <a:pt x="0" y="98"/>
                    </a:lnTo>
                    <a:lnTo>
                      <a:pt x="12" y="98"/>
                    </a:lnTo>
                    <a:lnTo>
                      <a:pt x="22" y="98"/>
                    </a:lnTo>
                    <a:lnTo>
                      <a:pt x="22" y="0"/>
                    </a:lnTo>
                    <a:lnTo>
                      <a:pt x="12" y="0"/>
                    </a:lnTo>
                    <a:lnTo>
                      <a:pt x="0" y="0"/>
                    </a:lnTo>
                    <a:close/>
                  </a:path>
                </a:pathLst>
              </a:custGeom>
              <a:solidFill>
                <a:srgbClr val="800000"/>
              </a:solidFill>
              <a:ln w="7938">
                <a:solidFill>
                  <a:srgbClr val="8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Line 625"/>
              <p:cNvSpPr>
                <a:spLocks noChangeShapeType="1"/>
              </p:cNvSpPr>
              <p:nvPr/>
            </p:nvSpPr>
            <p:spPr bwMode="auto">
              <a:xfrm>
                <a:off x="2055" y="462"/>
                <a:ext cx="0" cy="0"/>
              </a:xfrm>
              <a:prstGeom prst="line">
                <a:avLst/>
              </a:prstGeom>
              <a:noFill/>
              <a:ln w="7938">
                <a:solidFill>
                  <a:srgbClr val="8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Rectangle 84"/>
              <p:cNvSpPr>
                <a:spLocks noChangeArrowheads="1"/>
              </p:cNvSpPr>
              <p:nvPr/>
            </p:nvSpPr>
            <p:spPr bwMode="auto">
              <a:xfrm rot="5400000">
                <a:off x="1782" y="394"/>
                <a:ext cx="254"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800000"/>
                    </a:solidFill>
                    <a:effectLst/>
                    <a:latin typeface="Arial" panose="020B0604020202020204" pitchFamily="34" charset="0"/>
                  </a:rPr>
                  <a:t>C13BP_LOD:3.1_a:0.4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628"/>
              <p:cNvSpPr>
                <a:spLocks noChangeShapeType="1"/>
              </p:cNvSpPr>
              <p:nvPr/>
            </p:nvSpPr>
            <p:spPr bwMode="auto">
              <a:xfrm>
                <a:off x="2055" y="841"/>
                <a:ext cx="0" cy="0"/>
              </a:xfrm>
              <a:prstGeom prst="line">
                <a:avLst/>
              </a:prstGeom>
              <a:noFill/>
              <a:ln w="7938">
                <a:solidFill>
                  <a:srgbClr val="FF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7" name="Freeform 86"/>
              <p:cNvSpPr>
                <a:spLocks/>
              </p:cNvSpPr>
              <p:nvPr/>
            </p:nvSpPr>
            <p:spPr bwMode="auto">
              <a:xfrm>
                <a:off x="1949" y="841"/>
                <a:ext cx="22" cy="213"/>
              </a:xfrm>
              <a:custGeom>
                <a:avLst/>
                <a:gdLst>
                  <a:gd name="T0" fmla="*/ 0 w 22"/>
                  <a:gd name="T1" fmla="*/ 0 h 213"/>
                  <a:gd name="T2" fmla="*/ 0 w 22"/>
                  <a:gd name="T3" fmla="*/ 213 h 213"/>
                  <a:gd name="T4" fmla="*/ 12 w 22"/>
                  <a:gd name="T5" fmla="*/ 213 h 213"/>
                  <a:gd name="T6" fmla="*/ 22 w 22"/>
                  <a:gd name="T7" fmla="*/ 213 h 213"/>
                  <a:gd name="T8" fmla="*/ 22 w 22"/>
                  <a:gd name="T9" fmla="*/ 0 h 213"/>
                  <a:gd name="T10" fmla="*/ 12 w 22"/>
                  <a:gd name="T11" fmla="*/ 0 h 213"/>
                  <a:gd name="T12" fmla="*/ 0 w 22"/>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22" h="213">
                    <a:moveTo>
                      <a:pt x="0" y="0"/>
                    </a:moveTo>
                    <a:lnTo>
                      <a:pt x="0" y="213"/>
                    </a:lnTo>
                    <a:lnTo>
                      <a:pt x="12" y="213"/>
                    </a:lnTo>
                    <a:lnTo>
                      <a:pt x="22" y="213"/>
                    </a:lnTo>
                    <a:lnTo>
                      <a:pt x="22" y="0"/>
                    </a:lnTo>
                    <a:lnTo>
                      <a:pt x="12" y="0"/>
                    </a:lnTo>
                    <a:lnTo>
                      <a:pt x="0" y="0"/>
                    </a:lnTo>
                    <a:close/>
                  </a:path>
                </a:pathLst>
              </a:custGeom>
              <a:solidFill>
                <a:srgbClr val="FFFF00"/>
              </a:solidFill>
              <a:ln w="7938">
                <a:solidFill>
                  <a:srgbClr val="FFFF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Line 632"/>
              <p:cNvSpPr>
                <a:spLocks noChangeShapeType="1"/>
              </p:cNvSpPr>
              <p:nvPr/>
            </p:nvSpPr>
            <p:spPr bwMode="auto">
              <a:xfrm>
                <a:off x="1949" y="1068"/>
                <a:ext cx="22" cy="0"/>
              </a:xfrm>
              <a:prstGeom prst="line">
                <a:avLst/>
              </a:prstGeom>
              <a:noFill/>
              <a:ln w="7938">
                <a:solidFill>
                  <a:srgbClr val="FF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Rectangle 88"/>
              <p:cNvSpPr>
                <a:spLocks noChangeArrowheads="1"/>
              </p:cNvSpPr>
              <p:nvPr/>
            </p:nvSpPr>
            <p:spPr bwMode="auto">
              <a:xfrm rot="5400000">
                <a:off x="1851" y="948"/>
                <a:ext cx="263"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FFFF00"/>
                    </a:solidFill>
                    <a:effectLst/>
                    <a:latin typeface="Arial" panose="020B0604020202020204" pitchFamily="34" charset="0"/>
                  </a:rPr>
                  <a:t>C13BC_LOD:3.1_a:-2.3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634"/>
              <p:cNvSpPr>
                <a:spLocks noChangeShapeType="1"/>
              </p:cNvSpPr>
              <p:nvPr/>
            </p:nvSpPr>
            <p:spPr bwMode="auto">
              <a:xfrm flipV="1">
                <a:off x="2055" y="2183"/>
                <a:ext cx="0" cy="6"/>
              </a:xfrm>
              <a:prstGeom prst="line">
                <a:avLst/>
              </a:prstGeom>
              <a:noFill/>
              <a:ln w="7938">
                <a:solidFill>
                  <a:srgbClr val="FF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Line 635"/>
              <p:cNvSpPr>
                <a:spLocks noChangeShapeType="1"/>
              </p:cNvSpPr>
              <p:nvPr/>
            </p:nvSpPr>
            <p:spPr bwMode="auto">
              <a:xfrm>
                <a:off x="2043" y="2183"/>
                <a:ext cx="22" cy="0"/>
              </a:xfrm>
              <a:prstGeom prst="line">
                <a:avLst/>
              </a:prstGeom>
              <a:noFill/>
              <a:ln w="7938">
                <a:solidFill>
                  <a:srgbClr val="FF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91"/>
              <p:cNvSpPr>
                <a:spLocks/>
              </p:cNvSpPr>
              <p:nvPr/>
            </p:nvSpPr>
            <p:spPr bwMode="auto">
              <a:xfrm>
                <a:off x="2043" y="2189"/>
                <a:ext cx="22" cy="231"/>
              </a:xfrm>
              <a:custGeom>
                <a:avLst/>
                <a:gdLst>
                  <a:gd name="T0" fmla="*/ 0 w 22"/>
                  <a:gd name="T1" fmla="*/ 0 h 231"/>
                  <a:gd name="T2" fmla="*/ 0 w 22"/>
                  <a:gd name="T3" fmla="*/ 231 h 231"/>
                  <a:gd name="T4" fmla="*/ 12 w 22"/>
                  <a:gd name="T5" fmla="*/ 231 h 231"/>
                  <a:gd name="T6" fmla="*/ 22 w 22"/>
                  <a:gd name="T7" fmla="*/ 231 h 231"/>
                  <a:gd name="T8" fmla="*/ 22 w 22"/>
                  <a:gd name="T9" fmla="*/ 0 h 231"/>
                  <a:gd name="T10" fmla="*/ 12 w 22"/>
                  <a:gd name="T11" fmla="*/ 0 h 231"/>
                  <a:gd name="T12" fmla="*/ 0 w 22"/>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0" y="0"/>
                    </a:moveTo>
                    <a:lnTo>
                      <a:pt x="0" y="231"/>
                    </a:lnTo>
                    <a:lnTo>
                      <a:pt x="12" y="231"/>
                    </a:lnTo>
                    <a:lnTo>
                      <a:pt x="22" y="231"/>
                    </a:lnTo>
                    <a:lnTo>
                      <a:pt x="22" y="0"/>
                    </a:lnTo>
                    <a:lnTo>
                      <a:pt x="12" y="0"/>
                    </a:lnTo>
                    <a:lnTo>
                      <a:pt x="0" y="0"/>
                    </a:lnTo>
                    <a:close/>
                  </a:path>
                </a:pathLst>
              </a:custGeom>
              <a:solidFill>
                <a:srgbClr val="FFFF00"/>
              </a:solidFill>
              <a:ln w="7938">
                <a:solidFill>
                  <a:srgbClr val="FFFF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Line 637"/>
              <p:cNvSpPr>
                <a:spLocks noChangeShapeType="1"/>
              </p:cNvSpPr>
              <p:nvPr/>
            </p:nvSpPr>
            <p:spPr bwMode="auto">
              <a:xfrm>
                <a:off x="2055" y="2420"/>
                <a:ext cx="0" cy="165"/>
              </a:xfrm>
              <a:prstGeom prst="line">
                <a:avLst/>
              </a:prstGeom>
              <a:noFill/>
              <a:ln w="7938">
                <a:solidFill>
                  <a:srgbClr val="FF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Line 638"/>
              <p:cNvSpPr>
                <a:spLocks noChangeShapeType="1"/>
              </p:cNvSpPr>
              <p:nvPr/>
            </p:nvSpPr>
            <p:spPr bwMode="auto">
              <a:xfrm>
                <a:off x="2043" y="2585"/>
                <a:ext cx="22" cy="0"/>
              </a:xfrm>
              <a:prstGeom prst="line">
                <a:avLst/>
              </a:prstGeom>
              <a:noFill/>
              <a:ln w="7938">
                <a:solidFill>
                  <a:srgbClr val="FF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Rectangle 94"/>
              <p:cNvSpPr>
                <a:spLocks noChangeArrowheads="1"/>
              </p:cNvSpPr>
              <p:nvPr/>
            </p:nvSpPr>
            <p:spPr bwMode="auto">
              <a:xfrm rot="5400000">
                <a:off x="1945" y="2377"/>
                <a:ext cx="263"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FFFF00"/>
                    </a:solidFill>
                    <a:effectLst/>
                    <a:latin typeface="Arial" panose="020B0604020202020204" pitchFamily="34" charset="0"/>
                  </a:rPr>
                  <a:t>C13BC_LOD:3.2_a:-2.3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Line 640"/>
              <p:cNvSpPr>
                <a:spLocks noChangeShapeType="1"/>
              </p:cNvSpPr>
              <p:nvPr/>
            </p:nvSpPr>
            <p:spPr bwMode="auto">
              <a:xfrm>
                <a:off x="2118" y="841"/>
                <a:ext cx="0" cy="0"/>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96"/>
              <p:cNvSpPr>
                <a:spLocks/>
              </p:cNvSpPr>
              <p:nvPr/>
            </p:nvSpPr>
            <p:spPr bwMode="auto">
              <a:xfrm>
                <a:off x="2012" y="841"/>
                <a:ext cx="22" cy="203"/>
              </a:xfrm>
              <a:custGeom>
                <a:avLst/>
                <a:gdLst>
                  <a:gd name="T0" fmla="*/ 0 w 22"/>
                  <a:gd name="T1" fmla="*/ 0 h 203"/>
                  <a:gd name="T2" fmla="*/ 0 w 22"/>
                  <a:gd name="T3" fmla="*/ 203 h 203"/>
                  <a:gd name="T4" fmla="*/ 12 w 22"/>
                  <a:gd name="T5" fmla="*/ 203 h 203"/>
                  <a:gd name="T6" fmla="*/ 22 w 22"/>
                  <a:gd name="T7" fmla="*/ 203 h 203"/>
                  <a:gd name="T8" fmla="*/ 22 w 22"/>
                  <a:gd name="T9" fmla="*/ 0 h 203"/>
                  <a:gd name="T10" fmla="*/ 12 w 22"/>
                  <a:gd name="T11" fmla="*/ 0 h 203"/>
                  <a:gd name="T12" fmla="*/ 0 w 22"/>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22" h="203">
                    <a:moveTo>
                      <a:pt x="0" y="0"/>
                    </a:moveTo>
                    <a:lnTo>
                      <a:pt x="0" y="203"/>
                    </a:lnTo>
                    <a:lnTo>
                      <a:pt x="12" y="203"/>
                    </a:lnTo>
                    <a:lnTo>
                      <a:pt x="22" y="203"/>
                    </a:lnTo>
                    <a:lnTo>
                      <a:pt x="22" y="0"/>
                    </a:lnTo>
                    <a:lnTo>
                      <a:pt x="12" y="0"/>
                    </a:lnTo>
                    <a:lnTo>
                      <a:pt x="0" y="0"/>
                    </a:lnTo>
                    <a:close/>
                  </a:path>
                </a:pathLst>
              </a:custGeom>
              <a:solidFill>
                <a:srgbClr val="00B0F0"/>
              </a:solidFill>
              <a:ln w="7938">
                <a:solidFill>
                  <a:srgbClr val="00B0F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Line 643"/>
              <p:cNvSpPr>
                <a:spLocks noChangeShapeType="1"/>
              </p:cNvSpPr>
              <p:nvPr/>
            </p:nvSpPr>
            <p:spPr bwMode="auto">
              <a:xfrm>
                <a:off x="2024" y="1046"/>
                <a:ext cx="0" cy="24"/>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Line 644"/>
              <p:cNvSpPr>
                <a:spLocks noChangeShapeType="1"/>
              </p:cNvSpPr>
              <p:nvPr/>
            </p:nvSpPr>
            <p:spPr bwMode="auto">
              <a:xfrm>
                <a:off x="2012" y="1068"/>
                <a:ext cx="22" cy="0"/>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Rectangle 99"/>
              <p:cNvSpPr>
                <a:spLocks noChangeArrowheads="1"/>
              </p:cNvSpPr>
              <p:nvPr/>
            </p:nvSpPr>
            <p:spPr bwMode="auto">
              <a:xfrm rot="5400000">
                <a:off x="1927" y="950"/>
                <a:ext cx="25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00B0F0"/>
                    </a:solidFill>
                    <a:effectLst/>
                    <a:latin typeface="Arial" panose="020B0604020202020204" pitchFamily="34" charset="0"/>
                  </a:rPr>
                  <a:t>C15HD_LOD:3.3_a:-1.6</a:t>
                </a:r>
                <a:endParaRPr kumimoji="0" lang="en-US" altLang="en-US" sz="1800" b="0" i="0" u="none" strike="noStrike" cap="none" normalizeH="0" baseline="0" dirty="0">
                  <a:ln>
                    <a:noFill/>
                  </a:ln>
                  <a:solidFill>
                    <a:srgbClr val="00B0F0"/>
                  </a:solidFill>
                  <a:effectLst/>
                  <a:latin typeface="Arial" panose="020B0604020202020204" pitchFamily="34" charset="0"/>
                </a:endParaRPr>
              </a:p>
            </p:txBody>
          </p:sp>
          <p:sp>
            <p:nvSpPr>
              <p:cNvPr id="101" name="Line 646"/>
              <p:cNvSpPr>
                <a:spLocks noChangeShapeType="1"/>
              </p:cNvSpPr>
              <p:nvPr/>
            </p:nvSpPr>
            <p:spPr bwMode="auto">
              <a:xfrm>
                <a:off x="2180" y="330"/>
                <a:ext cx="0" cy="0"/>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2" name="Freeform 101"/>
              <p:cNvSpPr>
                <a:spLocks/>
              </p:cNvSpPr>
              <p:nvPr/>
            </p:nvSpPr>
            <p:spPr bwMode="auto">
              <a:xfrm>
                <a:off x="1936" y="330"/>
                <a:ext cx="22" cy="11"/>
              </a:xfrm>
              <a:custGeom>
                <a:avLst/>
                <a:gdLst>
                  <a:gd name="T0" fmla="*/ 0 w 22"/>
                  <a:gd name="T1" fmla="*/ 0 h 11"/>
                  <a:gd name="T2" fmla="*/ 0 w 22"/>
                  <a:gd name="T3" fmla="*/ 11 h 11"/>
                  <a:gd name="T4" fmla="*/ 12 w 22"/>
                  <a:gd name="T5" fmla="*/ 11 h 11"/>
                  <a:gd name="T6" fmla="*/ 22 w 22"/>
                  <a:gd name="T7" fmla="*/ 11 h 11"/>
                  <a:gd name="T8" fmla="*/ 22 w 22"/>
                  <a:gd name="T9" fmla="*/ 0 h 11"/>
                  <a:gd name="T10" fmla="*/ 12 w 22"/>
                  <a:gd name="T11" fmla="*/ 0 h 11"/>
                  <a:gd name="T12" fmla="*/ 0 w 2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0" y="0"/>
                    </a:moveTo>
                    <a:lnTo>
                      <a:pt x="0" y="11"/>
                    </a:lnTo>
                    <a:lnTo>
                      <a:pt x="12" y="11"/>
                    </a:lnTo>
                    <a:lnTo>
                      <a:pt x="22" y="11"/>
                    </a:lnTo>
                    <a:lnTo>
                      <a:pt x="22" y="0"/>
                    </a:lnTo>
                    <a:lnTo>
                      <a:pt x="12" y="0"/>
                    </a:lnTo>
                    <a:lnTo>
                      <a:pt x="0" y="0"/>
                    </a:lnTo>
                    <a:close/>
                  </a:path>
                </a:pathLst>
              </a:custGeom>
              <a:solidFill>
                <a:srgbClr val="FFC000"/>
              </a:solidFill>
              <a:ln w="7938">
                <a:solidFill>
                  <a:srgbClr val="FFC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3" name="Line 649"/>
              <p:cNvSpPr>
                <a:spLocks noChangeShapeType="1"/>
              </p:cNvSpPr>
              <p:nvPr/>
            </p:nvSpPr>
            <p:spPr bwMode="auto">
              <a:xfrm>
                <a:off x="1950" y="341"/>
                <a:ext cx="0" cy="6"/>
              </a:xfrm>
              <a:prstGeom prst="line">
                <a:avLst/>
              </a:prstGeom>
              <a:noFill/>
              <a:ln w="7938">
                <a:solidFill>
                  <a:srgbClr val="FFC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 name="Line 650"/>
              <p:cNvSpPr>
                <a:spLocks noChangeShapeType="1"/>
              </p:cNvSpPr>
              <p:nvPr/>
            </p:nvSpPr>
            <p:spPr bwMode="auto">
              <a:xfrm>
                <a:off x="1936" y="347"/>
                <a:ext cx="22" cy="0"/>
              </a:xfrm>
              <a:prstGeom prst="line">
                <a:avLst/>
              </a:prstGeom>
              <a:noFill/>
              <a:ln w="7938">
                <a:solidFill>
                  <a:srgbClr val="FFC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5" name="Rectangle 104"/>
              <p:cNvSpPr>
                <a:spLocks noChangeArrowheads="1"/>
              </p:cNvSpPr>
              <p:nvPr/>
            </p:nvSpPr>
            <p:spPr bwMode="auto">
              <a:xfrm rot="5400000">
                <a:off x="1848" y="358"/>
                <a:ext cx="243"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FFC000"/>
                    </a:solidFill>
                    <a:effectLst/>
                    <a:latin typeface="Arial" panose="020B0604020202020204" pitchFamily="34" charset="0"/>
                  </a:rPr>
                  <a:t>C14LR_LOD:3.5_a:5.6</a:t>
                </a:r>
                <a:endParaRPr kumimoji="0" lang="en-US" altLang="en-US" sz="1800" b="0" i="0" u="none" strike="noStrike" cap="none" normalizeH="0" baseline="0" dirty="0">
                  <a:ln>
                    <a:noFill/>
                  </a:ln>
                  <a:solidFill>
                    <a:srgbClr val="FFC000"/>
                  </a:solidFill>
                  <a:effectLst/>
                  <a:latin typeface="Arial" panose="020B0604020202020204" pitchFamily="34" charset="0"/>
                </a:endParaRPr>
              </a:p>
            </p:txBody>
          </p:sp>
          <p:sp>
            <p:nvSpPr>
              <p:cNvPr id="106" name="Line 652"/>
              <p:cNvSpPr>
                <a:spLocks noChangeShapeType="1"/>
              </p:cNvSpPr>
              <p:nvPr/>
            </p:nvSpPr>
            <p:spPr bwMode="auto">
              <a:xfrm flipV="1">
                <a:off x="2130" y="2194"/>
                <a:ext cx="0" cy="77"/>
              </a:xfrm>
              <a:prstGeom prst="line">
                <a:avLst/>
              </a:prstGeom>
              <a:noFill/>
              <a:ln w="7938">
                <a:solidFill>
                  <a:srgbClr val="808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7" name="Line 653"/>
              <p:cNvSpPr>
                <a:spLocks noChangeShapeType="1"/>
              </p:cNvSpPr>
              <p:nvPr/>
            </p:nvSpPr>
            <p:spPr bwMode="auto">
              <a:xfrm>
                <a:off x="2118" y="2194"/>
                <a:ext cx="22" cy="0"/>
              </a:xfrm>
              <a:prstGeom prst="line">
                <a:avLst/>
              </a:prstGeom>
              <a:noFill/>
              <a:ln w="7938">
                <a:solidFill>
                  <a:srgbClr val="808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8" name="Freeform 107"/>
              <p:cNvSpPr>
                <a:spLocks/>
              </p:cNvSpPr>
              <p:nvPr/>
            </p:nvSpPr>
            <p:spPr bwMode="auto">
              <a:xfrm>
                <a:off x="2118" y="2271"/>
                <a:ext cx="22" cy="67"/>
              </a:xfrm>
              <a:custGeom>
                <a:avLst/>
                <a:gdLst>
                  <a:gd name="T0" fmla="*/ 0 w 22"/>
                  <a:gd name="T1" fmla="*/ 0 h 67"/>
                  <a:gd name="T2" fmla="*/ 0 w 22"/>
                  <a:gd name="T3" fmla="*/ 67 h 67"/>
                  <a:gd name="T4" fmla="*/ 12 w 22"/>
                  <a:gd name="T5" fmla="*/ 67 h 67"/>
                  <a:gd name="T6" fmla="*/ 22 w 22"/>
                  <a:gd name="T7" fmla="*/ 67 h 67"/>
                  <a:gd name="T8" fmla="*/ 22 w 22"/>
                  <a:gd name="T9" fmla="*/ 0 h 67"/>
                  <a:gd name="T10" fmla="*/ 12 w 22"/>
                  <a:gd name="T11" fmla="*/ 0 h 67"/>
                  <a:gd name="T12" fmla="*/ 0 w 22"/>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22" h="67">
                    <a:moveTo>
                      <a:pt x="0" y="0"/>
                    </a:moveTo>
                    <a:lnTo>
                      <a:pt x="0" y="67"/>
                    </a:lnTo>
                    <a:lnTo>
                      <a:pt x="12" y="67"/>
                    </a:lnTo>
                    <a:lnTo>
                      <a:pt x="22" y="67"/>
                    </a:lnTo>
                    <a:lnTo>
                      <a:pt x="22" y="0"/>
                    </a:lnTo>
                    <a:lnTo>
                      <a:pt x="12" y="0"/>
                    </a:lnTo>
                    <a:lnTo>
                      <a:pt x="0" y="0"/>
                    </a:lnTo>
                    <a:close/>
                  </a:path>
                </a:pathLst>
              </a:custGeom>
              <a:solidFill>
                <a:srgbClr val="808000"/>
              </a:solidFill>
              <a:ln w="7938">
                <a:solidFill>
                  <a:srgbClr val="808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Line 655"/>
              <p:cNvSpPr>
                <a:spLocks noChangeShapeType="1"/>
              </p:cNvSpPr>
              <p:nvPr/>
            </p:nvSpPr>
            <p:spPr bwMode="auto">
              <a:xfrm>
                <a:off x="2180" y="2338"/>
                <a:ext cx="0" cy="0"/>
              </a:xfrm>
              <a:prstGeom prst="line">
                <a:avLst/>
              </a:prstGeom>
              <a:noFill/>
              <a:ln w="7938">
                <a:solidFill>
                  <a:srgbClr val="808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Line 656"/>
              <p:cNvSpPr>
                <a:spLocks noChangeShapeType="1"/>
              </p:cNvSpPr>
              <p:nvPr/>
            </p:nvSpPr>
            <p:spPr bwMode="auto">
              <a:xfrm>
                <a:off x="2118" y="2338"/>
                <a:ext cx="22" cy="0"/>
              </a:xfrm>
              <a:prstGeom prst="line">
                <a:avLst/>
              </a:prstGeom>
              <a:noFill/>
              <a:ln w="7938">
                <a:solidFill>
                  <a:srgbClr val="808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Rectangle 110"/>
              <p:cNvSpPr>
                <a:spLocks noChangeArrowheads="1"/>
              </p:cNvSpPr>
              <p:nvPr/>
            </p:nvSpPr>
            <p:spPr bwMode="auto">
              <a:xfrm rot="5400000">
                <a:off x="2022" y="2259"/>
                <a:ext cx="26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808000"/>
                    </a:solidFill>
                    <a:effectLst/>
                    <a:latin typeface="Arial" panose="020B0604020202020204" pitchFamily="34" charset="0"/>
                  </a:rPr>
                  <a:t>C13ST_LOD:3.7_a:-1.9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658"/>
              <p:cNvSpPr>
                <a:spLocks noChangeShapeType="1"/>
              </p:cNvSpPr>
              <p:nvPr/>
            </p:nvSpPr>
            <p:spPr bwMode="auto">
              <a:xfrm>
                <a:off x="2243" y="730"/>
                <a:ext cx="0" cy="0"/>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3" name="Freeform 112"/>
              <p:cNvSpPr>
                <a:spLocks/>
              </p:cNvSpPr>
              <p:nvPr/>
            </p:nvSpPr>
            <p:spPr bwMode="auto">
              <a:xfrm>
                <a:off x="2081" y="730"/>
                <a:ext cx="22" cy="94"/>
              </a:xfrm>
              <a:custGeom>
                <a:avLst/>
                <a:gdLst>
                  <a:gd name="T0" fmla="*/ 0 w 22"/>
                  <a:gd name="T1" fmla="*/ 0 h 94"/>
                  <a:gd name="T2" fmla="*/ 0 w 22"/>
                  <a:gd name="T3" fmla="*/ 94 h 94"/>
                  <a:gd name="T4" fmla="*/ 12 w 22"/>
                  <a:gd name="T5" fmla="*/ 94 h 94"/>
                  <a:gd name="T6" fmla="*/ 22 w 22"/>
                  <a:gd name="T7" fmla="*/ 94 h 94"/>
                  <a:gd name="T8" fmla="*/ 22 w 22"/>
                  <a:gd name="T9" fmla="*/ 0 h 94"/>
                  <a:gd name="T10" fmla="*/ 12 w 22"/>
                  <a:gd name="T11" fmla="*/ 0 h 94"/>
                  <a:gd name="T12" fmla="*/ 0 w 2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22" h="94">
                    <a:moveTo>
                      <a:pt x="0" y="0"/>
                    </a:moveTo>
                    <a:lnTo>
                      <a:pt x="0" y="94"/>
                    </a:lnTo>
                    <a:lnTo>
                      <a:pt x="12" y="94"/>
                    </a:lnTo>
                    <a:lnTo>
                      <a:pt x="22" y="94"/>
                    </a:lnTo>
                    <a:lnTo>
                      <a:pt x="22" y="0"/>
                    </a:lnTo>
                    <a:lnTo>
                      <a:pt x="12" y="0"/>
                    </a:lnTo>
                    <a:lnTo>
                      <a:pt x="0" y="0"/>
                    </a:lnTo>
                    <a:close/>
                  </a:path>
                </a:pathLst>
              </a:custGeom>
              <a:solidFill>
                <a:schemeClr val="accent4">
                  <a:lumMod val="75000"/>
                </a:schemeClr>
              </a:solidFill>
              <a:ln w="7938">
                <a:solidFill>
                  <a:schemeClr val="accent4">
                    <a:lumMod val="7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Line 661"/>
              <p:cNvSpPr>
                <a:spLocks noChangeShapeType="1"/>
              </p:cNvSpPr>
              <p:nvPr/>
            </p:nvSpPr>
            <p:spPr bwMode="auto">
              <a:xfrm>
                <a:off x="2093" y="824"/>
                <a:ext cx="0" cy="79"/>
              </a:xfrm>
              <a:prstGeom prst="line">
                <a:avLst/>
              </a:prstGeom>
              <a:noFill/>
              <a:ln w="7938">
                <a:solidFill>
                  <a:schemeClr val="accent4">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Line 662"/>
              <p:cNvSpPr>
                <a:spLocks noChangeShapeType="1"/>
              </p:cNvSpPr>
              <p:nvPr/>
            </p:nvSpPr>
            <p:spPr bwMode="auto">
              <a:xfrm>
                <a:off x="2081" y="903"/>
                <a:ext cx="22" cy="0"/>
              </a:xfrm>
              <a:prstGeom prst="line">
                <a:avLst/>
              </a:prstGeom>
              <a:noFill/>
              <a:ln w="7938">
                <a:solidFill>
                  <a:schemeClr val="accent4">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Rectangle 115"/>
              <p:cNvSpPr>
                <a:spLocks noChangeArrowheads="1"/>
              </p:cNvSpPr>
              <p:nvPr/>
            </p:nvSpPr>
            <p:spPr bwMode="auto">
              <a:xfrm rot="5400000">
                <a:off x="2005" y="813"/>
                <a:ext cx="23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chemeClr val="accent4">
                        <a:lumMod val="75000"/>
                      </a:schemeClr>
                    </a:solidFill>
                    <a:effectLst/>
                    <a:latin typeface="Arial" panose="020B0604020202020204" pitchFamily="34" charset="0"/>
                  </a:rPr>
                  <a:t>C14L_LOD:3.7_a:-4.6</a:t>
                </a:r>
                <a:endParaRPr kumimoji="0" lang="en-US" altLang="en-US" sz="1800" b="0" i="0" u="none" strike="noStrike" cap="none" normalizeH="0" baseline="0">
                  <a:ln>
                    <a:noFill/>
                  </a:ln>
                  <a:solidFill>
                    <a:schemeClr val="accent4">
                      <a:lumMod val="75000"/>
                    </a:schemeClr>
                  </a:solidFill>
                  <a:effectLst/>
                  <a:latin typeface="Arial" panose="020B0604020202020204" pitchFamily="34" charset="0"/>
                </a:endParaRPr>
              </a:p>
            </p:txBody>
          </p:sp>
          <p:sp>
            <p:nvSpPr>
              <p:cNvPr id="117" name="Line 664"/>
              <p:cNvSpPr>
                <a:spLocks noChangeShapeType="1"/>
              </p:cNvSpPr>
              <p:nvPr/>
            </p:nvSpPr>
            <p:spPr bwMode="auto">
              <a:xfrm flipV="1">
                <a:off x="2305" y="476"/>
                <a:ext cx="0" cy="12"/>
              </a:xfrm>
              <a:prstGeom prst="line">
                <a:avLst/>
              </a:prstGeom>
              <a:noFill/>
              <a:ln w="7938">
                <a:solidFill>
                  <a:schemeClr val="accent4">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Line 665"/>
              <p:cNvSpPr>
                <a:spLocks noChangeShapeType="1"/>
              </p:cNvSpPr>
              <p:nvPr/>
            </p:nvSpPr>
            <p:spPr bwMode="auto">
              <a:xfrm>
                <a:off x="2293" y="476"/>
                <a:ext cx="22" cy="0"/>
              </a:xfrm>
              <a:prstGeom prst="line">
                <a:avLst/>
              </a:prstGeom>
              <a:noFill/>
              <a:ln w="7938">
                <a:solidFill>
                  <a:schemeClr val="accent4">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9" name="Freeform 118"/>
              <p:cNvSpPr>
                <a:spLocks/>
              </p:cNvSpPr>
              <p:nvPr/>
            </p:nvSpPr>
            <p:spPr bwMode="auto">
              <a:xfrm>
                <a:off x="2293" y="488"/>
                <a:ext cx="22" cy="64"/>
              </a:xfrm>
              <a:custGeom>
                <a:avLst/>
                <a:gdLst>
                  <a:gd name="T0" fmla="*/ 0 w 22"/>
                  <a:gd name="T1" fmla="*/ 0 h 64"/>
                  <a:gd name="T2" fmla="*/ 0 w 22"/>
                  <a:gd name="T3" fmla="*/ 64 h 64"/>
                  <a:gd name="T4" fmla="*/ 12 w 22"/>
                  <a:gd name="T5" fmla="*/ 64 h 64"/>
                  <a:gd name="T6" fmla="*/ 22 w 22"/>
                  <a:gd name="T7" fmla="*/ 64 h 64"/>
                  <a:gd name="T8" fmla="*/ 22 w 22"/>
                  <a:gd name="T9" fmla="*/ 0 h 64"/>
                  <a:gd name="T10" fmla="*/ 12 w 22"/>
                  <a:gd name="T11" fmla="*/ 0 h 64"/>
                  <a:gd name="T12" fmla="*/ 0 w 2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22" h="64">
                    <a:moveTo>
                      <a:pt x="0" y="0"/>
                    </a:moveTo>
                    <a:lnTo>
                      <a:pt x="0" y="64"/>
                    </a:lnTo>
                    <a:lnTo>
                      <a:pt x="12" y="64"/>
                    </a:lnTo>
                    <a:lnTo>
                      <a:pt x="22" y="64"/>
                    </a:lnTo>
                    <a:lnTo>
                      <a:pt x="22" y="0"/>
                    </a:lnTo>
                    <a:lnTo>
                      <a:pt x="12" y="0"/>
                    </a:lnTo>
                    <a:lnTo>
                      <a:pt x="0" y="0"/>
                    </a:lnTo>
                    <a:close/>
                  </a:path>
                </a:pathLst>
              </a:custGeom>
              <a:solidFill>
                <a:schemeClr val="accent4">
                  <a:lumMod val="75000"/>
                </a:schemeClr>
              </a:solidFill>
              <a:ln w="7938">
                <a:solidFill>
                  <a:schemeClr val="accent4">
                    <a:lumMod val="7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Line 667"/>
              <p:cNvSpPr>
                <a:spLocks noChangeShapeType="1"/>
              </p:cNvSpPr>
              <p:nvPr/>
            </p:nvSpPr>
            <p:spPr bwMode="auto">
              <a:xfrm>
                <a:off x="2305" y="552"/>
                <a:ext cx="0" cy="60"/>
              </a:xfrm>
              <a:prstGeom prst="line">
                <a:avLst/>
              </a:prstGeom>
              <a:noFill/>
              <a:ln w="7938">
                <a:solidFill>
                  <a:schemeClr val="accent4">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1" name="Line 668"/>
              <p:cNvSpPr>
                <a:spLocks noChangeShapeType="1"/>
              </p:cNvSpPr>
              <p:nvPr/>
            </p:nvSpPr>
            <p:spPr bwMode="auto">
              <a:xfrm>
                <a:off x="2293" y="612"/>
                <a:ext cx="22" cy="0"/>
              </a:xfrm>
              <a:prstGeom prst="line">
                <a:avLst/>
              </a:prstGeom>
              <a:noFill/>
              <a:ln w="7938">
                <a:solidFill>
                  <a:schemeClr val="accent4">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Rectangle 121"/>
              <p:cNvSpPr>
                <a:spLocks noChangeArrowheads="1"/>
              </p:cNvSpPr>
              <p:nvPr/>
            </p:nvSpPr>
            <p:spPr bwMode="auto">
              <a:xfrm rot="5400000">
                <a:off x="2215" y="539"/>
                <a:ext cx="23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chemeClr val="accent4">
                        <a:lumMod val="75000"/>
                      </a:schemeClr>
                    </a:solidFill>
                    <a:effectLst/>
                    <a:latin typeface="Arial" panose="020B0604020202020204" pitchFamily="34" charset="0"/>
                  </a:rPr>
                  <a:t>C14L_LOD:4.8_a:-5.2</a:t>
                </a:r>
                <a:endParaRPr kumimoji="0" lang="en-US" altLang="en-US" sz="1800" b="0" i="0" u="none" strike="noStrike" cap="none" normalizeH="0" baseline="0">
                  <a:ln>
                    <a:noFill/>
                  </a:ln>
                  <a:solidFill>
                    <a:schemeClr val="accent4">
                      <a:lumMod val="75000"/>
                    </a:schemeClr>
                  </a:solidFill>
                  <a:effectLst/>
                  <a:latin typeface="Arial" panose="020B0604020202020204" pitchFamily="34" charset="0"/>
                </a:endParaRPr>
              </a:p>
            </p:txBody>
          </p:sp>
          <p:sp>
            <p:nvSpPr>
              <p:cNvPr id="123" name="Line 670"/>
              <p:cNvSpPr>
                <a:spLocks noChangeShapeType="1"/>
              </p:cNvSpPr>
              <p:nvPr/>
            </p:nvSpPr>
            <p:spPr bwMode="auto">
              <a:xfrm>
                <a:off x="2305" y="2859"/>
                <a:ext cx="0" cy="0"/>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 name="Line 671"/>
              <p:cNvSpPr>
                <a:spLocks noChangeShapeType="1"/>
              </p:cNvSpPr>
              <p:nvPr/>
            </p:nvSpPr>
            <p:spPr bwMode="auto">
              <a:xfrm>
                <a:off x="1975" y="2859"/>
                <a:ext cx="22" cy="0"/>
              </a:xfrm>
              <a:prstGeom prst="line">
                <a:avLst/>
              </a:prstGeom>
              <a:noFill/>
              <a:ln w="7938">
                <a:solidFill>
                  <a:srgbClr val="FF33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5" name="Freeform 124"/>
              <p:cNvSpPr>
                <a:spLocks/>
              </p:cNvSpPr>
              <p:nvPr/>
            </p:nvSpPr>
            <p:spPr bwMode="auto">
              <a:xfrm>
                <a:off x="1974" y="2859"/>
                <a:ext cx="22" cy="34"/>
              </a:xfrm>
              <a:custGeom>
                <a:avLst/>
                <a:gdLst>
                  <a:gd name="T0" fmla="*/ 0 w 22"/>
                  <a:gd name="T1" fmla="*/ 0 h 34"/>
                  <a:gd name="T2" fmla="*/ 0 w 22"/>
                  <a:gd name="T3" fmla="*/ 34 h 34"/>
                  <a:gd name="T4" fmla="*/ 12 w 22"/>
                  <a:gd name="T5" fmla="*/ 34 h 34"/>
                  <a:gd name="T6" fmla="*/ 22 w 22"/>
                  <a:gd name="T7" fmla="*/ 34 h 34"/>
                  <a:gd name="T8" fmla="*/ 22 w 22"/>
                  <a:gd name="T9" fmla="*/ 0 h 34"/>
                  <a:gd name="T10" fmla="*/ 12 w 22"/>
                  <a:gd name="T11" fmla="*/ 0 h 34"/>
                  <a:gd name="T12" fmla="*/ 0 w 2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0" y="0"/>
                    </a:moveTo>
                    <a:lnTo>
                      <a:pt x="0" y="34"/>
                    </a:lnTo>
                    <a:lnTo>
                      <a:pt x="12" y="34"/>
                    </a:lnTo>
                    <a:lnTo>
                      <a:pt x="22" y="34"/>
                    </a:lnTo>
                    <a:lnTo>
                      <a:pt x="22" y="0"/>
                    </a:lnTo>
                    <a:lnTo>
                      <a:pt x="12" y="0"/>
                    </a:lnTo>
                    <a:lnTo>
                      <a:pt x="0" y="0"/>
                    </a:lnTo>
                    <a:close/>
                  </a:path>
                </a:pathLst>
              </a:custGeom>
              <a:solidFill>
                <a:srgbClr val="FF3300"/>
              </a:solidFill>
              <a:ln w="7938">
                <a:solidFill>
                  <a:srgbClr val="FF33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6" name="Line 674"/>
              <p:cNvSpPr>
                <a:spLocks noChangeShapeType="1"/>
              </p:cNvSpPr>
              <p:nvPr/>
            </p:nvSpPr>
            <p:spPr bwMode="auto">
              <a:xfrm>
                <a:off x="1974" y="2893"/>
                <a:ext cx="22" cy="0"/>
              </a:xfrm>
              <a:prstGeom prst="line">
                <a:avLst/>
              </a:prstGeom>
              <a:noFill/>
              <a:ln w="7938">
                <a:solidFill>
                  <a:srgbClr val="FF33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7" name="Rectangle 126"/>
              <p:cNvSpPr>
                <a:spLocks noChangeArrowheads="1"/>
              </p:cNvSpPr>
              <p:nvPr/>
            </p:nvSpPr>
            <p:spPr bwMode="auto">
              <a:xfrm rot="5400000">
                <a:off x="1891" y="2871"/>
                <a:ext cx="241"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FF3300"/>
                    </a:solidFill>
                    <a:effectLst/>
                    <a:latin typeface="Arial" panose="020B0604020202020204" pitchFamily="34" charset="0"/>
                  </a:rPr>
                  <a:t>C13BG_LOD:5_a:66.7</a:t>
                </a:r>
                <a:endParaRPr kumimoji="0" lang="en-US" altLang="en-US" sz="1800" b="0" i="0" u="none" strike="noStrike" cap="none" normalizeH="0" baseline="0" dirty="0">
                  <a:ln>
                    <a:noFill/>
                  </a:ln>
                  <a:solidFill>
                    <a:srgbClr val="FF3300"/>
                  </a:solidFill>
                  <a:effectLst/>
                  <a:latin typeface="Arial" panose="020B0604020202020204" pitchFamily="34" charset="0"/>
                </a:endParaRPr>
              </a:p>
            </p:txBody>
          </p:sp>
          <p:sp>
            <p:nvSpPr>
              <p:cNvPr id="128" name="Line 676"/>
              <p:cNvSpPr>
                <a:spLocks noChangeShapeType="1"/>
              </p:cNvSpPr>
              <p:nvPr/>
            </p:nvSpPr>
            <p:spPr bwMode="auto">
              <a:xfrm flipV="1">
                <a:off x="2368" y="506"/>
                <a:ext cx="0" cy="12"/>
              </a:xfrm>
              <a:prstGeom prst="line">
                <a:avLst/>
              </a:prstGeom>
              <a:noFill/>
              <a:ln w="7938">
                <a:solidFill>
                  <a:srgbClr val="000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9" name="Line 677"/>
              <p:cNvSpPr>
                <a:spLocks noChangeShapeType="1"/>
              </p:cNvSpPr>
              <p:nvPr/>
            </p:nvSpPr>
            <p:spPr bwMode="auto">
              <a:xfrm>
                <a:off x="2356" y="506"/>
                <a:ext cx="22" cy="0"/>
              </a:xfrm>
              <a:prstGeom prst="line">
                <a:avLst/>
              </a:prstGeom>
              <a:noFill/>
              <a:ln w="7938">
                <a:solidFill>
                  <a:srgbClr val="000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0" name="Freeform 129"/>
              <p:cNvSpPr>
                <a:spLocks/>
              </p:cNvSpPr>
              <p:nvPr/>
            </p:nvSpPr>
            <p:spPr bwMode="auto">
              <a:xfrm>
                <a:off x="2356" y="518"/>
                <a:ext cx="22" cy="115"/>
              </a:xfrm>
              <a:custGeom>
                <a:avLst/>
                <a:gdLst>
                  <a:gd name="T0" fmla="*/ 0 w 22"/>
                  <a:gd name="T1" fmla="*/ 0 h 115"/>
                  <a:gd name="T2" fmla="*/ 0 w 22"/>
                  <a:gd name="T3" fmla="*/ 115 h 115"/>
                  <a:gd name="T4" fmla="*/ 12 w 22"/>
                  <a:gd name="T5" fmla="*/ 115 h 115"/>
                  <a:gd name="T6" fmla="*/ 22 w 22"/>
                  <a:gd name="T7" fmla="*/ 115 h 115"/>
                  <a:gd name="T8" fmla="*/ 22 w 22"/>
                  <a:gd name="T9" fmla="*/ 0 h 115"/>
                  <a:gd name="T10" fmla="*/ 12 w 22"/>
                  <a:gd name="T11" fmla="*/ 0 h 115"/>
                  <a:gd name="T12" fmla="*/ 0 w 22"/>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22" h="115">
                    <a:moveTo>
                      <a:pt x="0" y="0"/>
                    </a:moveTo>
                    <a:lnTo>
                      <a:pt x="0" y="115"/>
                    </a:lnTo>
                    <a:lnTo>
                      <a:pt x="12" y="115"/>
                    </a:lnTo>
                    <a:lnTo>
                      <a:pt x="22" y="115"/>
                    </a:lnTo>
                    <a:lnTo>
                      <a:pt x="22" y="0"/>
                    </a:lnTo>
                    <a:lnTo>
                      <a:pt x="12" y="0"/>
                    </a:lnTo>
                    <a:lnTo>
                      <a:pt x="0" y="0"/>
                    </a:lnTo>
                    <a:close/>
                  </a:path>
                </a:pathLst>
              </a:custGeom>
              <a:solidFill>
                <a:srgbClr val="000080"/>
              </a:solidFill>
              <a:ln w="7938">
                <a:solidFill>
                  <a:srgbClr val="00008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1" name="Line 679"/>
              <p:cNvSpPr>
                <a:spLocks noChangeShapeType="1"/>
              </p:cNvSpPr>
              <p:nvPr/>
            </p:nvSpPr>
            <p:spPr bwMode="auto">
              <a:xfrm>
                <a:off x="2368" y="633"/>
                <a:ext cx="0" cy="7"/>
              </a:xfrm>
              <a:prstGeom prst="line">
                <a:avLst/>
              </a:prstGeom>
              <a:noFill/>
              <a:ln w="7938">
                <a:solidFill>
                  <a:srgbClr val="000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2" name="Line 680"/>
              <p:cNvSpPr>
                <a:spLocks noChangeShapeType="1"/>
              </p:cNvSpPr>
              <p:nvPr/>
            </p:nvSpPr>
            <p:spPr bwMode="auto">
              <a:xfrm>
                <a:off x="2356" y="640"/>
                <a:ext cx="22" cy="0"/>
              </a:xfrm>
              <a:prstGeom prst="line">
                <a:avLst/>
              </a:prstGeom>
              <a:noFill/>
              <a:ln w="7938">
                <a:solidFill>
                  <a:srgbClr val="000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3" name="Rectangle 132"/>
              <p:cNvSpPr>
                <a:spLocks noChangeArrowheads="1"/>
              </p:cNvSpPr>
              <p:nvPr/>
            </p:nvSpPr>
            <p:spPr bwMode="auto">
              <a:xfrm rot="5400000">
                <a:off x="2267" y="566"/>
                <a:ext cx="246"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000080"/>
                    </a:solidFill>
                    <a:effectLst/>
                    <a:latin typeface="Arial" panose="020B0604020202020204" pitchFamily="34" charset="0"/>
                  </a:rPr>
                  <a:t>C13P_LOD:5.1_a:-1.8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Line 682"/>
              <p:cNvSpPr>
                <a:spLocks noChangeShapeType="1"/>
              </p:cNvSpPr>
              <p:nvPr/>
            </p:nvSpPr>
            <p:spPr bwMode="auto">
              <a:xfrm>
                <a:off x="2430" y="506"/>
                <a:ext cx="0" cy="0"/>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5" name="Line 683"/>
              <p:cNvSpPr>
                <a:spLocks noChangeShapeType="1"/>
              </p:cNvSpPr>
              <p:nvPr/>
            </p:nvSpPr>
            <p:spPr bwMode="auto">
              <a:xfrm>
                <a:off x="2419" y="506"/>
                <a:ext cx="21" cy="0"/>
              </a:xfrm>
              <a:prstGeom prst="line">
                <a:avLst/>
              </a:prstGeom>
              <a:noFill/>
              <a:ln w="7938">
                <a:solidFill>
                  <a:schemeClr val="accent2">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6" name="Freeform 135"/>
              <p:cNvSpPr>
                <a:spLocks/>
              </p:cNvSpPr>
              <p:nvPr/>
            </p:nvSpPr>
            <p:spPr bwMode="auto">
              <a:xfrm>
                <a:off x="2419" y="506"/>
                <a:ext cx="21" cy="85"/>
              </a:xfrm>
              <a:custGeom>
                <a:avLst/>
                <a:gdLst>
                  <a:gd name="T0" fmla="*/ 0 w 21"/>
                  <a:gd name="T1" fmla="*/ 0 h 85"/>
                  <a:gd name="T2" fmla="*/ 0 w 21"/>
                  <a:gd name="T3" fmla="*/ 85 h 85"/>
                  <a:gd name="T4" fmla="*/ 11 w 21"/>
                  <a:gd name="T5" fmla="*/ 85 h 85"/>
                  <a:gd name="T6" fmla="*/ 21 w 21"/>
                  <a:gd name="T7" fmla="*/ 85 h 85"/>
                  <a:gd name="T8" fmla="*/ 21 w 21"/>
                  <a:gd name="T9" fmla="*/ 0 h 85"/>
                  <a:gd name="T10" fmla="*/ 11 w 21"/>
                  <a:gd name="T11" fmla="*/ 0 h 85"/>
                  <a:gd name="T12" fmla="*/ 0 w 2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1" h="85">
                    <a:moveTo>
                      <a:pt x="0" y="0"/>
                    </a:moveTo>
                    <a:lnTo>
                      <a:pt x="0" y="85"/>
                    </a:lnTo>
                    <a:lnTo>
                      <a:pt x="11" y="85"/>
                    </a:lnTo>
                    <a:lnTo>
                      <a:pt x="21" y="85"/>
                    </a:lnTo>
                    <a:lnTo>
                      <a:pt x="21" y="0"/>
                    </a:lnTo>
                    <a:lnTo>
                      <a:pt x="11" y="0"/>
                    </a:lnTo>
                    <a:lnTo>
                      <a:pt x="0" y="0"/>
                    </a:lnTo>
                    <a:close/>
                  </a:path>
                </a:pathLst>
              </a:custGeom>
              <a:solidFill>
                <a:schemeClr val="accent2">
                  <a:lumMod val="75000"/>
                </a:schemeClr>
              </a:solidFill>
              <a:ln w="7938">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sp>
            <p:nvSpPr>
              <p:cNvPr id="137" name="Line 685"/>
              <p:cNvSpPr>
                <a:spLocks noChangeShapeType="1"/>
              </p:cNvSpPr>
              <p:nvPr/>
            </p:nvSpPr>
            <p:spPr bwMode="auto">
              <a:xfrm>
                <a:off x="2430" y="591"/>
                <a:ext cx="0" cy="31"/>
              </a:xfrm>
              <a:prstGeom prst="line">
                <a:avLst/>
              </a:prstGeom>
              <a:noFill/>
              <a:ln w="7938">
                <a:solidFill>
                  <a:schemeClr val="accent2">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8" name="Line 686"/>
              <p:cNvSpPr>
                <a:spLocks noChangeShapeType="1"/>
              </p:cNvSpPr>
              <p:nvPr/>
            </p:nvSpPr>
            <p:spPr bwMode="auto">
              <a:xfrm>
                <a:off x="2419" y="622"/>
                <a:ext cx="21" cy="0"/>
              </a:xfrm>
              <a:prstGeom prst="line">
                <a:avLst/>
              </a:prstGeom>
              <a:noFill/>
              <a:ln w="7938">
                <a:solidFill>
                  <a:schemeClr val="accent2">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9" name="Rectangle 138"/>
              <p:cNvSpPr>
                <a:spLocks noChangeArrowheads="1"/>
              </p:cNvSpPr>
              <p:nvPr/>
            </p:nvSpPr>
            <p:spPr bwMode="auto">
              <a:xfrm rot="5400000">
                <a:off x="2339" y="558"/>
                <a:ext cx="236"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chemeClr val="accent2"/>
                    </a:solidFill>
                    <a:effectLst/>
                    <a:latin typeface="Arial" panose="020B0604020202020204" pitchFamily="34" charset="0"/>
                  </a:rPr>
                  <a:t>M15M_LOD:5.3_a:6.8</a:t>
                </a:r>
                <a:endParaRPr kumimoji="0" lang="en-US" altLang="en-US" sz="1800" b="0" i="0" u="none" strike="noStrike" cap="none" normalizeH="0" baseline="0">
                  <a:ln>
                    <a:noFill/>
                  </a:ln>
                  <a:solidFill>
                    <a:schemeClr val="accent2"/>
                  </a:solidFill>
                  <a:effectLst/>
                  <a:latin typeface="Arial" panose="020B0604020202020204" pitchFamily="34" charset="0"/>
                </a:endParaRPr>
              </a:p>
            </p:txBody>
          </p:sp>
          <p:sp>
            <p:nvSpPr>
              <p:cNvPr id="140" name="Line 688"/>
              <p:cNvSpPr>
                <a:spLocks noChangeShapeType="1"/>
              </p:cNvSpPr>
              <p:nvPr/>
            </p:nvSpPr>
            <p:spPr bwMode="auto">
              <a:xfrm flipV="1">
                <a:off x="1875" y="10"/>
                <a:ext cx="0" cy="46"/>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1" name="Line 689"/>
              <p:cNvSpPr>
                <a:spLocks noChangeShapeType="1"/>
              </p:cNvSpPr>
              <p:nvPr/>
            </p:nvSpPr>
            <p:spPr bwMode="auto">
              <a:xfrm>
                <a:off x="1863" y="10"/>
                <a:ext cx="22"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2" name="Freeform 141"/>
              <p:cNvSpPr>
                <a:spLocks/>
              </p:cNvSpPr>
              <p:nvPr/>
            </p:nvSpPr>
            <p:spPr bwMode="auto">
              <a:xfrm>
                <a:off x="1863" y="56"/>
                <a:ext cx="22" cy="153"/>
              </a:xfrm>
              <a:custGeom>
                <a:avLst/>
                <a:gdLst>
                  <a:gd name="T0" fmla="*/ 0 w 22"/>
                  <a:gd name="T1" fmla="*/ 0 h 153"/>
                  <a:gd name="T2" fmla="*/ 0 w 22"/>
                  <a:gd name="T3" fmla="*/ 153 h 153"/>
                  <a:gd name="T4" fmla="*/ 12 w 22"/>
                  <a:gd name="T5" fmla="*/ 153 h 153"/>
                  <a:gd name="T6" fmla="*/ 22 w 22"/>
                  <a:gd name="T7" fmla="*/ 153 h 153"/>
                  <a:gd name="T8" fmla="*/ 22 w 22"/>
                  <a:gd name="T9" fmla="*/ 0 h 153"/>
                  <a:gd name="T10" fmla="*/ 12 w 22"/>
                  <a:gd name="T11" fmla="*/ 0 h 153"/>
                  <a:gd name="T12" fmla="*/ 0 w 22"/>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22" h="153">
                    <a:moveTo>
                      <a:pt x="0" y="0"/>
                    </a:moveTo>
                    <a:lnTo>
                      <a:pt x="0" y="153"/>
                    </a:lnTo>
                    <a:lnTo>
                      <a:pt x="12" y="153"/>
                    </a:lnTo>
                    <a:lnTo>
                      <a:pt x="22" y="153"/>
                    </a:lnTo>
                    <a:lnTo>
                      <a:pt x="22" y="0"/>
                    </a:lnTo>
                    <a:lnTo>
                      <a:pt x="12" y="0"/>
                    </a:lnTo>
                    <a:lnTo>
                      <a:pt x="0" y="0"/>
                    </a:lnTo>
                    <a:close/>
                  </a:path>
                </a:pathLst>
              </a:custGeom>
              <a:solidFill>
                <a:srgbClr val="FF0000"/>
              </a:solid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3" name="Line 692"/>
              <p:cNvSpPr>
                <a:spLocks noChangeShapeType="1"/>
              </p:cNvSpPr>
              <p:nvPr/>
            </p:nvSpPr>
            <p:spPr bwMode="auto">
              <a:xfrm>
                <a:off x="1863" y="217"/>
                <a:ext cx="22"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4" name="Rectangle 143"/>
              <p:cNvSpPr>
                <a:spLocks noChangeArrowheads="1"/>
              </p:cNvSpPr>
              <p:nvPr/>
            </p:nvSpPr>
            <p:spPr bwMode="auto">
              <a:xfrm rot="5400000">
                <a:off x="1774" y="106"/>
                <a:ext cx="246"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FF0000"/>
                    </a:solidFill>
                    <a:effectLst/>
                    <a:latin typeface="Arial" panose="020B0604020202020204" pitchFamily="34" charset="0"/>
                  </a:rPr>
                  <a:t>C14H_LOD:5.5_a:-4.8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694"/>
              <p:cNvSpPr>
                <a:spLocks noChangeShapeType="1"/>
              </p:cNvSpPr>
              <p:nvPr/>
            </p:nvSpPr>
            <p:spPr bwMode="auto">
              <a:xfrm>
                <a:off x="2493" y="730"/>
                <a:ext cx="0" cy="0"/>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6" name="Freeform 145"/>
              <p:cNvSpPr>
                <a:spLocks/>
              </p:cNvSpPr>
              <p:nvPr/>
            </p:nvSpPr>
            <p:spPr bwMode="auto">
              <a:xfrm>
                <a:off x="2141" y="730"/>
                <a:ext cx="22" cy="85"/>
              </a:xfrm>
              <a:custGeom>
                <a:avLst/>
                <a:gdLst>
                  <a:gd name="T0" fmla="*/ 0 w 22"/>
                  <a:gd name="T1" fmla="*/ 0 h 85"/>
                  <a:gd name="T2" fmla="*/ 0 w 22"/>
                  <a:gd name="T3" fmla="*/ 85 h 85"/>
                  <a:gd name="T4" fmla="*/ 12 w 22"/>
                  <a:gd name="T5" fmla="*/ 85 h 85"/>
                  <a:gd name="T6" fmla="*/ 22 w 22"/>
                  <a:gd name="T7" fmla="*/ 85 h 85"/>
                  <a:gd name="T8" fmla="*/ 22 w 22"/>
                  <a:gd name="T9" fmla="*/ 0 h 85"/>
                  <a:gd name="T10" fmla="*/ 12 w 22"/>
                  <a:gd name="T11" fmla="*/ 0 h 85"/>
                  <a:gd name="T12" fmla="*/ 0 w 22"/>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2" h="85">
                    <a:moveTo>
                      <a:pt x="0" y="0"/>
                    </a:moveTo>
                    <a:lnTo>
                      <a:pt x="0" y="85"/>
                    </a:lnTo>
                    <a:lnTo>
                      <a:pt x="12" y="85"/>
                    </a:lnTo>
                    <a:lnTo>
                      <a:pt x="22" y="85"/>
                    </a:lnTo>
                    <a:lnTo>
                      <a:pt x="22" y="0"/>
                    </a:lnTo>
                    <a:lnTo>
                      <a:pt x="12" y="0"/>
                    </a:lnTo>
                    <a:lnTo>
                      <a:pt x="0" y="0"/>
                    </a:lnTo>
                    <a:close/>
                  </a:path>
                </a:pathLst>
              </a:custGeom>
              <a:solidFill>
                <a:srgbClr val="7030A0"/>
              </a:solidFill>
              <a:ln w="7938">
                <a:solidFill>
                  <a:srgbClr val="7030A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7" name="Line 697"/>
              <p:cNvSpPr>
                <a:spLocks noChangeShapeType="1"/>
              </p:cNvSpPr>
              <p:nvPr/>
            </p:nvSpPr>
            <p:spPr bwMode="auto">
              <a:xfrm>
                <a:off x="2153" y="815"/>
                <a:ext cx="0" cy="40"/>
              </a:xfrm>
              <a:prstGeom prst="line">
                <a:avLst/>
              </a:prstGeom>
              <a:noFill/>
              <a:ln w="7938">
                <a:solidFill>
                  <a:srgbClr val="7030A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8" name="Line 698"/>
              <p:cNvSpPr>
                <a:spLocks noChangeShapeType="1"/>
              </p:cNvSpPr>
              <p:nvPr/>
            </p:nvSpPr>
            <p:spPr bwMode="auto">
              <a:xfrm>
                <a:off x="2141" y="855"/>
                <a:ext cx="22" cy="0"/>
              </a:xfrm>
              <a:prstGeom prst="line">
                <a:avLst/>
              </a:prstGeom>
              <a:noFill/>
              <a:ln w="7938">
                <a:solidFill>
                  <a:srgbClr val="7030A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9" name="Rectangle 148"/>
              <p:cNvSpPr>
                <a:spLocks noChangeArrowheads="1"/>
              </p:cNvSpPr>
              <p:nvPr/>
            </p:nvSpPr>
            <p:spPr bwMode="auto">
              <a:xfrm rot="5400000">
                <a:off x="2048" y="832"/>
                <a:ext cx="263" cy="2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7030A0"/>
                    </a:solidFill>
                    <a:effectLst/>
                    <a:latin typeface="Arial" panose="020B0604020202020204" pitchFamily="34" charset="0"/>
                  </a:rPr>
                  <a:t>C15BSR_LOD:5.5_a:7.1</a:t>
                </a:r>
                <a:endParaRPr kumimoji="0" lang="en-US" altLang="en-US" sz="1800" b="0" i="0" u="none" strike="noStrike" cap="none" normalizeH="0" baseline="0" dirty="0">
                  <a:ln>
                    <a:noFill/>
                  </a:ln>
                  <a:solidFill>
                    <a:srgbClr val="7030A0"/>
                  </a:solidFill>
                  <a:effectLst/>
                  <a:latin typeface="Arial" panose="020B0604020202020204" pitchFamily="34" charset="0"/>
                </a:endParaRPr>
              </a:p>
            </p:txBody>
          </p:sp>
          <p:sp>
            <p:nvSpPr>
              <p:cNvPr id="150" name="Line 700"/>
              <p:cNvSpPr>
                <a:spLocks noChangeShapeType="1"/>
              </p:cNvSpPr>
              <p:nvPr/>
            </p:nvSpPr>
            <p:spPr bwMode="auto">
              <a:xfrm flipV="1">
                <a:off x="1937" y="23"/>
                <a:ext cx="0" cy="43"/>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1" name="Line 701"/>
              <p:cNvSpPr>
                <a:spLocks noChangeShapeType="1"/>
              </p:cNvSpPr>
              <p:nvPr/>
            </p:nvSpPr>
            <p:spPr bwMode="auto">
              <a:xfrm>
                <a:off x="1926" y="23"/>
                <a:ext cx="21"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2" name="Freeform 151"/>
              <p:cNvSpPr>
                <a:spLocks/>
              </p:cNvSpPr>
              <p:nvPr/>
            </p:nvSpPr>
            <p:spPr bwMode="auto">
              <a:xfrm>
                <a:off x="1926" y="66"/>
                <a:ext cx="21" cy="111"/>
              </a:xfrm>
              <a:custGeom>
                <a:avLst/>
                <a:gdLst>
                  <a:gd name="T0" fmla="*/ 0 w 21"/>
                  <a:gd name="T1" fmla="*/ 0 h 111"/>
                  <a:gd name="T2" fmla="*/ 0 w 21"/>
                  <a:gd name="T3" fmla="*/ 111 h 111"/>
                  <a:gd name="T4" fmla="*/ 11 w 21"/>
                  <a:gd name="T5" fmla="*/ 111 h 111"/>
                  <a:gd name="T6" fmla="*/ 21 w 21"/>
                  <a:gd name="T7" fmla="*/ 111 h 111"/>
                  <a:gd name="T8" fmla="*/ 21 w 21"/>
                  <a:gd name="T9" fmla="*/ 0 h 111"/>
                  <a:gd name="T10" fmla="*/ 11 w 21"/>
                  <a:gd name="T11" fmla="*/ 0 h 111"/>
                  <a:gd name="T12" fmla="*/ 0 w 2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21" h="111">
                    <a:moveTo>
                      <a:pt x="0" y="0"/>
                    </a:moveTo>
                    <a:lnTo>
                      <a:pt x="0" y="111"/>
                    </a:lnTo>
                    <a:lnTo>
                      <a:pt x="11" y="111"/>
                    </a:lnTo>
                    <a:lnTo>
                      <a:pt x="21" y="111"/>
                    </a:lnTo>
                    <a:lnTo>
                      <a:pt x="21" y="0"/>
                    </a:lnTo>
                    <a:lnTo>
                      <a:pt x="11" y="0"/>
                    </a:lnTo>
                    <a:lnTo>
                      <a:pt x="0" y="0"/>
                    </a:lnTo>
                    <a:close/>
                  </a:path>
                </a:pathLst>
              </a:custGeom>
              <a:solidFill>
                <a:srgbClr val="FF0000"/>
              </a:solid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3" name="Line 703"/>
              <p:cNvSpPr>
                <a:spLocks noChangeShapeType="1"/>
              </p:cNvSpPr>
              <p:nvPr/>
            </p:nvSpPr>
            <p:spPr bwMode="auto">
              <a:xfrm>
                <a:off x="2555" y="177"/>
                <a:ext cx="0"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4" name="Rectangle 153"/>
              <p:cNvSpPr>
                <a:spLocks noChangeArrowheads="1"/>
              </p:cNvSpPr>
              <p:nvPr/>
            </p:nvSpPr>
            <p:spPr bwMode="auto">
              <a:xfrm rot="5400000">
                <a:off x="1834" y="94"/>
                <a:ext cx="249"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FF0000"/>
                    </a:solidFill>
                    <a:effectLst/>
                    <a:latin typeface="Arial" panose="020B0604020202020204" pitchFamily="34" charset="0"/>
                  </a:rPr>
                  <a:t>M15H_LOD:5.8_a:-1.7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706"/>
              <p:cNvSpPr>
                <a:spLocks noChangeShapeType="1"/>
              </p:cNvSpPr>
              <p:nvPr/>
            </p:nvSpPr>
            <p:spPr bwMode="auto">
              <a:xfrm flipV="1">
                <a:off x="2131" y="2479"/>
                <a:ext cx="0" cy="26"/>
              </a:xfrm>
              <a:prstGeom prst="line">
                <a:avLst/>
              </a:prstGeom>
              <a:noFill/>
              <a:ln w="7938">
                <a:solidFill>
                  <a:srgbClr val="FF33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6" name="Line 707"/>
              <p:cNvSpPr>
                <a:spLocks noChangeShapeType="1"/>
              </p:cNvSpPr>
              <p:nvPr/>
            </p:nvSpPr>
            <p:spPr bwMode="auto">
              <a:xfrm>
                <a:off x="2120" y="2479"/>
                <a:ext cx="21" cy="0"/>
              </a:xfrm>
              <a:prstGeom prst="line">
                <a:avLst/>
              </a:prstGeom>
              <a:noFill/>
              <a:ln w="7938">
                <a:solidFill>
                  <a:srgbClr val="FF33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7" name="Freeform 156"/>
              <p:cNvSpPr>
                <a:spLocks/>
              </p:cNvSpPr>
              <p:nvPr/>
            </p:nvSpPr>
            <p:spPr bwMode="auto">
              <a:xfrm>
                <a:off x="2120" y="2505"/>
                <a:ext cx="21" cy="100"/>
              </a:xfrm>
              <a:custGeom>
                <a:avLst/>
                <a:gdLst>
                  <a:gd name="T0" fmla="*/ 0 w 21"/>
                  <a:gd name="T1" fmla="*/ 0 h 100"/>
                  <a:gd name="T2" fmla="*/ 0 w 21"/>
                  <a:gd name="T3" fmla="*/ 100 h 100"/>
                  <a:gd name="T4" fmla="*/ 11 w 21"/>
                  <a:gd name="T5" fmla="*/ 100 h 100"/>
                  <a:gd name="T6" fmla="*/ 21 w 21"/>
                  <a:gd name="T7" fmla="*/ 100 h 100"/>
                  <a:gd name="T8" fmla="*/ 21 w 21"/>
                  <a:gd name="T9" fmla="*/ 0 h 100"/>
                  <a:gd name="T10" fmla="*/ 11 w 21"/>
                  <a:gd name="T11" fmla="*/ 0 h 100"/>
                  <a:gd name="T12" fmla="*/ 0 w 2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21" h="100">
                    <a:moveTo>
                      <a:pt x="0" y="0"/>
                    </a:moveTo>
                    <a:lnTo>
                      <a:pt x="0" y="100"/>
                    </a:lnTo>
                    <a:lnTo>
                      <a:pt x="11" y="100"/>
                    </a:lnTo>
                    <a:lnTo>
                      <a:pt x="21" y="100"/>
                    </a:lnTo>
                    <a:lnTo>
                      <a:pt x="21" y="0"/>
                    </a:lnTo>
                    <a:lnTo>
                      <a:pt x="11" y="0"/>
                    </a:lnTo>
                    <a:lnTo>
                      <a:pt x="0" y="0"/>
                    </a:lnTo>
                    <a:close/>
                  </a:path>
                </a:pathLst>
              </a:custGeom>
              <a:solidFill>
                <a:srgbClr val="FF3300"/>
              </a:solidFill>
              <a:ln w="7938">
                <a:solidFill>
                  <a:srgbClr val="FF33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8" name="Line 710"/>
              <p:cNvSpPr>
                <a:spLocks noChangeShapeType="1"/>
              </p:cNvSpPr>
              <p:nvPr/>
            </p:nvSpPr>
            <p:spPr bwMode="auto">
              <a:xfrm>
                <a:off x="2120" y="2605"/>
                <a:ext cx="21" cy="0"/>
              </a:xfrm>
              <a:prstGeom prst="line">
                <a:avLst/>
              </a:prstGeom>
              <a:noFill/>
              <a:ln w="7938">
                <a:solidFill>
                  <a:srgbClr val="FF33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9" name="Rectangle 158"/>
              <p:cNvSpPr>
                <a:spLocks noChangeArrowheads="1"/>
              </p:cNvSpPr>
              <p:nvPr/>
            </p:nvSpPr>
            <p:spPr bwMode="auto">
              <a:xfrm rot="5400000">
                <a:off x="2026" y="2562"/>
                <a:ext cx="262"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FF3300"/>
                    </a:solidFill>
                    <a:effectLst/>
                    <a:latin typeface="Arial" panose="020B0604020202020204" pitchFamily="34" charset="0"/>
                  </a:rPr>
                  <a:t>C13BG_LOD:5.9_a:75.1</a:t>
                </a:r>
                <a:endParaRPr kumimoji="0" lang="en-US" altLang="en-US" sz="1800" b="0" i="0" u="none" strike="noStrike" cap="none" normalizeH="0" baseline="0" dirty="0">
                  <a:ln>
                    <a:noFill/>
                  </a:ln>
                  <a:solidFill>
                    <a:srgbClr val="FF3300"/>
                  </a:solidFill>
                  <a:effectLst/>
                  <a:latin typeface="Arial" panose="020B0604020202020204" pitchFamily="34" charset="0"/>
                </a:endParaRPr>
              </a:p>
            </p:txBody>
          </p:sp>
          <p:sp>
            <p:nvSpPr>
              <p:cNvPr id="160" name="Line 712"/>
              <p:cNvSpPr>
                <a:spLocks noChangeShapeType="1"/>
              </p:cNvSpPr>
              <p:nvPr/>
            </p:nvSpPr>
            <p:spPr bwMode="auto">
              <a:xfrm flipV="1">
                <a:off x="2618" y="462"/>
                <a:ext cx="0" cy="15"/>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1" name="Line 713"/>
              <p:cNvSpPr>
                <a:spLocks noChangeShapeType="1"/>
              </p:cNvSpPr>
              <p:nvPr/>
            </p:nvSpPr>
            <p:spPr bwMode="auto">
              <a:xfrm>
                <a:off x="2606" y="462"/>
                <a:ext cx="22" cy="0"/>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2" name="Freeform 161"/>
              <p:cNvSpPr>
                <a:spLocks/>
              </p:cNvSpPr>
              <p:nvPr/>
            </p:nvSpPr>
            <p:spPr bwMode="auto">
              <a:xfrm>
                <a:off x="2606" y="477"/>
                <a:ext cx="22" cy="116"/>
              </a:xfrm>
              <a:custGeom>
                <a:avLst/>
                <a:gdLst>
                  <a:gd name="T0" fmla="*/ 0 w 22"/>
                  <a:gd name="T1" fmla="*/ 0 h 116"/>
                  <a:gd name="T2" fmla="*/ 0 w 22"/>
                  <a:gd name="T3" fmla="*/ 116 h 116"/>
                  <a:gd name="T4" fmla="*/ 12 w 22"/>
                  <a:gd name="T5" fmla="*/ 116 h 116"/>
                  <a:gd name="T6" fmla="*/ 22 w 22"/>
                  <a:gd name="T7" fmla="*/ 116 h 116"/>
                  <a:gd name="T8" fmla="*/ 22 w 22"/>
                  <a:gd name="T9" fmla="*/ 0 h 116"/>
                  <a:gd name="T10" fmla="*/ 12 w 22"/>
                  <a:gd name="T11" fmla="*/ 0 h 116"/>
                  <a:gd name="T12" fmla="*/ 0 w 22"/>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22" h="116">
                    <a:moveTo>
                      <a:pt x="0" y="0"/>
                    </a:moveTo>
                    <a:lnTo>
                      <a:pt x="0" y="116"/>
                    </a:lnTo>
                    <a:lnTo>
                      <a:pt x="12" y="116"/>
                    </a:lnTo>
                    <a:lnTo>
                      <a:pt x="22" y="116"/>
                    </a:lnTo>
                    <a:lnTo>
                      <a:pt x="22" y="0"/>
                    </a:lnTo>
                    <a:lnTo>
                      <a:pt x="12" y="0"/>
                    </a:lnTo>
                    <a:lnTo>
                      <a:pt x="0" y="0"/>
                    </a:lnTo>
                    <a:close/>
                  </a:path>
                </a:pathLst>
              </a:custGeom>
              <a:solidFill>
                <a:srgbClr val="00B0F0"/>
              </a:solidFill>
              <a:ln w="7938">
                <a:solidFill>
                  <a:srgbClr val="00B0F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3" name="Line 715"/>
              <p:cNvSpPr>
                <a:spLocks noChangeShapeType="1"/>
              </p:cNvSpPr>
              <p:nvPr/>
            </p:nvSpPr>
            <p:spPr bwMode="auto">
              <a:xfrm>
                <a:off x="2618" y="593"/>
                <a:ext cx="0" cy="42"/>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4" name="Line 716"/>
              <p:cNvSpPr>
                <a:spLocks noChangeShapeType="1"/>
              </p:cNvSpPr>
              <p:nvPr/>
            </p:nvSpPr>
            <p:spPr bwMode="auto">
              <a:xfrm>
                <a:off x="2606" y="635"/>
                <a:ext cx="22" cy="0"/>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5" name="Rectangle 164"/>
              <p:cNvSpPr>
                <a:spLocks noChangeArrowheads="1"/>
              </p:cNvSpPr>
              <p:nvPr/>
            </p:nvSpPr>
            <p:spPr bwMode="auto">
              <a:xfrm rot="5400000">
                <a:off x="2516" y="544"/>
                <a:ext cx="25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00B0F0"/>
                    </a:solidFill>
                    <a:effectLst/>
                    <a:latin typeface="Arial" panose="020B0604020202020204" pitchFamily="34" charset="0"/>
                  </a:rPr>
                  <a:t>C15HD_LOD:6.3_a:-2.1</a:t>
                </a:r>
                <a:endParaRPr kumimoji="0" lang="en-US" altLang="en-US" sz="1800" b="0" i="0" u="none" strike="noStrike" cap="none" normalizeH="0" baseline="0" dirty="0">
                  <a:ln>
                    <a:noFill/>
                  </a:ln>
                  <a:solidFill>
                    <a:srgbClr val="00B0F0"/>
                  </a:solidFill>
                  <a:effectLst/>
                  <a:latin typeface="Arial" panose="020B0604020202020204" pitchFamily="34" charset="0"/>
                </a:endParaRPr>
              </a:p>
            </p:txBody>
          </p:sp>
          <p:sp>
            <p:nvSpPr>
              <p:cNvPr id="166" name="Line 718"/>
              <p:cNvSpPr>
                <a:spLocks noChangeShapeType="1"/>
              </p:cNvSpPr>
              <p:nvPr/>
            </p:nvSpPr>
            <p:spPr bwMode="auto">
              <a:xfrm flipV="1">
                <a:off x="2006" y="352"/>
                <a:ext cx="0" cy="31"/>
              </a:xfrm>
              <a:prstGeom prst="line">
                <a:avLst/>
              </a:prstGeom>
              <a:noFill/>
              <a:ln w="7938">
                <a:solidFill>
                  <a:srgbClr val="FF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7" name="Line 719"/>
              <p:cNvSpPr>
                <a:spLocks noChangeShapeType="1"/>
              </p:cNvSpPr>
              <p:nvPr/>
            </p:nvSpPr>
            <p:spPr bwMode="auto">
              <a:xfrm>
                <a:off x="1995" y="352"/>
                <a:ext cx="21" cy="0"/>
              </a:xfrm>
              <a:prstGeom prst="line">
                <a:avLst/>
              </a:prstGeom>
              <a:noFill/>
              <a:ln w="7938">
                <a:solidFill>
                  <a:srgbClr val="FF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8" name="Freeform 167"/>
              <p:cNvSpPr>
                <a:spLocks/>
              </p:cNvSpPr>
              <p:nvPr/>
            </p:nvSpPr>
            <p:spPr bwMode="auto">
              <a:xfrm>
                <a:off x="1995" y="383"/>
                <a:ext cx="21" cy="40"/>
              </a:xfrm>
              <a:custGeom>
                <a:avLst/>
                <a:gdLst>
                  <a:gd name="T0" fmla="*/ 0 w 21"/>
                  <a:gd name="T1" fmla="*/ 0 h 40"/>
                  <a:gd name="T2" fmla="*/ 0 w 21"/>
                  <a:gd name="T3" fmla="*/ 40 h 40"/>
                  <a:gd name="T4" fmla="*/ 11 w 21"/>
                  <a:gd name="T5" fmla="*/ 40 h 40"/>
                  <a:gd name="T6" fmla="*/ 21 w 21"/>
                  <a:gd name="T7" fmla="*/ 40 h 40"/>
                  <a:gd name="T8" fmla="*/ 21 w 21"/>
                  <a:gd name="T9" fmla="*/ 0 h 40"/>
                  <a:gd name="T10" fmla="*/ 11 w 21"/>
                  <a:gd name="T11" fmla="*/ 0 h 40"/>
                  <a:gd name="T12" fmla="*/ 0 w 21"/>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1" h="40">
                    <a:moveTo>
                      <a:pt x="0" y="0"/>
                    </a:moveTo>
                    <a:lnTo>
                      <a:pt x="0" y="40"/>
                    </a:lnTo>
                    <a:lnTo>
                      <a:pt x="11" y="40"/>
                    </a:lnTo>
                    <a:lnTo>
                      <a:pt x="21" y="40"/>
                    </a:lnTo>
                    <a:lnTo>
                      <a:pt x="21" y="0"/>
                    </a:lnTo>
                    <a:lnTo>
                      <a:pt x="11" y="0"/>
                    </a:lnTo>
                    <a:lnTo>
                      <a:pt x="0" y="0"/>
                    </a:lnTo>
                    <a:close/>
                  </a:path>
                </a:pathLst>
              </a:custGeom>
              <a:solidFill>
                <a:srgbClr val="FFFF00"/>
              </a:solidFill>
              <a:ln w="7938">
                <a:solidFill>
                  <a:srgbClr val="FFFF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9" name="Line 721"/>
              <p:cNvSpPr>
                <a:spLocks noChangeShapeType="1"/>
              </p:cNvSpPr>
              <p:nvPr/>
            </p:nvSpPr>
            <p:spPr bwMode="auto">
              <a:xfrm>
                <a:off x="2680" y="423"/>
                <a:ext cx="0" cy="0"/>
              </a:xfrm>
              <a:prstGeom prst="line">
                <a:avLst/>
              </a:prstGeom>
              <a:noFill/>
              <a:ln w="7938">
                <a:solidFill>
                  <a:srgbClr val="FF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0" name="Line 722"/>
              <p:cNvSpPr>
                <a:spLocks noChangeShapeType="1"/>
              </p:cNvSpPr>
              <p:nvPr/>
            </p:nvSpPr>
            <p:spPr bwMode="auto">
              <a:xfrm>
                <a:off x="1995" y="423"/>
                <a:ext cx="21" cy="0"/>
              </a:xfrm>
              <a:prstGeom prst="line">
                <a:avLst/>
              </a:prstGeom>
              <a:noFill/>
              <a:ln w="7938">
                <a:solidFill>
                  <a:srgbClr val="FF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1" name="Rectangle 170"/>
              <p:cNvSpPr>
                <a:spLocks noChangeArrowheads="1"/>
              </p:cNvSpPr>
              <p:nvPr/>
            </p:nvSpPr>
            <p:spPr bwMode="auto">
              <a:xfrm rot="5400000">
                <a:off x="1896" y="381"/>
                <a:ext cx="263"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FFFF00"/>
                    </a:solidFill>
                    <a:effectLst/>
                    <a:latin typeface="Arial" panose="020B0604020202020204" pitchFamily="34" charset="0"/>
                  </a:rPr>
                  <a:t>C13BC_LOD:6.4_a:-3.3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Line 724"/>
              <p:cNvSpPr>
                <a:spLocks noChangeShapeType="1"/>
              </p:cNvSpPr>
              <p:nvPr/>
            </p:nvSpPr>
            <p:spPr bwMode="auto">
              <a:xfrm flipV="1">
                <a:off x="2216" y="730"/>
                <a:ext cx="0" cy="27"/>
              </a:xfrm>
              <a:prstGeom prst="line">
                <a:avLst/>
              </a:prstGeom>
              <a:noFill/>
              <a:ln w="7938">
                <a:solidFill>
                  <a:srgbClr val="7030A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3" name="Line 725"/>
              <p:cNvSpPr>
                <a:spLocks noChangeShapeType="1"/>
              </p:cNvSpPr>
              <p:nvPr/>
            </p:nvSpPr>
            <p:spPr bwMode="auto">
              <a:xfrm>
                <a:off x="2205" y="730"/>
                <a:ext cx="21" cy="0"/>
              </a:xfrm>
              <a:prstGeom prst="line">
                <a:avLst/>
              </a:prstGeom>
              <a:noFill/>
              <a:ln w="7938">
                <a:solidFill>
                  <a:srgbClr val="7030A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4" name="Freeform 173"/>
              <p:cNvSpPr>
                <a:spLocks/>
              </p:cNvSpPr>
              <p:nvPr/>
            </p:nvSpPr>
            <p:spPr bwMode="auto">
              <a:xfrm>
                <a:off x="2205" y="757"/>
                <a:ext cx="21" cy="61"/>
              </a:xfrm>
              <a:custGeom>
                <a:avLst/>
                <a:gdLst>
                  <a:gd name="T0" fmla="*/ 0 w 21"/>
                  <a:gd name="T1" fmla="*/ 0 h 61"/>
                  <a:gd name="T2" fmla="*/ 0 w 21"/>
                  <a:gd name="T3" fmla="*/ 61 h 61"/>
                  <a:gd name="T4" fmla="*/ 11 w 21"/>
                  <a:gd name="T5" fmla="*/ 61 h 61"/>
                  <a:gd name="T6" fmla="*/ 21 w 21"/>
                  <a:gd name="T7" fmla="*/ 61 h 61"/>
                  <a:gd name="T8" fmla="*/ 21 w 21"/>
                  <a:gd name="T9" fmla="*/ 0 h 61"/>
                  <a:gd name="T10" fmla="*/ 11 w 21"/>
                  <a:gd name="T11" fmla="*/ 0 h 61"/>
                  <a:gd name="T12" fmla="*/ 0 w 2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1" h="61">
                    <a:moveTo>
                      <a:pt x="0" y="0"/>
                    </a:moveTo>
                    <a:lnTo>
                      <a:pt x="0" y="61"/>
                    </a:lnTo>
                    <a:lnTo>
                      <a:pt x="11" y="61"/>
                    </a:lnTo>
                    <a:lnTo>
                      <a:pt x="21" y="61"/>
                    </a:lnTo>
                    <a:lnTo>
                      <a:pt x="21" y="0"/>
                    </a:lnTo>
                    <a:lnTo>
                      <a:pt x="11" y="0"/>
                    </a:lnTo>
                    <a:lnTo>
                      <a:pt x="0" y="0"/>
                    </a:lnTo>
                    <a:close/>
                  </a:path>
                </a:pathLst>
              </a:custGeom>
              <a:solidFill>
                <a:srgbClr val="7030A0"/>
              </a:solidFill>
              <a:ln w="7938">
                <a:solidFill>
                  <a:srgbClr val="7030A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5" name="Line 727"/>
              <p:cNvSpPr>
                <a:spLocks noChangeShapeType="1"/>
              </p:cNvSpPr>
              <p:nvPr/>
            </p:nvSpPr>
            <p:spPr bwMode="auto">
              <a:xfrm>
                <a:off x="2216" y="818"/>
                <a:ext cx="0" cy="87"/>
              </a:xfrm>
              <a:prstGeom prst="line">
                <a:avLst/>
              </a:prstGeom>
              <a:noFill/>
              <a:ln w="7938">
                <a:solidFill>
                  <a:srgbClr val="7030A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6" name="Line 728"/>
              <p:cNvSpPr>
                <a:spLocks noChangeShapeType="1"/>
              </p:cNvSpPr>
              <p:nvPr/>
            </p:nvSpPr>
            <p:spPr bwMode="auto">
              <a:xfrm>
                <a:off x="2205" y="905"/>
                <a:ext cx="21" cy="0"/>
              </a:xfrm>
              <a:prstGeom prst="line">
                <a:avLst/>
              </a:prstGeom>
              <a:noFill/>
              <a:ln w="7938">
                <a:solidFill>
                  <a:srgbClr val="7030A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7" name="Rectangle 176"/>
              <p:cNvSpPr>
                <a:spLocks noChangeArrowheads="1"/>
              </p:cNvSpPr>
              <p:nvPr/>
            </p:nvSpPr>
            <p:spPr bwMode="auto">
              <a:xfrm rot="5400000">
                <a:off x="2111" y="839"/>
                <a:ext cx="263"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7030A0"/>
                    </a:solidFill>
                    <a:effectLst/>
                    <a:latin typeface="Arial" panose="020B0604020202020204" pitchFamily="34" charset="0"/>
                  </a:rPr>
                  <a:t>C14BSR_LOD:6.6_a:5.5</a:t>
                </a:r>
                <a:endParaRPr kumimoji="0" lang="en-US" altLang="en-US" sz="1800" b="0" i="0" u="none" strike="noStrike" cap="none" normalizeH="0" baseline="0" dirty="0">
                  <a:ln>
                    <a:noFill/>
                  </a:ln>
                  <a:solidFill>
                    <a:srgbClr val="7030A0"/>
                  </a:solidFill>
                  <a:effectLst/>
                  <a:latin typeface="Arial" panose="020B0604020202020204" pitchFamily="34" charset="0"/>
                </a:endParaRPr>
              </a:p>
            </p:txBody>
          </p:sp>
          <p:sp>
            <p:nvSpPr>
              <p:cNvPr id="178" name="Line 730"/>
              <p:cNvSpPr>
                <a:spLocks noChangeShapeType="1"/>
              </p:cNvSpPr>
              <p:nvPr/>
            </p:nvSpPr>
            <p:spPr bwMode="auto">
              <a:xfrm flipV="1">
                <a:off x="2157" y="417"/>
                <a:ext cx="0" cy="82"/>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9" name="Line 731"/>
              <p:cNvSpPr>
                <a:spLocks noChangeShapeType="1"/>
              </p:cNvSpPr>
              <p:nvPr/>
            </p:nvSpPr>
            <p:spPr bwMode="auto">
              <a:xfrm>
                <a:off x="2145" y="417"/>
                <a:ext cx="22"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0" name="Freeform 179"/>
              <p:cNvSpPr>
                <a:spLocks/>
              </p:cNvSpPr>
              <p:nvPr/>
            </p:nvSpPr>
            <p:spPr bwMode="auto">
              <a:xfrm>
                <a:off x="2145" y="499"/>
                <a:ext cx="22" cy="113"/>
              </a:xfrm>
              <a:custGeom>
                <a:avLst/>
                <a:gdLst>
                  <a:gd name="T0" fmla="*/ 0 w 22"/>
                  <a:gd name="T1" fmla="*/ 0 h 113"/>
                  <a:gd name="T2" fmla="*/ 0 w 22"/>
                  <a:gd name="T3" fmla="*/ 113 h 113"/>
                  <a:gd name="T4" fmla="*/ 12 w 22"/>
                  <a:gd name="T5" fmla="*/ 113 h 113"/>
                  <a:gd name="T6" fmla="*/ 22 w 22"/>
                  <a:gd name="T7" fmla="*/ 113 h 113"/>
                  <a:gd name="T8" fmla="*/ 22 w 22"/>
                  <a:gd name="T9" fmla="*/ 0 h 113"/>
                  <a:gd name="T10" fmla="*/ 12 w 22"/>
                  <a:gd name="T11" fmla="*/ 0 h 113"/>
                  <a:gd name="T12" fmla="*/ 0 w 22"/>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22" h="113">
                    <a:moveTo>
                      <a:pt x="0" y="0"/>
                    </a:moveTo>
                    <a:lnTo>
                      <a:pt x="0" y="113"/>
                    </a:lnTo>
                    <a:lnTo>
                      <a:pt x="12" y="113"/>
                    </a:lnTo>
                    <a:lnTo>
                      <a:pt x="22" y="113"/>
                    </a:lnTo>
                    <a:lnTo>
                      <a:pt x="22" y="0"/>
                    </a:lnTo>
                    <a:lnTo>
                      <a:pt x="12" y="0"/>
                    </a:lnTo>
                    <a:lnTo>
                      <a:pt x="0" y="0"/>
                    </a:lnTo>
                    <a:close/>
                  </a:path>
                </a:pathLst>
              </a:custGeom>
              <a:solidFill>
                <a:srgbClr val="FF0000"/>
              </a:solid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1" name="Line 733"/>
              <p:cNvSpPr>
                <a:spLocks noChangeShapeType="1"/>
              </p:cNvSpPr>
              <p:nvPr/>
            </p:nvSpPr>
            <p:spPr bwMode="auto">
              <a:xfrm>
                <a:off x="2157" y="613"/>
                <a:ext cx="0" cy="21"/>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2" name="Line 734"/>
              <p:cNvSpPr>
                <a:spLocks noChangeShapeType="1"/>
              </p:cNvSpPr>
              <p:nvPr/>
            </p:nvSpPr>
            <p:spPr bwMode="auto">
              <a:xfrm>
                <a:off x="2145" y="633"/>
                <a:ext cx="22"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3" name="Rectangle 182"/>
              <p:cNvSpPr>
                <a:spLocks noChangeArrowheads="1"/>
              </p:cNvSpPr>
              <p:nvPr/>
            </p:nvSpPr>
            <p:spPr bwMode="auto">
              <a:xfrm rot="5400000">
                <a:off x="2056" y="517"/>
                <a:ext cx="246"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FF0000"/>
                    </a:solidFill>
                    <a:effectLst/>
                    <a:latin typeface="Arial" panose="020B0604020202020204" pitchFamily="34" charset="0"/>
                  </a:rPr>
                  <a:t>C14H_LOD:6.7_a:-5.4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Line 736"/>
              <p:cNvSpPr>
                <a:spLocks noChangeShapeType="1"/>
              </p:cNvSpPr>
              <p:nvPr/>
            </p:nvSpPr>
            <p:spPr bwMode="auto">
              <a:xfrm flipV="1">
                <a:off x="2057" y="58"/>
                <a:ext cx="0" cy="55"/>
              </a:xfrm>
              <a:prstGeom prst="line">
                <a:avLst/>
              </a:prstGeom>
              <a:noFill/>
              <a:ln w="7938">
                <a:solidFill>
                  <a:srgbClr val="FF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5" name="Line 737"/>
              <p:cNvSpPr>
                <a:spLocks noChangeShapeType="1"/>
              </p:cNvSpPr>
              <p:nvPr/>
            </p:nvSpPr>
            <p:spPr bwMode="auto">
              <a:xfrm>
                <a:off x="2046" y="58"/>
                <a:ext cx="21" cy="0"/>
              </a:xfrm>
              <a:prstGeom prst="line">
                <a:avLst/>
              </a:prstGeom>
              <a:noFill/>
              <a:ln w="7938">
                <a:solidFill>
                  <a:srgbClr val="FF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6" name="Freeform 185"/>
              <p:cNvSpPr>
                <a:spLocks/>
              </p:cNvSpPr>
              <p:nvPr/>
            </p:nvSpPr>
            <p:spPr bwMode="auto">
              <a:xfrm>
                <a:off x="2046" y="113"/>
                <a:ext cx="21" cy="104"/>
              </a:xfrm>
              <a:custGeom>
                <a:avLst/>
                <a:gdLst>
                  <a:gd name="T0" fmla="*/ 0 w 21"/>
                  <a:gd name="T1" fmla="*/ 0 h 104"/>
                  <a:gd name="T2" fmla="*/ 0 w 21"/>
                  <a:gd name="T3" fmla="*/ 104 h 104"/>
                  <a:gd name="T4" fmla="*/ 11 w 21"/>
                  <a:gd name="T5" fmla="*/ 104 h 104"/>
                  <a:gd name="T6" fmla="*/ 21 w 21"/>
                  <a:gd name="T7" fmla="*/ 104 h 104"/>
                  <a:gd name="T8" fmla="*/ 21 w 21"/>
                  <a:gd name="T9" fmla="*/ 0 h 104"/>
                  <a:gd name="T10" fmla="*/ 11 w 21"/>
                  <a:gd name="T11" fmla="*/ 0 h 104"/>
                  <a:gd name="T12" fmla="*/ 0 w 21"/>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21" h="104">
                    <a:moveTo>
                      <a:pt x="0" y="0"/>
                    </a:moveTo>
                    <a:lnTo>
                      <a:pt x="0" y="104"/>
                    </a:lnTo>
                    <a:lnTo>
                      <a:pt x="11" y="104"/>
                    </a:lnTo>
                    <a:lnTo>
                      <a:pt x="21" y="104"/>
                    </a:lnTo>
                    <a:lnTo>
                      <a:pt x="21" y="0"/>
                    </a:lnTo>
                    <a:lnTo>
                      <a:pt x="11" y="0"/>
                    </a:lnTo>
                    <a:lnTo>
                      <a:pt x="0" y="0"/>
                    </a:lnTo>
                    <a:close/>
                  </a:path>
                </a:pathLst>
              </a:custGeom>
              <a:solidFill>
                <a:srgbClr val="FF0066"/>
              </a:solidFill>
              <a:ln w="7938">
                <a:solidFill>
                  <a:srgbClr val="FF0066"/>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7" name="Rectangle 186"/>
              <p:cNvSpPr>
                <a:spLocks noChangeArrowheads="1"/>
              </p:cNvSpPr>
              <p:nvPr/>
            </p:nvSpPr>
            <p:spPr bwMode="auto">
              <a:xfrm rot="5400000">
                <a:off x="1955" y="133"/>
                <a:ext cx="260"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FF0066"/>
                    </a:solidFill>
                    <a:effectLst/>
                    <a:latin typeface="Arial" panose="020B0604020202020204" pitchFamily="34" charset="0"/>
                  </a:rPr>
                  <a:t>C14TW_LOD:6.8_a:-0.9</a:t>
                </a:r>
                <a:endParaRPr kumimoji="0" lang="en-US" altLang="en-US" sz="1800" b="0" i="0" u="none" strike="noStrike" cap="none" normalizeH="0" baseline="0" dirty="0">
                  <a:ln>
                    <a:noFill/>
                  </a:ln>
                  <a:solidFill>
                    <a:srgbClr val="FF0066"/>
                  </a:solidFill>
                  <a:effectLst/>
                  <a:latin typeface="Arial" panose="020B0604020202020204" pitchFamily="34" charset="0"/>
                </a:endParaRPr>
              </a:p>
            </p:txBody>
          </p:sp>
          <p:sp>
            <p:nvSpPr>
              <p:cNvPr id="188" name="Line 742"/>
              <p:cNvSpPr>
                <a:spLocks noChangeShapeType="1"/>
              </p:cNvSpPr>
              <p:nvPr/>
            </p:nvSpPr>
            <p:spPr bwMode="auto">
              <a:xfrm flipV="1">
                <a:off x="2741" y="506"/>
                <a:ext cx="0" cy="38"/>
              </a:xfrm>
              <a:prstGeom prst="line">
                <a:avLst/>
              </a:prstGeom>
              <a:noFill/>
              <a:ln w="7938">
                <a:solidFill>
                  <a:schemeClr val="accent6">
                    <a:lumMod val="5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9" name="Line 743"/>
              <p:cNvSpPr>
                <a:spLocks noChangeShapeType="1"/>
              </p:cNvSpPr>
              <p:nvPr/>
            </p:nvSpPr>
            <p:spPr bwMode="auto">
              <a:xfrm>
                <a:off x="2730" y="506"/>
                <a:ext cx="21" cy="0"/>
              </a:xfrm>
              <a:prstGeom prst="line">
                <a:avLst/>
              </a:prstGeom>
              <a:noFill/>
              <a:ln w="7938">
                <a:solidFill>
                  <a:schemeClr val="accent6">
                    <a:lumMod val="5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0" name="Freeform 189"/>
              <p:cNvSpPr>
                <a:spLocks/>
              </p:cNvSpPr>
              <p:nvPr/>
            </p:nvSpPr>
            <p:spPr bwMode="auto">
              <a:xfrm>
                <a:off x="2730" y="544"/>
                <a:ext cx="21" cy="78"/>
              </a:xfrm>
              <a:custGeom>
                <a:avLst/>
                <a:gdLst>
                  <a:gd name="T0" fmla="*/ 0 w 21"/>
                  <a:gd name="T1" fmla="*/ 0 h 78"/>
                  <a:gd name="T2" fmla="*/ 0 w 21"/>
                  <a:gd name="T3" fmla="*/ 78 h 78"/>
                  <a:gd name="T4" fmla="*/ 11 w 21"/>
                  <a:gd name="T5" fmla="*/ 78 h 78"/>
                  <a:gd name="T6" fmla="*/ 21 w 21"/>
                  <a:gd name="T7" fmla="*/ 78 h 78"/>
                  <a:gd name="T8" fmla="*/ 21 w 21"/>
                  <a:gd name="T9" fmla="*/ 0 h 78"/>
                  <a:gd name="T10" fmla="*/ 11 w 21"/>
                  <a:gd name="T11" fmla="*/ 0 h 78"/>
                  <a:gd name="T12" fmla="*/ 0 w 21"/>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1" h="78">
                    <a:moveTo>
                      <a:pt x="0" y="0"/>
                    </a:moveTo>
                    <a:lnTo>
                      <a:pt x="0" y="78"/>
                    </a:lnTo>
                    <a:lnTo>
                      <a:pt x="11" y="78"/>
                    </a:lnTo>
                    <a:lnTo>
                      <a:pt x="21" y="78"/>
                    </a:lnTo>
                    <a:lnTo>
                      <a:pt x="21" y="0"/>
                    </a:lnTo>
                    <a:lnTo>
                      <a:pt x="11" y="0"/>
                    </a:lnTo>
                    <a:lnTo>
                      <a:pt x="0" y="0"/>
                    </a:lnTo>
                    <a:close/>
                  </a:path>
                </a:pathLst>
              </a:custGeom>
              <a:solidFill>
                <a:schemeClr val="accent6">
                  <a:lumMod val="50000"/>
                </a:schemeClr>
              </a:solidFill>
              <a:ln w="7938">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1" name="Line 745"/>
              <p:cNvSpPr>
                <a:spLocks noChangeShapeType="1"/>
              </p:cNvSpPr>
              <p:nvPr/>
            </p:nvSpPr>
            <p:spPr bwMode="auto">
              <a:xfrm flipH="1">
                <a:off x="2739" y="623"/>
                <a:ext cx="2" cy="9"/>
              </a:xfrm>
              <a:prstGeom prst="line">
                <a:avLst/>
              </a:prstGeom>
              <a:noFill/>
              <a:ln w="7938">
                <a:solidFill>
                  <a:schemeClr val="accent6">
                    <a:lumMod val="5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2" name="Line 746"/>
              <p:cNvSpPr>
                <a:spLocks noChangeShapeType="1"/>
              </p:cNvSpPr>
              <p:nvPr/>
            </p:nvSpPr>
            <p:spPr bwMode="auto">
              <a:xfrm>
                <a:off x="2730" y="633"/>
                <a:ext cx="21" cy="0"/>
              </a:xfrm>
              <a:prstGeom prst="line">
                <a:avLst/>
              </a:prstGeom>
              <a:noFill/>
              <a:ln w="7938">
                <a:solidFill>
                  <a:schemeClr val="accent6">
                    <a:lumMod val="5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3" name="Rectangle 192"/>
              <p:cNvSpPr>
                <a:spLocks noChangeArrowheads="1"/>
              </p:cNvSpPr>
              <p:nvPr/>
            </p:nvSpPr>
            <p:spPr bwMode="auto">
              <a:xfrm rot="5400000">
                <a:off x="2631" y="565"/>
                <a:ext cx="26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chemeClr val="accent6">
                        <a:lumMod val="50000"/>
                      </a:schemeClr>
                    </a:solidFill>
                    <a:effectLst/>
                    <a:latin typeface="Arial" panose="020B0604020202020204" pitchFamily="34" charset="0"/>
                  </a:rPr>
                  <a:t>C14Y_LOD:6.9_a:-318.1</a:t>
                </a:r>
                <a:endParaRPr kumimoji="0" lang="en-US" altLang="en-US" sz="1800" b="0" i="0" u="none" strike="noStrike" cap="none" normalizeH="0" baseline="0">
                  <a:ln>
                    <a:noFill/>
                  </a:ln>
                  <a:solidFill>
                    <a:schemeClr val="accent6">
                      <a:lumMod val="50000"/>
                    </a:schemeClr>
                  </a:solidFill>
                  <a:effectLst/>
                  <a:latin typeface="Arial" panose="020B0604020202020204" pitchFamily="34" charset="0"/>
                </a:endParaRPr>
              </a:p>
            </p:txBody>
          </p:sp>
          <p:sp>
            <p:nvSpPr>
              <p:cNvPr id="194" name="Line 748"/>
              <p:cNvSpPr>
                <a:spLocks noChangeShapeType="1"/>
              </p:cNvSpPr>
              <p:nvPr/>
            </p:nvSpPr>
            <p:spPr bwMode="auto">
              <a:xfrm flipV="1">
                <a:off x="2672" y="462"/>
                <a:ext cx="0" cy="14"/>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5" name="Line 749"/>
              <p:cNvSpPr>
                <a:spLocks noChangeShapeType="1"/>
              </p:cNvSpPr>
              <p:nvPr/>
            </p:nvSpPr>
            <p:spPr bwMode="auto">
              <a:xfrm>
                <a:off x="2662" y="462"/>
                <a:ext cx="22" cy="0"/>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6" name="Freeform 195"/>
              <p:cNvSpPr>
                <a:spLocks/>
              </p:cNvSpPr>
              <p:nvPr/>
            </p:nvSpPr>
            <p:spPr bwMode="auto">
              <a:xfrm>
                <a:off x="2663" y="477"/>
                <a:ext cx="22" cy="111"/>
              </a:xfrm>
              <a:custGeom>
                <a:avLst/>
                <a:gdLst>
                  <a:gd name="T0" fmla="*/ 0 w 22"/>
                  <a:gd name="T1" fmla="*/ 0 h 111"/>
                  <a:gd name="T2" fmla="*/ 0 w 22"/>
                  <a:gd name="T3" fmla="*/ 111 h 111"/>
                  <a:gd name="T4" fmla="*/ 12 w 22"/>
                  <a:gd name="T5" fmla="*/ 111 h 111"/>
                  <a:gd name="T6" fmla="*/ 22 w 22"/>
                  <a:gd name="T7" fmla="*/ 111 h 111"/>
                  <a:gd name="T8" fmla="*/ 22 w 22"/>
                  <a:gd name="T9" fmla="*/ 0 h 111"/>
                  <a:gd name="T10" fmla="*/ 12 w 22"/>
                  <a:gd name="T11" fmla="*/ 0 h 111"/>
                  <a:gd name="T12" fmla="*/ 0 w 22"/>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22" h="111">
                    <a:moveTo>
                      <a:pt x="0" y="0"/>
                    </a:moveTo>
                    <a:lnTo>
                      <a:pt x="0" y="111"/>
                    </a:lnTo>
                    <a:lnTo>
                      <a:pt x="12" y="111"/>
                    </a:lnTo>
                    <a:lnTo>
                      <a:pt x="22" y="111"/>
                    </a:lnTo>
                    <a:lnTo>
                      <a:pt x="22" y="0"/>
                    </a:lnTo>
                    <a:lnTo>
                      <a:pt x="12" y="0"/>
                    </a:lnTo>
                    <a:lnTo>
                      <a:pt x="0" y="0"/>
                    </a:lnTo>
                    <a:close/>
                  </a:path>
                </a:pathLst>
              </a:custGeom>
              <a:solidFill>
                <a:srgbClr val="00B0F0"/>
              </a:solidFill>
              <a:ln w="7938">
                <a:solidFill>
                  <a:srgbClr val="00B0F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7" name="Line 751"/>
              <p:cNvSpPr>
                <a:spLocks noChangeShapeType="1"/>
              </p:cNvSpPr>
              <p:nvPr/>
            </p:nvSpPr>
            <p:spPr bwMode="auto">
              <a:xfrm>
                <a:off x="2676" y="587"/>
                <a:ext cx="0" cy="35"/>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8" name="Line 752"/>
              <p:cNvSpPr>
                <a:spLocks noChangeShapeType="1"/>
              </p:cNvSpPr>
              <p:nvPr/>
            </p:nvSpPr>
            <p:spPr bwMode="auto">
              <a:xfrm>
                <a:off x="2664" y="622"/>
                <a:ext cx="22" cy="0"/>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9" name="Rectangle 198"/>
              <p:cNvSpPr>
                <a:spLocks noChangeArrowheads="1"/>
              </p:cNvSpPr>
              <p:nvPr/>
            </p:nvSpPr>
            <p:spPr bwMode="auto">
              <a:xfrm rot="5400000">
                <a:off x="2576" y="541"/>
                <a:ext cx="25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00B0F0"/>
                    </a:solidFill>
                    <a:effectLst/>
                    <a:latin typeface="Arial" panose="020B0604020202020204" pitchFamily="34" charset="0"/>
                  </a:rPr>
                  <a:t>C14HD_LOD:7.4_a:-1.7</a:t>
                </a:r>
                <a:endParaRPr kumimoji="0" lang="en-US" altLang="en-US" sz="1800" b="0" i="0" u="none" strike="noStrike" cap="none" normalizeH="0" baseline="0" dirty="0">
                  <a:ln>
                    <a:noFill/>
                  </a:ln>
                  <a:solidFill>
                    <a:srgbClr val="00B0F0"/>
                  </a:solidFill>
                  <a:effectLst/>
                  <a:latin typeface="Arial" panose="020B0604020202020204" pitchFamily="34" charset="0"/>
                </a:endParaRPr>
              </a:p>
            </p:txBody>
          </p:sp>
          <p:sp>
            <p:nvSpPr>
              <p:cNvPr id="200" name="Line 760"/>
              <p:cNvSpPr>
                <a:spLocks noChangeShapeType="1"/>
              </p:cNvSpPr>
              <p:nvPr/>
            </p:nvSpPr>
            <p:spPr bwMode="auto">
              <a:xfrm flipV="1">
                <a:off x="2867" y="506"/>
                <a:ext cx="0" cy="37"/>
              </a:xfrm>
              <a:prstGeom prst="line">
                <a:avLst/>
              </a:prstGeom>
              <a:noFill/>
              <a:ln w="7938">
                <a:solidFill>
                  <a:srgbClr val="FF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1" name="Line 761"/>
              <p:cNvSpPr>
                <a:spLocks noChangeShapeType="1"/>
              </p:cNvSpPr>
              <p:nvPr/>
            </p:nvSpPr>
            <p:spPr bwMode="auto">
              <a:xfrm>
                <a:off x="2855" y="506"/>
                <a:ext cx="21" cy="0"/>
              </a:xfrm>
              <a:prstGeom prst="line">
                <a:avLst/>
              </a:prstGeom>
              <a:noFill/>
              <a:ln w="7938">
                <a:solidFill>
                  <a:srgbClr val="FF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2" name="Freeform 201"/>
              <p:cNvSpPr>
                <a:spLocks/>
              </p:cNvSpPr>
              <p:nvPr/>
            </p:nvSpPr>
            <p:spPr bwMode="auto">
              <a:xfrm>
                <a:off x="2855" y="543"/>
                <a:ext cx="21" cy="83"/>
              </a:xfrm>
              <a:custGeom>
                <a:avLst/>
                <a:gdLst>
                  <a:gd name="T0" fmla="*/ 0 w 21"/>
                  <a:gd name="T1" fmla="*/ 0 h 83"/>
                  <a:gd name="T2" fmla="*/ 0 w 21"/>
                  <a:gd name="T3" fmla="*/ 83 h 83"/>
                  <a:gd name="T4" fmla="*/ 12 w 21"/>
                  <a:gd name="T5" fmla="*/ 83 h 83"/>
                  <a:gd name="T6" fmla="*/ 21 w 21"/>
                  <a:gd name="T7" fmla="*/ 83 h 83"/>
                  <a:gd name="T8" fmla="*/ 21 w 21"/>
                  <a:gd name="T9" fmla="*/ 0 h 83"/>
                  <a:gd name="T10" fmla="*/ 12 w 21"/>
                  <a:gd name="T11" fmla="*/ 0 h 83"/>
                  <a:gd name="T12" fmla="*/ 0 w 21"/>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21" h="83">
                    <a:moveTo>
                      <a:pt x="0" y="0"/>
                    </a:moveTo>
                    <a:lnTo>
                      <a:pt x="0" y="83"/>
                    </a:lnTo>
                    <a:lnTo>
                      <a:pt x="12" y="83"/>
                    </a:lnTo>
                    <a:lnTo>
                      <a:pt x="21" y="83"/>
                    </a:lnTo>
                    <a:lnTo>
                      <a:pt x="21" y="0"/>
                    </a:lnTo>
                    <a:lnTo>
                      <a:pt x="12" y="0"/>
                    </a:lnTo>
                    <a:lnTo>
                      <a:pt x="0" y="0"/>
                    </a:lnTo>
                    <a:close/>
                  </a:path>
                </a:pathLst>
              </a:custGeom>
              <a:solidFill>
                <a:srgbClr val="FF0066"/>
              </a:solidFill>
              <a:ln w="7938">
                <a:solidFill>
                  <a:srgbClr val="FF0066"/>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3" name="Line 764"/>
              <p:cNvSpPr>
                <a:spLocks noChangeShapeType="1"/>
              </p:cNvSpPr>
              <p:nvPr/>
            </p:nvSpPr>
            <p:spPr bwMode="auto">
              <a:xfrm>
                <a:off x="2855" y="633"/>
                <a:ext cx="21" cy="0"/>
              </a:xfrm>
              <a:prstGeom prst="line">
                <a:avLst/>
              </a:prstGeom>
              <a:noFill/>
              <a:ln w="7938">
                <a:solidFill>
                  <a:srgbClr val="FF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4" name="Rectangle 203"/>
              <p:cNvSpPr>
                <a:spLocks noChangeArrowheads="1"/>
              </p:cNvSpPr>
              <p:nvPr/>
            </p:nvSpPr>
            <p:spPr bwMode="auto">
              <a:xfrm rot="5400000">
                <a:off x="2772" y="563"/>
                <a:ext cx="239"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FF0066"/>
                    </a:solidFill>
                    <a:effectLst/>
                    <a:latin typeface="Arial" panose="020B0604020202020204" pitchFamily="34" charset="0"/>
                  </a:rPr>
                  <a:t>C14TW_LOD:7.6_a:-1</a:t>
                </a:r>
                <a:endParaRPr kumimoji="0" lang="en-US" altLang="en-US" sz="1800" b="0" i="0" u="none" strike="noStrike" cap="none" normalizeH="0" baseline="0">
                  <a:ln>
                    <a:noFill/>
                  </a:ln>
                  <a:solidFill>
                    <a:srgbClr val="FF0066"/>
                  </a:solidFill>
                  <a:effectLst/>
                  <a:latin typeface="Arial" panose="020B0604020202020204" pitchFamily="34" charset="0"/>
                </a:endParaRPr>
              </a:p>
            </p:txBody>
          </p:sp>
          <p:sp>
            <p:nvSpPr>
              <p:cNvPr id="205" name="Line 766"/>
              <p:cNvSpPr>
                <a:spLocks noChangeShapeType="1"/>
              </p:cNvSpPr>
              <p:nvPr/>
            </p:nvSpPr>
            <p:spPr bwMode="auto">
              <a:xfrm flipV="1">
                <a:off x="2092" y="501"/>
                <a:ext cx="0" cy="12"/>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6" name="Line 767"/>
              <p:cNvSpPr>
                <a:spLocks noChangeShapeType="1"/>
              </p:cNvSpPr>
              <p:nvPr/>
            </p:nvSpPr>
            <p:spPr bwMode="auto">
              <a:xfrm>
                <a:off x="2082" y="499"/>
                <a:ext cx="22"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7" name="Freeform 206"/>
              <p:cNvSpPr>
                <a:spLocks/>
              </p:cNvSpPr>
              <p:nvPr/>
            </p:nvSpPr>
            <p:spPr bwMode="auto">
              <a:xfrm>
                <a:off x="2082" y="511"/>
                <a:ext cx="22" cy="94"/>
              </a:xfrm>
              <a:custGeom>
                <a:avLst/>
                <a:gdLst>
                  <a:gd name="T0" fmla="*/ 0 w 22"/>
                  <a:gd name="T1" fmla="*/ 0 h 94"/>
                  <a:gd name="T2" fmla="*/ 0 w 22"/>
                  <a:gd name="T3" fmla="*/ 94 h 94"/>
                  <a:gd name="T4" fmla="*/ 12 w 22"/>
                  <a:gd name="T5" fmla="*/ 94 h 94"/>
                  <a:gd name="T6" fmla="*/ 22 w 22"/>
                  <a:gd name="T7" fmla="*/ 94 h 94"/>
                  <a:gd name="T8" fmla="*/ 22 w 22"/>
                  <a:gd name="T9" fmla="*/ 0 h 94"/>
                  <a:gd name="T10" fmla="*/ 12 w 22"/>
                  <a:gd name="T11" fmla="*/ 0 h 94"/>
                  <a:gd name="T12" fmla="*/ 0 w 2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22" h="94">
                    <a:moveTo>
                      <a:pt x="0" y="0"/>
                    </a:moveTo>
                    <a:lnTo>
                      <a:pt x="0" y="94"/>
                    </a:lnTo>
                    <a:lnTo>
                      <a:pt x="12" y="94"/>
                    </a:lnTo>
                    <a:lnTo>
                      <a:pt x="22" y="94"/>
                    </a:lnTo>
                    <a:lnTo>
                      <a:pt x="22" y="0"/>
                    </a:lnTo>
                    <a:lnTo>
                      <a:pt x="12" y="0"/>
                    </a:lnTo>
                    <a:lnTo>
                      <a:pt x="0" y="0"/>
                    </a:lnTo>
                    <a:close/>
                  </a:path>
                </a:pathLst>
              </a:custGeom>
              <a:solidFill>
                <a:srgbClr val="FF0000"/>
              </a:solid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8" name="Line 769"/>
              <p:cNvSpPr>
                <a:spLocks noChangeShapeType="1"/>
              </p:cNvSpPr>
              <p:nvPr/>
            </p:nvSpPr>
            <p:spPr bwMode="auto">
              <a:xfrm>
                <a:off x="2096" y="603"/>
                <a:ext cx="0" cy="23"/>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9" name="Line 770"/>
              <p:cNvSpPr>
                <a:spLocks noChangeShapeType="1"/>
              </p:cNvSpPr>
              <p:nvPr/>
            </p:nvSpPr>
            <p:spPr bwMode="auto">
              <a:xfrm>
                <a:off x="2082" y="628"/>
                <a:ext cx="22"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0" name="Rectangle 209"/>
              <p:cNvSpPr>
                <a:spLocks noChangeArrowheads="1"/>
              </p:cNvSpPr>
              <p:nvPr/>
            </p:nvSpPr>
            <p:spPr bwMode="auto">
              <a:xfrm rot="5400000">
                <a:off x="2001" y="572"/>
                <a:ext cx="229"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FF0000"/>
                    </a:solidFill>
                    <a:effectLst/>
                    <a:latin typeface="Arial" panose="020B0604020202020204" pitchFamily="34" charset="0"/>
                  </a:rPr>
                  <a:t>M15H_LOD:8.2_a:-2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1" name="Freeform 210"/>
              <p:cNvSpPr>
                <a:spLocks/>
              </p:cNvSpPr>
              <p:nvPr/>
            </p:nvSpPr>
            <p:spPr bwMode="auto">
              <a:xfrm>
                <a:off x="2478" y="480"/>
                <a:ext cx="22" cy="122"/>
              </a:xfrm>
              <a:custGeom>
                <a:avLst/>
                <a:gdLst>
                  <a:gd name="T0" fmla="*/ 0 w 22"/>
                  <a:gd name="T1" fmla="*/ 0 h 122"/>
                  <a:gd name="T2" fmla="*/ 0 w 22"/>
                  <a:gd name="T3" fmla="*/ 122 h 122"/>
                  <a:gd name="T4" fmla="*/ 12 w 22"/>
                  <a:gd name="T5" fmla="*/ 122 h 122"/>
                  <a:gd name="T6" fmla="*/ 22 w 22"/>
                  <a:gd name="T7" fmla="*/ 122 h 122"/>
                  <a:gd name="T8" fmla="*/ 22 w 22"/>
                  <a:gd name="T9" fmla="*/ 0 h 122"/>
                  <a:gd name="T10" fmla="*/ 12 w 22"/>
                  <a:gd name="T11" fmla="*/ 0 h 122"/>
                  <a:gd name="T12" fmla="*/ 0 w 22"/>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22" h="122">
                    <a:moveTo>
                      <a:pt x="0" y="0"/>
                    </a:moveTo>
                    <a:lnTo>
                      <a:pt x="0" y="122"/>
                    </a:lnTo>
                    <a:lnTo>
                      <a:pt x="12" y="122"/>
                    </a:lnTo>
                    <a:lnTo>
                      <a:pt x="22" y="122"/>
                    </a:lnTo>
                    <a:lnTo>
                      <a:pt x="22" y="0"/>
                    </a:lnTo>
                    <a:lnTo>
                      <a:pt x="12" y="0"/>
                    </a:lnTo>
                    <a:lnTo>
                      <a:pt x="0" y="0"/>
                    </a:lnTo>
                    <a:close/>
                  </a:path>
                </a:pathLst>
              </a:custGeom>
              <a:solidFill>
                <a:srgbClr val="00B0F0"/>
              </a:solidFill>
              <a:ln w="7938">
                <a:solidFill>
                  <a:srgbClr val="00B0F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2" name="Line 775"/>
              <p:cNvSpPr>
                <a:spLocks noChangeShapeType="1"/>
              </p:cNvSpPr>
              <p:nvPr/>
            </p:nvSpPr>
            <p:spPr bwMode="auto">
              <a:xfrm>
                <a:off x="2489" y="602"/>
                <a:ext cx="0" cy="26"/>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3" name="Line 776"/>
              <p:cNvSpPr>
                <a:spLocks noChangeShapeType="1"/>
              </p:cNvSpPr>
              <p:nvPr/>
            </p:nvSpPr>
            <p:spPr bwMode="auto">
              <a:xfrm>
                <a:off x="2478" y="628"/>
                <a:ext cx="22" cy="0"/>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4" name="Rectangle 213"/>
              <p:cNvSpPr>
                <a:spLocks noChangeArrowheads="1"/>
              </p:cNvSpPr>
              <p:nvPr/>
            </p:nvSpPr>
            <p:spPr bwMode="auto">
              <a:xfrm rot="5400000">
                <a:off x="2389" y="548"/>
                <a:ext cx="259"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00B0F0"/>
                    </a:solidFill>
                    <a:effectLst/>
                    <a:latin typeface="Arial" panose="020B0604020202020204" pitchFamily="34" charset="0"/>
                  </a:rPr>
                  <a:t>M15HD_LOD:8.3_a:-1.5</a:t>
                </a:r>
                <a:endParaRPr kumimoji="0" lang="en-US" altLang="en-US" sz="1800" b="0" i="0" u="none" strike="noStrike" cap="none" normalizeH="0" baseline="0">
                  <a:ln>
                    <a:noFill/>
                  </a:ln>
                  <a:solidFill>
                    <a:srgbClr val="00B0F0"/>
                  </a:solidFill>
                  <a:effectLst/>
                  <a:latin typeface="Arial" panose="020B0604020202020204" pitchFamily="34" charset="0"/>
                </a:endParaRPr>
              </a:p>
            </p:txBody>
          </p:sp>
          <p:sp>
            <p:nvSpPr>
              <p:cNvPr id="215" name="Line 778"/>
              <p:cNvSpPr>
                <a:spLocks noChangeShapeType="1"/>
              </p:cNvSpPr>
              <p:nvPr/>
            </p:nvSpPr>
            <p:spPr bwMode="auto">
              <a:xfrm flipV="1">
                <a:off x="2549" y="474"/>
                <a:ext cx="0" cy="7"/>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6" name="Line 779"/>
              <p:cNvSpPr>
                <a:spLocks noChangeShapeType="1"/>
              </p:cNvSpPr>
              <p:nvPr/>
            </p:nvSpPr>
            <p:spPr bwMode="auto">
              <a:xfrm>
                <a:off x="2540" y="476"/>
                <a:ext cx="22" cy="0"/>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7" name="Freeform 216"/>
              <p:cNvSpPr>
                <a:spLocks/>
              </p:cNvSpPr>
              <p:nvPr/>
            </p:nvSpPr>
            <p:spPr bwMode="auto">
              <a:xfrm>
                <a:off x="2540" y="483"/>
                <a:ext cx="22" cy="107"/>
              </a:xfrm>
              <a:custGeom>
                <a:avLst/>
                <a:gdLst>
                  <a:gd name="T0" fmla="*/ 0 w 22"/>
                  <a:gd name="T1" fmla="*/ 0 h 107"/>
                  <a:gd name="T2" fmla="*/ 0 w 22"/>
                  <a:gd name="T3" fmla="*/ 107 h 107"/>
                  <a:gd name="T4" fmla="*/ 12 w 22"/>
                  <a:gd name="T5" fmla="*/ 107 h 107"/>
                  <a:gd name="T6" fmla="*/ 22 w 22"/>
                  <a:gd name="T7" fmla="*/ 107 h 107"/>
                  <a:gd name="T8" fmla="*/ 22 w 22"/>
                  <a:gd name="T9" fmla="*/ 0 h 107"/>
                  <a:gd name="T10" fmla="*/ 12 w 22"/>
                  <a:gd name="T11" fmla="*/ 0 h 107"/>
                  <a:gd name="T12" fmla="*/ 0 w 22"/>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2" h="107">
                    <a:moveTo>
                      <a:pt x="0" y="0"/>
                    </a:moveTo>
                    <a:lnTo>
                      <a:pt x="0" y="107"/>
                    </a:lnTo>
                    <a:lnTo>
                      <a:pt x="12" y="107"/>
                    </a:lnTo>
                    <a:lnTo>
                      <a:pt x="22" y="107"/>
                    </a:lnTo>
                    <a:lnTo>
                      <a:pt x="22" y="0"/>
                    </a:lnTo>
                    <a:lnTo>
                      <a:pt x="12" y="0"/>
                    </a:lnTo>
                    <a:lnTo>
                      <a:pt x="0" y="0"/>
                    </a:lnTo>
                    <a:close/>
                  </a:path>
                </a:pathLst>
              </a:custGeom>
              <a:solidFill>
                <a:srgbClr val="00B0F0"/>
              </a:solidFill>
              <a:ln w="7938">
                <a:solidFill>
                  <a:srgbClr val="00B0F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8" name="Line 781"/>
              <p:cNvSpPr>
                <a:spLocks noChangeShapeType="1"/>
              </p:cNvSpPr>
              <p:nvPr/>
            </p:nvSpPr>
            <p:spPr bwMode="auto">
              <a:xfrm>
                <a:off x="2550" y="588"/>
                <a:ext cx="0" cy="27"/>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9" name="Line 782"/>
              <p:cNvSpPr>
                <a:spLocks noChangeShapeType="1"/>
              </p:cNvSpPr>
              <p:nvPr/>
            </p:nvSpPr>
            <p:spPr bwMode="auto">
              <a:xfrm>
                <a:off x="2540" y="617"/>
                <a:ext cx="22" cy="0"/>
              </a:xfrm>
              <a:prstGeom prst="line">
                <a:avLst/>
              </a:prstGeom>
              <a:noFill/>
              <a:ln w="7938">
                <a:solidFill>
                  <a:srgbClr val="00B0F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0" name="Rectangle 219"/>
              <p:cNvSpPr>
                <a:spLocks noChangeArrowheads="1"/>
              </p:cNvSpPr>
              <p:nvPr/>
            </p:nvSpPr>
            <p:spPr bwMode="auto">
              <a:xfrm rot="5400000">
                <a:off x="2450" y="542"/>
                <a:ext cx="25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00B0F0"/>
                    </a:solidFill>
                    <a:effectLst/>
                    <a:latin typeface="Arial" panose="020B0604020202020204" pitchFamily="34" charset="0"/>
                  </a:rPr>
                  <a:t>C13HD_LOD:8.6_a:-2.8</a:t>
                </a:r>
                <a:endParaRPr kumimoji="0" lang="en-US" altLang="en-US" sz="1800" b="0" i="0" u="none" strike="noStrike" cap="none" normalizeH="0" baseline="0">
                  <a:ln>
                    <a:noFill/>
                  </a:ln>
                  <a:solidFill>
                    <a:srgbClr val="00B0F0"/>
                  </a:solidFill>
                  <a:effectLst/>
                  <a:latin typeface="Arial" panose="020B0604020202020204" pitchFamily="34" charset="0"/>
                </a:endParaRPr>
              </a:p>
            </p:txBody>
          </p:sp>
          <p:sp>
            <p:nvSpPr>
              <p:cNvPr id="221" name="Line 784"/>
              <p:cNvSpPr>
                <a:spLocks noChangeShapeType="1"/>
              </p:cNvSpPr>
              <p:nvPr/>
            </p:nvSpPr>
            <p:spPr bwMode="auto">
              <a:xfrm>
                <a:off x="3181" y="309"/>
                <a:ext cx="0" cy="0"/>
              </a:xfrm>
              <a:prstGeom prst="line">
                <a:avLst/>
              </a:prstGeom>
              <a:noFill/>
              <a:ln w="7938">
                <a:solidFill>
                  <a:srgbClr val="000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2" name="Freeform 221"/>
              <p:cNvSpPr>
                <a:spLocks/>
              </p:cNvSpPr>
              <p:nvPr/>
            </p:nvSpPr>
            <p:spPr bwMode="auto">
              <a:xfrm>
                <a:off x="2080" y="309"/>
                <a:ext cx="22" cy="32"/>
              </a:xfrm>
              <a:custGeom>
                <a:avLst/>
                <a:gdLst>
                  <a:gd name="T0" fmla="*/ 0 w 22"/>
                  <a:gd name="T1" fmla="*/ 0 h 32"/>
                  <a:gd name="T2" fmla="*/ 0 w 22"/>
                  <a:gd name="T3" fmla="*/ 32 h 32"/>
                  <a:gd name="T4" fmla="*/ 12 w 22"/>
                  <a:gd name="T5" fmla="*/ 32 h 32"/>
                  <a:gd name="T6" fmla="*/ 22 w 22"/>
                  <a:gd name="T7" fmla="*/ 32 h 32"/>
                  <a:gd name="T8" fmla="*/ 22 w 22"/>
                  <a:gd name="T9" fmla="*/ 0 h 32"/>
                  <a:gd name="T10" fmla="*/ 12 w 22"/>
                  <a:gd name="T11" fmla="*/ 0 h 32"/>
                  <a:gd name="T12" fmla="*/ 0 w 2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0"/>
                    </a:moveTo>
                    <a:lnTo>
                      <a:pt x="0" y="32"/>
                    </a:lnTo>
                    <a:lnTo>
                      <a:pt x="12" y="32"/>
                    </a:lnTo>
                    <a:lnTo>
                      <a:pt x="22" y="32"/>
                    </a:lnTo>
                    <a:lnTo>
                      <a:pt x="22" y="0"/>
                    </a:lnTo>
                    <a:lnTo>
                      <a:pt x="12" y="0"/>
                    </a:lnTo>
                    <a:lnTo>
                      <a:pt x="0" y="0"/>
                    </a:lnTo>
                    <a:close/>
                  </a:path>
                </a:pathLst>
              </a:custGeom>
              <a:solidFill>
                <a:srgbClr val="000080"/>
              </a:solidFill>
              <a:ln w="7938">
                <a:solidFill>
                  <a:srgbClr val="00008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3" name="Line 788"/>
              <p:cNvSpPr>
                <a:spLocks noChangeShapeType="1"/>
              </p:cNvSpPr>
              <p:nvPr/>
            </p:nvSpPr>
            <p:spPr bwMode="auto">
              <a:xfrm>
                <a:off x="2080" y="347"/>
                <a:ext cx="22" cy="0"/>
              </a:xfrm>
              <a:prstGeom prst="line">
                <a:avLst/>
              </a:prstGeom>
              <a:noFill/>
              <a:ln w="7938">
                <a:solidFill>
                  <a:srgbClr val="000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4" name="Rectangle 223"/>
              <p:cNvSpPr>
                <a:spLocks noChangeArrowheads="1"/>
              </p:cNvSpPr>
              <p:nvPr/>
            </p:nvSpPr>
            <p:spPr bwMode="auto">
              <a:xfrm rot="5400000">
                <a:off x="1991" y="322"/>
                <a:ext cx="246"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000080"/>
                    </a:solidFill>
                    <a:effectLst/>
                    <a:latin typeface="Arial" panose="020B0604020202020204" pitchFamily="34" charset="0"/>
                  </a:rPr>
                  <a:t>C14P_LOD:9.4_a:-6.1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Line 796"/>
              <p:cNvSpPr>
                <a:spLocks noChangeShapeType="1"/>
              </p:cNvSpPr>
              <p:nvPr/>
            </p:nvSpPr>
            <p:spPr bwMode="auto">
              <a:xfrm flipV="1">
                <a:off x="2160" y="182"/>
                <a:ext cx="0" cy="36"/>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6" name="Line 797"/>
              <p:cNvSpPr>
                <a:spLocks noChangeShapeType="1"/>
              </p:cNvSpPr>
              <p:nvPr/>
            </p:nvSpPr>
            <p:spPr bwMode="auto">
              <a:xfrm>
                <a:off x="2148" y="182"/>
                <a:ext cx="22"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7" name="Freeform 226"/>
              <p:cNvSpPr>
                <a:spLocks/>
              </p:cNvSpPr>
              <p:nvPr/>
            </p:nvSpPr>
            <p:spPr bwMode="auto">
              <a:xfrm>
                <a:off x="2148" y="218"/>
                <a:ext cx="22" cy="54"/>
              </a:xfrm>
              <a:custGeom>
                <a:avLst/>
                <a:gdLst>
                  <a:gd name="T0" fmla="*/ 0 w 22"/>
                  <a:gd name="T1" fmla="*/ 0 h 54"/>
                  <a:gd name="T2" fmla="*/ 0 w 22"/>
                  <a:gd name="T3" fmla="*/ 54 h 54"/>
                  <a:gd name="T4" fmla="*/ 12 w 22"/>
                  <a:gd name="T5" fmla="*/ 54 h 54"/>
                  <a:gd name="T6" fmla="*/ 22 w 22"/>
                  <a:gd name="T7" fmla="*/ 54 h 54"/>
                  <a:gd name="T8" fmla="*/ 22 w 22"/>
                  <a:gd name="T9" fmla="*/ 0 h 54"/>
                  <a:gd name="T10" fmla="*/ 12 w 22"/>
                  <a:gd name="T11" fmla="*/ 0 h 54"/>
                  <a:gd name="T12" fmla="*/ 0 w 22"/>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2" h="54">
                    <a:moveTo>
                      <a:pt x="0" y="0"/>
                    </a:moveTo>
                    <a:lnTo>
                      <a:pt x="0" y="54"/>
                    </a:lnTo>
                    <a:lnTo>
                      <a:pt x="12" y="54"/>
                    </a:lnTo>
                    <a:lnTo>
                      <a:pt x="22" y="54"/>
                    </a:lnTo>
                    <a:lnTo>
                      <a:pt x="22" y="0"/>
                    </a:lnTo>
                    <a:lnTo>
                      <a:pt x="12" y="0"/>
                    </a:lnTo>
                    <a:lnTo>
                      <a:pt x="0" y="0"/>
                    </a:lnTo>
                    <a:close/>
                  </a:path>
                </a:pathLst>
              </a:custGeom>
              <a:solidFill>
                <a:srgbClr val="FF0000"/>
              </a:solid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8" name="Line 800"/>
              <p:cNvSpPr>
                <a:spLocks noChangeShapeType="1"/>
              </p:cNvSpPr>
              <p:nvPr/>
            </p:nvSpPr>
            <p:spPr bwMode="auto">
              <a:xfrm>
                <a:off x="2148" y="277"/>
                <a:ext cx="22"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9" name="Rectangle 228"/>
              <p:cNvSpPr>
                <a:spLocks noChangeArrowheads="1"/>
              </p:cNvSpPr>
              <p:nvPr/>
            </p:nvSpPr>
            <p:spPr bwMode="auto">
              <a:xfrm rot="5400000">
                <a:off x="2052" y="224"/>
                <a:ext cx="26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FF0000"/>
                    </a:solidFill>
                    <a:effectLst/>
                    <a:latin typeface="Arial" panose="020B0604020202020204" pitchFamily="34" charset="0"/>
                  </a:rPr>
                  <a:t>C13H_LOD:10.3_a:-5.2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Line 802"/>
              <p:cNvSpPr>
                <a:spLocks noChangeShapeType="1"/>
              </p:cNvSpPr>
              <p:nvPr/>
            </p:nvSpPr>
            <p:spPr bwMode="auto">
              <a:xfrm flipV="1">
                <a:off x="2059" y="2741"/>
                <a:ext cx="0" cy="8"/>
              </a:xfrm>
              <a:prstGeom prst="line">
                <a:avLst/>
              </a:prstGeom>
              <a:noFill/>
              <a:ln w="7938">
                <a:solidFill>
                  <a:srgbClr val="FF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1" name="Line 803"/>
              <p:cNvSpPr>
                <a:spLocks noChangeShapeType="1"/>
              </p:cNvSpPr>
              <p:nvPr/>
            </p:nvSpPr>
            <p:spPr bwMode="auto">
              <a:xfrm>
                <a:off x="2048" y="2741"/>
                <a:ext cx="22" cy="0"/>
              </a:xfrm>
              <a:prstGeom prst="line">
                <a:avLst/>
              </a:prstGeom>
              <a:noFill/>
              <a:ln w="7938">
                <a:solidFill>
                  <a:srgbClr val="FF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2" name="Freeform 231"/>
              <p:cNvSpPr>
                <a:spLocks/>
              </p:cNvSpPr>
              <p:nvPr/>
            </p:nvSpPr>
            <p:spPr bwMode="auto">
              <a:xfrm>
                <a:off x="2048" y="2749"/>
                <a:ext cx="22" cy="91"/>
              </a:xfrm>
              <a:custGeom>
                <a:avLst/>
                <a:gdLst>
                  <a:gd name="T0" fmla="*/ 0 w 22"/>
                  <a:gd name="T1" fmla="*/ 0 h 91"/>
                  <a:gd name="T2" fmla="*/ 0 w 22"/>
                  <a:gd name="T3" fmla="*/ 91 h 91"/>
                  <a:gd name="T4" fmla="*/ 12 w 22"/>
                  <a:gd name="T5" fmla="*/ 91 h 91"/>
                  <a:gd name="T6" fmla="*/ 22 w 22"/>
                  <a:gd name="T7" fmla="*/ 91 h 91"/>
                  <a:gd name="T8" fmla="*/ 22 w 22"/>
                  <a:gd name="T9" fmla="*/ 0 h 91"/>
                  <a:gd name="T10" fmla="*/ 12 w 22"/>
                  <a:gd name="T11" fmla="*/ 0 h 91"/>
                  <a:gd name="T12" fmla="*/ 0 w 22"/>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22" h="91">
                    <a:moveTo>
                      <a:pt x="0" y="0"/>
                    </a:moveTo>
                    <a:lnTo>
                      <a:pt x="0" y="91"/>
                    </a:lnTo>
                    <a:lnTo>
                      <a:pt x="12" y="91"/>
                    </a:lnTo>
                    <a:lnTo>
                      <a:pt x="22" y="91"/>
                    </a:lnTo>
                    <a:lnTo>
                      <a:pt x="22" y="0"/>
                    </a:lnTo>
                    <a:lnTo>
                      <a:pt x="12" y="0"/>
                    </a:lnTo>
                    <a:lnTo>
                      <a:pt x="0" y="0"/>
                    </a:lnTo>
                    <a:close/>
                  </a:path>
                </a:pathLst>
              </a:custGeom>
              <a:solidFill>
                <a:srgbClr val="FF00FF"/>
              </a:solidFill>
              <a:ln w="7938">
                <a:solidFill>
                  <a:srgbClr val="FF00FF"/>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3" name="Line 805"/>
              <p:cNvSpPr>
                <a:spLocks noChangeShapeType="1"/>
              </p:cNvSpPr>
              <p:nvPr/>
            </p:nvSpPr>
            <p:spPr bwMode="auto">
              <a:xfrm>
                <a:off x="2060" y="2840"/>
                <a:ext cx="0" cy="27"/>
              </a:xfrm>
              <a:prstGeom prst="line">
                <a:avLst/>
              </a:prstGeom>
              <a:noFill/>
              <a:ln w="7938">
                <a:solidFill>
                  <a:srgbClr val="FF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4" name="Line 806"/>
              <p:cNvSpPr>
                <a:spLocks noChangeShapeType="1"/>
              </p:cNvSpPr>
              <p:nvPr/>
            </p:nvSpPr>
            <p:spPr bwMode="auto">
              <a:xfrm>
                <a:off x="2048" y="2867"/>
                <a:ext cx="22" cy="0"/>
              </a:xfrm>
              <a:prstGeom prst="line">
                <a:avLst/>
              </a:prstGeom>
              <a:noFill/>
              <a:ln w="7938">
                <a:solidFill>
                  <a:srgbClr val="FF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5" name="Rectangle 234"/>
              <p:cNvSpPr>
                <a:spLocks noChangeArrowheads="1"/>
              </p:cNvSpPr>
              <p:nvPr/>
            </p:nvSpPr>
            <p:spPr bwMode="auto">
              <a:xfrm rot="5400000">
                <a:off x="1943" y="2798"/>
                <a:ext cx="278"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FF00FF"/>
                    </a:solidFill>
                    <a:effectLst/>
                    <a:latin typeface="Arial" panose="020B0604020202020204" pitchFamily="34" charset="0"/>
                  </a:rPr>
                  <a:t>C13ME_LOD:11.4_a:-0.9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8" name="Line 809"/>
            <p:cNvSpPr>
              <a:spLocks noChangeShapeType="1"/>
            </p:cNvSpPr>
            <p:nvPr/>
          </p:nvSpPr>
          <p:spPr bwMode="auto">
            <a:xfrm flipV="1">
              <a:off x="2223" y="502"/>
              <a:ext cx="0" cy="7"/>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Line 810"/>
            <p:cNvSpPr>
              <a:spLocks noChangeShapeType="1"/>
            </p:cNvSpPr>
            <p:nvPr/>
          </p:nvSpPr>
          <p:spPr bwMode="auto">
            <a:xfrm>
              <a:off x="2216" y="499"/>
              <a:ext cx="22"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9"/>
            <p:cNvSpPr>
              <a:spLocks/>
            </p:cNvSpPr>
            <p:nvPr/>
          </p:nvSpPr>
          <p:spPr bwMode="auto">
            <a:xfrm>
              <a:off x="2216" y="506"/>
              <a:ext cx="22" cy="82"/>
            </a:xfrm>
            <a:custGeom>
              <a:avLst/>
              <a:gdLst>
                <a:gd name="T0" fmla="*/ 0 w 22"/>
                <a:gd name="T1" fmla="*/ 0 h 82"/>
                <a:gd name="T2" fmla="*/ 0 w 22"/>
                <a:gd name="T3" fmla="*/ 82 h 82"/>
                <a:gd name="T4" fmla="*/ 12 w 22"/>
                <a:gd name="T5" fmla="*/ 82 h 82"/>
                <a:gd name="T6" fmla="*/ 22 w 22"/>
                <a:gd name="T7" fmla="*/ 82 h 82"/>
                <a:gd name="T8" fmla="*/ 22 w 22"/>
                <a:gd name="T9" fmla="*/ 0 h 82"/>
                <a:gd name="T10" fmla="*/ 12 w 22"/>
                <a:gd name="T11" fmla="*/ 0 h 82"/>
                <a:gd name="T12" fmla="*/ 0 w 22"/>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2" h="82">
                  <a:moveTo>
                    <a:pt x="0" y="0"/>
                  </a:moveTo>
                  <a:lnTo>
                    <a:pt x="0" y="82"/>
                  </a:lnTo>
                  <a:lnTo>
                    <a:pt x="12" y="82"/>
                  </a:lnTo>
                  <a:lnTo>
                    <a:pt x="22" y="82"/>
                  </a:lnTo>
                  <a:lnTo>
                    <a:pt x="22" y="0"/>
                  </a:lnTo>
                  <a:lnTo>
                    <a:pt x="12" y="0"/>
                  </a:lnTo>
                  <a:lnTo>
                    <a:pt x="0" y="0"/>
                  </a:lnTo>
                  <a:close/>
                </a:path>
              </a:pathLst>
            </a:custGeom>
            <a:solidFill>
              <a:srgbClr val="FF0000"/>
            </a:solidFill>
            <a:ln w="7938">
              <a:solidFill>
                <a:srgbClr val="FF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Line 812"/>
            <p:cNvSpPr>
              <a:spLocks noChangeShapeType="1"/>
            </p:cNvSpPr>
            <p:nvPr/>
          </p:nvSpPr>
          <p:spPr bwMode="auto">
            <a:xfrm>
              <a:off x="2227" y="588"/>
              <a:ext cx="0" cy="2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Line 813"/>
            <p:cNvSpPr>
              <a:spLocks noChangeShapeType="1"/>
            </p:cNvSpPr>
            <p:nvPr/>
          </p:nvSpPr>
          <p:spPr bwMode="auto">
            <a:xfrm>
              <a:off x="2216" y="608"/>
              <a:ext cx="22" cy="0"/>
            </a:xfrm>
            <a:prstGeom prst="line">
              <a:avLst/>
            </a:prstGeom>
            <a:noFill/>
            <a:ln w="7938">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Rectangle 32"/>
            <p:cNvSpPr>
              <a:spLocks noChangeArrowheads="1"/>
            </p:cNvSpPr>
            <p:nvPr/>
          </p:nvSpPr>
          <p:spPr bwMode="auto">
            <a:xfrm rot="5400000">
              <a:off x="2120" y="547"/>
              <a:ext cx="26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FF0000"/>
                  </a:solidFill>
                  <a:effectLst/>
                  <a:latin typeface="Arial" panose="020B0604020202020204" pitchFamily="34" charset="0"/>
                </a:rPr>
                <a:t>C13H_LOD:12.3_a:-5.6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816"/>
            <p:cNvSpPr>
              <a:spLocks noChangeShapeType="1"/>
            </p:cNvSpPr>
            <p:nvPr/>
          </p:nvSpPr>
          <p:spPr bwMode="auto">
            <a:xfrm>
              <a:off x="2793" y="506"/>
              <a:ext cx="22" cy="0"/>
            </a:xfrm>
            <a:prstGeom prst="line">
              <a:avLst/>
            </a:prstGeom>
            <a:noFill/>
            <a:ln w="7938">
              <a:solidFill>
                <a:srgbClr val="008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4"/>
            <p:cNvSpPr>
              <a:spLocks/>
            </p:cNvSpPr>
            <p:nvPr/>
          </p:nvSpPr>
          <p:spPr bwMode="auto">
            <a:xfrm>
              <a:off x="2793" y="512"/>
              <a:ext cx="22" cy="67"/>
            </a:xfrm>
            <a:custGeom>
              <a:avLst/>
              <a:gdLst>
                <a:gd name="T0" fmla="*/ 0 w 22"/>
                <a:gd name="T1" fmla="*/ 0 h 67"/>
                <a:gd name="T2" fmla="*/ 0 w 22"/>
                <a:gd name="T3" fmla="*/ 67 h 67"/>
                <a:gd name="T4" fmla="*/ 12 w 22"/>
                <a:gd name="T5" fmla="*/ 67 h 67"/>
                <a:gd name="T6" fmla="*/ 22 w 22"/>
                <a:gd name="T7" fmla="*/ 67 h 67"/>
                <a:gd name="T8" fmla="*/ 22 w 22"/>
                <a:gd name="T9" fmla="*/ 0 h 67"/>
                <a:gd name="T10" fmla="*/ 12 w 22"/>
                <a:gd name="T11" fmla="*/ 0 h 67"/>
                <a:gd name="T12" fmla="*/ 0 w 22"/>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22" h="67">
                  <a:moveTo>
                    <a:pt x="0" y="0"/>
                  </a:moveTo>
                  <a:lnTo>
                    <a:pt x="0" y="67"/>
                  </a:lnTo>
                  <a:lnTo>
                    <a:pt x="12" y="67"/>
                  </a:lnTo>
                  <a:lnTo>
                    <a:pt x="22" y="67"/>
                  </a:lnTo>
                  <a:lnTo>
                    <a:pt x="22" y="0"/>
                  </a:lnTo>
                  <a:lnTo>
                    <a:pt x="12" y="0"/>
                  </a:lnTo>
                  <a:lnTo>
                    <a:pt x="0" y="0"/>
                  </a:lnTo>
                  <a:close/>
                </a:path>
              </a:pathLst>
            </a:custGeom>
            <a:solidFill>
              <a:srgbClr val="008000"/>
            </a:solidFill>
            <a:ln w="7938">
              <a:solidFill>
                <a:srgbClr val="008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Line 818"/>
            <p:cNvSpPr>
              <a:spLocks noChangeShapeType="1"/>
            </p:cNvSpPr>
            <p:nvPr/>
          </p:nvSpPr>
          <p:spPr bwMode="auto">
            <a:xfrm>
              <a:off x="2806" y="577"/>
              <a:ext cx="0" cy="23"/>
            </a:xfrm>
            <a:prstGeom prst="line">
              <a:avLst/>
            </a:prstGeom>
            <a:noFill/>
            <a:ln w="7938">
              <a:solidFill>
                <a:srgbClr val="008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Line 819"/>
            <p:cNvSpPr>
              <a:spLocks noChangeShapeType="1"/>
            </p:cNvSpPr>
            <p:nvPr/>
          </p:nvSpPr>
          <p:spPr bwMode="auto">
            <a:xfrm>
              <a:off x="2793" y="602"/>
              <a:ext cx="22" cy="0"/>
            </a:xfrm>
            <a:prstGeom prst="line">
              <a:avLst/>
            </a:prstGeom>
            <a:noFill/>
            <a:ln w="7938">
              <a:solidFill>
                <a:srgbClr val="008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Rectangle 37"/>
            <p:cNvSpPr>
              <a:spLocks noChangeArrowheads="1"/>
            </p:cNvSpPr>
            <p:nvPr/>
          </p:nvSpPr>
          <p:spPr bwMode="auto">
            <a:xfrm rot="5400000">
              <a:off x="2679" y="548"/>
              <a:ext cx="296"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008000"/>
                  </a:solidFill>
                  <a:effectLst/>
                  <a:latin typeface="Arial" panose="020B0604020202020204" pitchFamily="34" charset="0"/>
                </a:rPr>
                <a:t>C13TKW_LOD:14.3_a:-2.9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Line 821"/>
            <p:cNvSpPr>
              <a:spLocks noChangeShapeType="1"/>
            </p:cNvSpPr>
            <p:nvPr/>
          </p:nvSpPr>
          <p:spPr bwMode="auto">
            <a:xfrm flipV="1">
              <a:off x="2173" y="2722"/>
              <a:ext cx="0" cy="25"/>
            </a:xfrm>
            <a:prstGeom prst="line">
              <a:avLst/>
            </a:prstGeom>
            <a:noFill/>
            <a:ln w="7938">
              <a:solidFill>
                <a:srgbClr val="00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Line 822"/>
            <p:cNvSpPr>
              <a:spLocks noChangeShapeType="1"/>
            </p:cNvSpPr>
            <p:nvPr/>
          </p:nvSpPr>
          <p:spPr bwMode="auto">
            <a:xfrm>
              <a:off x="2161" y="2722"/>
              <a:ext cx="22" cy="0"/>
            </a:xfrm>
            <a:prstGeom prst="line">
              <a:avLst/>
            </a:prstGeom>
            <a:noFill/>
            <a:ln w="7938">
              <a:solidFill>
                <a:srgbClr val="00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0"/>
            <p:cNvSpPr>
              <a:spLocks/>
            </p:cNvSpPr>
            <p:nvPr/>
          </p:nvSpPr>
          <p:spPr bwMode="auto">
            <a:xfrm>
              <a:off x="2161" y="2747"/>
              <a:ext cx="22" cy="38"/>
            </a:xfrm>
            <a:custGeom>
              <a:avLst/>
              <a:gdLst>
                <a:gd name="T0" fmla="*/ 0 w 22"/>
                <a:gd name="T1" fmla="*/ 0 h 38"/>
                <a:gd name="T2" fmla="*/ 0 w 22"/>
                <a:gd name="T3" fmla="*/ 38 h 38"/>
                <a:gd name="T4" fmla="*/ 12 w 22"/>
                <a:gd name="T5" fmla="*/ 38 h 38"/>
                <a:gd name="T6" fmla="*/ 22 w 22"/>
                <a:gd name="T7" fmla="*/ 38 h 38"/>
                <a:gd name="T8" fmla="*/ 22 w 22"/>
                <a:gd name="T9" fmla="*/ 0 h 38"/>
                <a:gd name="T10" fmla="*/ 12 w 22"/>
                <a:gd name="T11" fmla="*/ 0 h 38"/>
                <a:gd name="T12" fmla="*/ 0 w 2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2" h="38">
                  <a:moveTo>
                    <a:pt x="0" y="0"/>
                  </a:moveTo>
                  <a:lnTo>
                    <a:pt x="0" y="38"/>
                  </a:lnTo>
                  <a:lnTo>
                    <a:pt x="12" y="38"/>
                  </a:lnTo>
                  <a:lnTo>
                    <a:pt x="22" y="38"/>
                  </a:lnTo>
                  <a:lnTo>
                    <a:pt x="22" y="0"/>
                  </a:lnTo>
                  <a:lnTo>
                    <a:pt x="12" y="0"/>
                  </a:lnTo>
                  <a:lnTo>
                    <a:pt x="0" y="0"/>
                  </a:lnTo>
                  <a:close/>
                </a:path>
              </a:pathLst>
            </a:custGeom>
            <a:solidFill>
              <a:srgbClr val="00FF00"/>
            </a:solidFill>
            <a:ln w="7938">
              <a:solidFill>
                <a:srgbClr val="00FF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Line 824"/>
            <p:cNvSpPr>
              <a:spLocks noChangeShapeType="1"/>
            </p:cNvSpPr>
            <p:nvPr/>
          </p:nvSpPr>
          <p:spPr bwMode="auto">
            <a:xfrm>
              <a:off x="3431" y="2785"/>
              <a:ext cx="0" cy="0"/>
            </a:xfrm>
            <a:prstGeom prst="line">
              <a:avLst/>
            </a:prstGeom>
            <a:noFill/>
            <a:ln w="7938">
              <a:solidFill>
                <a:srgbClr val="00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Line 825"/>
            <p:cNvSpPr>
              <a:spLocks noChangeShapeType="1"/>
            </p:cNvSpPr>
            <p:nvPr/>
          </p:nvSpPr>
          <p:spPr bwMode="auto">
            <a:xfrm>
              <a:off x="2161" y="2785"/>
              <a:ext cx="22" cy="0"/>
            </a:xfrm>
            <a:prstGeom prst="line">
              <a:avLst/>
            </a:prstGeom>
            <a:noFill/>
            <a:ln w="7938">
              <a:solidFill>
                <a:srgbClr val="00FF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Rectangle 43"/>
            <p:cNvSpPr>
              <a:spLocks noChangeArrowheads="1"/>
            </p:cNvSpPr>
            <p:nvPr/>
          </p:nvSpPr>
          <p:spPr bwMode="auto">
            <a:xfrm rot="5400000">
              <a:off x="2053" y="2747"/>
              <a:ext cx="283"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00FF00"/>
                  </a:solidFill>
                  <a:effectLst/>
                  <a:latin typeface="Arial" panose="020B0604020202020204" pitchFamily="34" charset="0"/>
                </a:rPr>
                <a:t>C13WC_LOD:16.5_a:-0.3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828"/>
            <p:cNvSpPr>
              <a:spLocks noChangeShapeType="1"/>
            </p:cNvSpPr>
            <p:nvPr/>
          </p:nvSpPr>
          <p:spPr bwMode="auto">
            <a:xfrm>
              <a:off x="2223" y="2741"/>
              <a:ext cx="22" cy="0"/>
            </a:xfrm>
            <a:prstGeom prst="line">
              <a:avLst/>
            </a:prstGeom>
            <a:noFill/>
            <a:ln w="7938">
              <a:solidFill>
                <a:srgbClr val="00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45"/>
            <p:cNvSpPr>
              <a:spLocks/>
            </p:cNvSpPr>
            <p:nvPr/>
          </p:nvSpPr>
          <p:spPr bwMode="auto">
            <a:xfrm>
              <a:off x="2223" y="2747"/>
              <a:ext cx="22" cy="34"/>
            </a:xfrm>
            <a:custGeom>
              <a:avLst/>
              <a:gdLst>
                <a:gd name="T0" fmla="*/ 0 w 22"/>
                <a:gd name="T1" fmla="*/ 0 h 34"/>
                <a:gd name="T2" fmla="*/ 0 w 22"/>
                <a:gd name="T3" fmla="*/ 34 h 34"/>
                <a:gd name="T4" fmla="*/ 12 w 22"/>
                <a:gd name="T5" fmla="*/ 34 h 34"/>
                <a:gd name="T6" fmla="*/ 22 w 22"/>
                <a:gd name="T7" fmla="*/ 34 h 34"/>
                <a:gd name="T8" fmla="*/ 22 w 22"/>
                <a:gd name="T9" fmla="*/ 0 h 34"/>
                <a:gd name="T10" fmla="*/ 12 w 22"/>
                <a:gd name="T11" fmla="*/ 0 h 34"/>
                <a:gd name="T12" fmla="*/ 0 w 2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0" y="0"/>
                  </a:moveTo>
                  <a:lnTo>
                    <a:pt x="0" y="34"/>
                  </a:lnTo>
                  <a:lnTo>
                    <a:pt x="12" y="34"/>
                  </a:lnTo>
                  <a:lnTo>
                    <a:pt x="22" y="34"/>
                  </a:lnTo>
                  <a:lnTo>
                    <a:pt x="22" y="0"/>
                  </a:lnTo>
                  <a:lnTo>
                    <a:pt x="12" y="0"/>
                  </a:lnTo>
                  <a:lnTo>
                    <a:pt x="0" y="0"/>
                  </a:lnTo>
                  <a:close/>
                </a:path>
              </a:pathLst>
            </a:custGeom>
            <a:solidFill>
              <a:srgbClr val="00FFFF"/>
            </a:solidFill>
            <a:ln w="7938">
              <a:solidFill>
                <a:srgbClr val="00FFFF"/>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Line 830"/>
            <p:cNvSpPr>
              <a:spLocks noChangeShapeType="1"/>
            </p:cNvSpPr>
            <p:nvPr/>
          </p:nvSpPr>
          <p:spPr bwMode="auto">
            <a:xfrm>
              <a:off x="2235" y="2781"/>
              <a:ext cx="0" cy="41"/>
            </a:xfrm>
            <a:prstGeom prst="line">
              <a:avLst/>
            </a:prstGeom>
            <a:noFill/>
            <a:ln w="7938">
              <a:solidFill>
                <a:srgbClr val="00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Line 831"/>
            <p:cNvSpPr>
              <a:spLocks noChangeShapeType="1"/>
            </p:cNvSpPr>
            <p:nvPr/>
          </p:nvSpPr>
          <p:spPr bwMode="auto">
            <a:xfrm>
              <a:off x="2223" y="2822"/>
              <a:ext cx="22" cy="0"/>
            </a:xfrm>
            <a:prstGeom prst="line">
              <a:avLst/>
            </a:prstGeom>
            <a:noFill/>
            <a:ln w="7938">
              <a:solidFill>
                <a:srgbClr val="00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Rectangle 48"/>
            <p:cNvSpPr>
              <a:spLocks noChangeArrowheads="1"/>
            </p:cNvSpPr>
            <p:nvPr/>
          </p:nvSpPr>
          <p:spPr bwMode="auto">
            <a:xfrm rot="5400000">
              <a:off x="2116" y="2776"/>
              <a:ext cx="282"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00FFFF"/>
                  </a:solidFill>
                  <a:effectLst/>
                  <a:latin typeface="Arial" panose="020B0604020202020204" pitchFamily="34" charset="0"/>
                </a:rPr>
                <a:t>C13WP_LOD:30.1_a:-0.6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834"/>
            <p:cNvSpPr>
              <a:spLocks noChangeShapeType="1"/>
            </p:cNvSpPr>
            <p:nvPr/>
          </p:nvSpPr>
          <p:spPr bwMode="auto">
            <a:xfrm>
              <a:off x="2286" y="2681"/>
              <a:ext cx="22" cy="0"/>
            </a:xfrm>
            <a:prstGeom prst="line">
              <a:avLst/>
            </a:prstGeom>
            <a:noFill/>
            <a:ln w="7938">
              <a:solidFill>
                <a:srgbClr val="808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50"/>
            <p:cNvSpPr>
              <a:spLocks/>
            </p:cNvSpPr>
            <p:nvPr/>
          </p:nvSpPr>
          <p:spPr bwMode="auto">
            <a:xfrm>
              <a:off x="2286" y="2687"/>
              <a:ext cx="22" cy="21"/>
            </a:xfrm>
            <a:custGeom>
              <a:avLst/>
              <a:gdLst>
                <a:gd name="T0" fmla="*/ 0 w 22"/>
                <a:gd name="T1" fmla="*/ 0 h 21"/>
                <a:gd name="T2" fmla="*/ 0 w 22"/>
                <a:gd name="T3" fmla="*/ 21 h 21"/>
                <a:gd name="T4" fmla="*/ 12 w 22"/>
                <a:gd name="T5" fmla="*/ 21 h 21"/>
                <a:gd name="T6" fmla="*/ 22 w 22"/>
                <a:gd name="T7" fmla="*/ 21 h 21"/>
                <a:gd name="T8" fmla="*/ 22 w 22"/>
                <a:gd name="T9" fmla="*/ 0 h 21"/>
                <a:gd name="T10" fmla="*/ 12 w 22"/>
                <a:gd name="T11" fmla="*/ 0 h 21"/>
                <a:gd name="T12" fmla="*/ 0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0" y="0"/>
                  </a:moveTo>
                  <a:lnTo>
                    <a:pt x="0" y="21"/>
                  </a:lnTo>
                  <a:lnTo>
                    <a:pt x="12" y="21"/>
                  </a:lnTo>
                  <a:lnTo>
                    <a:pt x="22" y="21"/>
                  </a:lnTo>
                  <a:lnTo>
                    <a:pt x="22" y="0"/>
                  </a:lnTo>
                  <a:lnTo>
                    <a:pt x="12" y="0"/>
                  </a:lnTo>
                  <a:lnTo>
                    <a:pt x="0" y="0"/>
                  </a:lnTo>
                  <a:close/>
                </a:path>
              </a:pathLst>
            </a:custGeom>
            <a:solidFill>
              <a:srgbClr val="808000"/>
            </a:solidFill>
            <a:ln w="7938">
              <a:solidFill>
                <a:srgbClr val="808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Line 837"/>
            <p:cNvSpPr>
              <a:spLocks noChangeShapeType="1"/>
            </p:cNvSpPr>
            <p:nvPr/>
          </p:nvSpPr>
          <p:spPr bwMode="auto">
            <a:xfrm>
              <a:off x="2286" y="2713"/>
              <a:ext cx="22" cy="0"/>
            </a:xfrm>
            <a:prstGeom prst="line">
              <a:avLst/>
            </a:prstGeom>
            <a:noFill/>
            <a:ln w="7938">
              <a:solidFill>
                <a:srgbClr val="808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Rectangle 52"/>
            <p:cNvSpPr>
              <a:spLocks noChangeArrowheads="1"/>
            </p:cNvSpPr>
            <p:nvPr/>
          </p:nvSpPr>
          <p:spPr bwMode="auto">
            <a:xfrm rot="5400000">
              <a:off x="2183" y="2692"/>
              <a:ext cx="273"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808000"/>
                  </a:solidFill>
                  <a:effectLst/>
                  <a:latin typeface="Arial" panose="020B0604020202020204" pitchFamily="34" charset="0"/>
                </a:rPr>
                <a:t>C13ST_LOD:31.2_a:-4.6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840"/>
            <p:cNvSpPr>
              <a:spLocks noChangeShapeType="1"/>
            </p:cNvSpPr>
            <p:nvPr/>
          </p:nvSpPr>
          <p:spPr bwMode="auto">
            <a:xfrm>
              <a:off x="2349" y="2746"/>
              <a:ext cx="21" cy="0"/>
            </a:xfrm>
            <a:prstGeom prst="line">
              <a:avLst/>
            </a:prstGeom>
            <a:noFill/>
            <a:ln w="7938">
              <a:solidFill>
                <a:srgbClr val="808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54"/>
            <p:cNvSpPr>
              <a:spLocks/>
            </p:cNvSpPr>
            <p:nvPr/>
          </p:nvSpPr>
          <p:spPr bwMode="auto">
            <a:xfrm>
              <a:off x="2349" y="2751"/>
              <a:ext cx="21" cy="25"/>
            </a:xfrm>
            <a:custGeom>
              <a:avLst/>
              <a:gdLst>
                <a:gd name="T0" fmla="*/ 0 w 21"/>
                <a:gd name="T1" fmla="*/ 0 h 25"/>
                <a:gd name="T2" fmla="*/ 0 w 21"/>
                <a:gd name="T3" fmla="*/ 25 h 25"/>
                <a:gd name="T4" fmla="*/ 11 w 21"/>
                <a:gd name="T5" fmla="*/ 25 h 25"/>
                <a:gd name="T6" fmla="*/ 21 w 21"/>
                <a:gd name="T7" fmla="*/ 25 h 25"/>
                <a:gd name="T8" fmla="*/ 21 w 21"/>
                <a:gd name="T9" fmla="*/ 0 h 25"/>
                <a:gd name="T10" fmla="*/ 11 w 21"/>
                <a:gd name="T11" fmla="*/ 0 h 25"/>
                <a:gd name="T12" fmla="*/ 0 w 2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0" y="0"/>
                  </a:moveTo>
                  <a:lnTo>
                    <a:pt x="0" y="25"/>
                  </a:lnTo>
                  <a:lnTo>
                    <a:pt x="11" y="25"/>
                  </a:lnTo>
                  <a:lnTo>
                    <a:pt x="21" y="25"/>
                  </a:lnTo>
                  <a:lnTo>
                    <a:pt x="21" y="0"/>
                  </a:lnTo>
                  <a:lnTo>
                    <a:pt x="11" y="0"/>
                  </a:lnTo>
                  <a:lnTo>
                    <a:pt x="0" y="0"/>
                  </a:lnTo>
                  <a:close/>
                </a:path>
              </a:pathLst>
            </a:custGeom>
            <a:solidFill>
              <a:srgbClr val="808000"/>
            </a:solidFill>
            <a:ln w="7938">
              <a:solidFill>
                <a:srgbClr val="808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Line 843"/>
            <p:cNvSpPr>
              <a:spLocks noChangeShapeType="1"/>
            </p:cNvSpPr>
            <p:nvPr/>
          </p:nvSpPr>
          <p:spPr bwMode="auto">
            <a:xfrm>
              <a:off x="2349" y="2781"/>
              <a:ext cx="21" cy="0"/>
            </a:xfrm>
            <a:prstGeom prst="line">
              <a:avLst/>
            </a:prstGeom>
            <a:noFill/>
            <a:ln w="7938">
              <a:solidFill>
                <a:srgbClr val="808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Rectangle 56"/>
            <p:cNvSpPr>
              <a:spLocks noChangeArrowheads="1"/>
            </p:cNvSpPr>
            <p:nvPr/>
          </p:nvSpPr>
          <p:spPr bwMode="auto">
            <a:xfrm rot="5400000">
              <a:off x="2245" y="2759"/>
              <a:ext cx="273"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808000"/>
                  </a:solidFill>
                  <a:effectLst/>
                  <a:latin typeface="Arial" panose="020B0604020202020204" pitchFamily="34" charset="0"/>
                </a:rPr>
                <a:t>C13ST_LOD:35.2_a:-4.7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846"/>
            <p:cNvSpPr>
              <a:spLocks noChangeShapeType="1"/>
            </p:cNvSpPr>
            <p:nvPr/>
          </p:nvSpPr>
          <p:spPr bwMode="auto">
            <a:xfrm>
              <a:off x="2411" y="2746"/>
              <a:ext cx="22" cy="0"/>
            </a:xfrm>
            <a:prstGeom prst="line">
              <a:avLst/>
            </a:prstGeom>
            <a:noFill/>
            <a:ln w="7938">
              <a:solidFill>
                <a:srgbClr val="9999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58"/>
            <p:cNvSpPr>
              <a:spLocks/>
            </p:cNvSpPr>
            <p:nvPr/>
          </p:nvSpPr>
          <p:spPr bwMode="auto">
            <a:xfrm>
              <a:off x="2411" y="2752"/>
              <a:ext cx="22" cy="29"/>
            </a:xfrm>
            <a:custGeom>
              <a:avLst/>
              <a:gdLst>
                <a:gd name="T0" fmla="*/ 0 w 22"/>
                <a:gd name="T1" fmla="*/ 0 h 29"/>
                <a:gd name="T2" fmla="*/ 0 w 22"/>
                <a:gd name="T3" fmla="*/ 29 h 29"/>
                <a:gd name="T4" fmla="*/ 12 w 22"/>
                <a:gd name="T5" fmla="*/ 29 h 29"/>
                <a:gd name="T6" fmla="*/ 22 w 22"/>
                <a:gd name="T7" fmla="*/ 29 h 29"/>
                <a:gd name="T8" fmla="*/ 22 w 22"/>
                <a:gd name="T9" fmla="*/ 0 h 29"/>
                <a:gd name="T10" fmla="*/ 12 w 22"/>
                <a:gd name="T11" fmla="*/ 0 h 29"/>
                <a:gd name="T12" fmla="*/ 0 w 2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0" y="0"/>
                  </a:moveTo>
                  <a:lnTo>
                    <a:pt x="0" y="29"/>
                  </a:lnTo>
                  <a:lnTo>
                    <a:pt x="12" y="29"/>
                  </a:lnTo>
                  <a:lnTo>
                    <a:pt x="22" y="29"/>
                  </a:lnTo>
                  <a:lnTo>
                    <a:pt x="22" y="0"/>
                  </a:lnTo>
                  <a:lnTo>
                    <a:pt x="12" y="0"/>
                  </a:lnTo>
                  <a:lnTo>
                    <a:pt x="0" y="0"/>
                  </a:lnTo>
                  <a:close/>
                </a:path>
              </a:pathLst>
            </a:custGeom>
            <a:solidFill>
              <a:srgbClr val="9999FF"/>
            </a:solidFill>
            <a:ln w="7938">
              <a:solidFill>
                <a:srgbClr val="9999FF"/>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Line 849"/>
            <p:cNvSpPr>
              <a:spLocks noChangeShapeType="1"/>
            </p:cNvSpPr>
            <p:nvPr/>
          </p:nvSpPr>
          <p:spPr bwMode="auto">
            <a:xfrm>
              <a:off x="2411" y="2784"/>
              <a:ext cx="22" cy="0"/>
            </a:xfrm>
            <a:prstGeom prst="line">
              <a:avLst/>
            </a:prstGeom>
            <a:noFill/>
            <a:ln w="7938">
              <a:solidFill>
                <a:srgbClr val="9999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Rectangle 60"/>
            <p:cNvSpPr>
              <a:spLocks noChangeArrowheads="1"/>
            </p:cNvSpPr>
            <p:nvPr/>
          </p:nvSpPr>
          <p:spPr bwMode="auto">
            <a:xfrm rot="5400000">
              <a:off x="2309" y="2760"/>
              <a:ext cx="280"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rgbClr val="9999FF"/>
                  </a:solidFill>
                  <a:effectLst/>
                  <a:latin typeface="Arial" panose="020B0604020202020204" pitchFamily="34" charset="0"/>
                </a:rPr>
                <a:t>C13AA_LOD:35.3_a:-18.7</a:t>
              </a:r>
              <a:endParaRPr kumimoji="0" lang="en-US" altLang="en-US" sz="1800" b="0" i="0" u="none" strike="noStrike" cap="none" normalizeH="0" baseline="0">
                <a:ln>
                  <a:noFill/>
                </a:ln>
                <a:solidFill>
                  <a:srgbClr val="9999FF"/>
                </a:solidFill>
                <a:effectLst/>
                <a:latin typeface="Arial" panose="020B0604020202020204" pitchFamily="34" charset="0"/>
              </a:endParaRPr>
            </a:p>
          </p:txBody>
        </p:sp>
        <p:sp>
          <p:nvSpPr>
            <p:cNvPr id="62" name="Line 851"/>
            <p:cNvSpPr>
              <a:spLocks noChangeShapeType="1"/>
            </p:cNvSpPr>
            <p:nvPr/>
          </p:nvSpPr>
          <p:spPr bwMode="auto">
            <a:xfrm>
              <a:off x="3743" y="2759"/>
              <a:ext cx="0" cy="0"/>
            </a:xfrm>
            <a:prstGeom prst="line">
              <a:avLst/>
            </a:prstGeom>
            <a:noFill/>
            <a:ln w="793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62"/>
            <p:cNvSpPr>
              <a:spLocks/>
            </p:cNvSpPr>
            <p:nvPr/>
          </p:nvSpPr>
          <p:spPr bwMode="auto">
            <a:xfrm>
              <a:off x="2474" y="2759"/>
              <a:ext cx="21" cy="21"/>
            </a:xfrm>
            <a:custGeom>
              <a:avLst/>
              <a:gdLst>
                <a:gd name="T0" fmla="*/ 0 w 21"/>
                <a:gd name="T1" fmla="*/ 0 h 21"/>
                <a:gd name="T2" fmla="*/ 0 w 21"/>
                <a:gd name="T3" fmla="*/ 21 h 21"/>
                <a:gd name="T4" fmla="*/ 11 w 21"/>
                <a:gd name="T5" fmla="*/ 21 h 21"/>
                <a:gd name="T6" fmla="*/ 21 w 21"/>
                <a:gd name="T7" fmla="*/ 21 h 21"/>
                <a:gd name="T8" fmla="*/ 21 w 21"/>
                <a:gd name="T9" fmla="*/ 0 h 21"/>
                <a:gd name="T10" fmla="*/ 11 w 21"/>
                <a:gd name="T11" fmla="*/ 0 h 21"/>
                <a:gd name="T12" fmla="*/ 0 w 2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0" y="0"/>
                  </a:moveTo>
                  <a:lnTo>
                    <a:pt x="0" y="21"/>
                  </a:lnTo>
                  <a:lnTo>
                    <a:pt x="11" y="21"/>
                  </a:lnTo>
                  <a:lnTo>
                    <a:pt x="21" y="21"/>
                  </a:lnTo>
                  <a:lnTo>
                    <a:pt x="21" y="0"/>
                  </a:lnTo>
                  <a:lnTo>
                    <a:pt x="11" y="0"/>
                  </a:lnTo>
                  <a:lnTo>
                    <a:pt x="0" y="0"/>
                  </a:lnTo>
                  <a:close/>
                </a:path>
              </a:pathLst>
            </a:custGeom>
            <a:solidFill>
              <a:srgbClr val="00FF99"/>
            </a:solidFill>
            <a:ln w="7938">
              <a:solidFill>
                <a:srgbClr val="00FF99"/>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Line 855"/>
            <p:cNvSpPr>
              <a:spLocks noChangeShapeType="1"/>
            </p:cNvSpPr>
            <p:nvPr/>
          </p:nvSpPr>
          <p:spPr bwMode="auto">
            <a:xfrm>
              <a:off x="2474" y="2785"/>
              <a:ext cx="21" cy="0"/>
            </a:xfrm>
            <a:prstGeom prst="line">
              <a:avLst/>
            </a:prstGeom>
            <a:noFill/>
            <a:ln w="7938">
              <a:solidFill>
                <a:srgbClr val="00FF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Rectangle 64"/>
            <p:cNvSpPr>
              <a:spLocks noChangeArrowheads="1"/>
            </p:cNvSpPr>
            <p:nvPr/>
          </p:nvSpPr>
          <p:spPr bwMode="auto">
            <a:xfrm rot="5400000">
              <a:off x="2369" y="2769"/>
              <a:ext cx="296" cy="2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00FF99"/>
                  </a:solidFill>
                  <a:effectLst/>
                  <a:latin typeface="Arial" panose="020B0604020202020204" pitchFamily="34" charset="0"/>
                </a:rPr>
                <a:t>C13FAN_LOD:36.9_a:-39.6</a:t>
              </a:r>
              <a:endParaRPr kumimoji="0" lang="en-US" altLang="en-US" sz="1800" b="0" i="0" u="none" strike="noStrike" cap="none" normalizeH="0" baseline="0" dirty="0">
                <a:ln>
                  <a:noFill/>
                </a:ln>
                <a:solidFill>
                  <a:srgbClr val="00FF99"/>
                </a:solidFill>
                <a:effectLst/>
                <a:latin typeface="Arial" panose="020B0604020202020204" pitchFamily="34" charset="0"/>
              </a:endParaRPr>
            </a:p>
          </p:txBody>
        </p:sp>
        <p:sp>
          <p:nvSpPr>
            <p:cNvPr id="66" name="Rectangle 65"/>
            <p:cNvSpPr>
              <a:spLocks noChangeArrowheads="1"/>
            </p:cNvSpPr>
            <p:nvPr/>
          </p:nvSpPr>
          <p:spPr bwMode="auto">
            <a:xfrm>
              <a:off x="1443" y="-1037"/>
              <a:ext cx="154"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5H</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pic>
        <p:nvPicPr>
          <p:cNvPr id="1025" name="Picture 10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03699" y="4899774"/>
            <a:ext cx="1430674" cy="1637985"/>
          </a:xfrm>
          <a:prstGeom prst="rect">
            <a:avLst/>
          </a:prstGeom>
        </p:spPr>
      </p:pic>
      <p:pic>
        <p:nvPicPr>
          <p:cNvPr id="1027" name="Picture 10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96086" y="140580"/>
            <a:ext cx="1865744" cy="1245384"/>
          </a:xfrm>
          <a:prstGeom prst="rect">
            <a:avLst/>
          </a:prstGeom>
        </p:spPr>
      </p:pic>
      <p:pic>
        <p:nvPicPr>
          <p:cNvPr id="1028" name="Picture 10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8159" y="167820"/>
            <a:ext cx="1666797" cy="1112587"/>
          </a:xfrm>
          <a:prstGeom prst="rect">
            <a:avLst/>
          </a:prstGeom>
        </p:spPr>
      </p:pic>
      <p:sp>
        <p:nvSpPr>
          <p:cNvPr id="2" name="TextBox 1"/>
          <p:cNvSpPr txBox="1"/>
          <p:nvPr/>
        </p:nvSpPr>
        <p:spPr>
          <a:xfrm>
            <a:off x="2270812" y="1078682"/>
            <a:ext cx="135646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Crossing </a:t>
            </a:r>
            <a:endParaRPr lang="en-US" sz="2400" dirty="0">
              <a:latin typeface="Times New Roman" pitchFamily="18" charset="0"/>
              <a:cs typeface="Times New Roman" pitchFamily="18" charset="0"/>
            </a:endParaRPr>
          </a:p>
        </p:txBody>
      </p:sp>
      <p:sp>
        <p:nvSpPr>
          <p:cNvPr id="838" name="Curved Right Arrow 837"/>
          <p:cNvSpPr/>
          <p:nvPr/>
        </p:nvSpPr>
        <p:spPr>
          <a:xfrm flipH="1">
            <a:off x="4449733" y="1566951"/>
            <a:ext cx="641184" cy="65147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1479" y="709407"/>
            <a:ext cx="1027878" cy="1370504"/>
          </a:xfrm>
          <a:prstGeom prst="rect">
            <a:avLst/>
          </a:prstGeom>
        </p:spPr>
      </p:pic>
    </p:spTree>
    <p:extLst>
      <p:ext uri="{BB962C8B-B14F-4D97-AF65-F5344CB8AC3E}">
        <p14:creationId xmlns:p14="http://schemas.microsoft.com/office/powerpoint/2010/main" val="849043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560" y="716746"/>
            <a:ext cx="8743477" cy="2062103"/>
          </a:xfrm>
          <a:prstGeom prst="rect">
            <a:avLst/>
          </a:prstGeom>
        </p:spPr>
        <p:txBody>
          <a:bodyPr wrap="square">
            <a:spAutoFit/>
          </a:bodyPr>
          <a:lstStyle/>
          <a:p>
            <a:pPr algn="ctr"/>
            <a:endParaRPr lang="en-US" sz="3200" dirty="0">
              <a:latin typeface="Times New Roman"/>
              <a:cs typeface="Times New Roman"/>
            </a:endParaRPr>
          </a:p>
          <a:p>
            <a:pPr algn="ctr"/>
            <a:r>
              <a:rPr lang="en-US" sz="3200" dirty="0" smtClean="0">
                <a:latin typeface="Times New Roman"/>
                <a:cs typeface="Times New Roman"/>
              </a:rPr>
              <a:t>Spring vs. winter vs. </a:t>
            </a:r>
            <a:r>
              <a:rPr lang="en-US" sz="3200" i="1" dirty="0" smtClean="0">
                <a:latin typeface="Times New Roman"/>
                <a:cs typeface="Times New Roman"/>
              </a:rPr>
              <a:t>facultative</a:t>
            </a:r>
            <a:r>
              <a:rPr lang="en-US" sz="3200" dirty="0" smtClean="0">
                <a:latin typeface="Times New Roman"/>
                <a:cs typeface="Times New Roman"/>
              </a:rPr>
              <a:t>:</a:t>
            </a:r>
          </a:p>
          <a:p>
            <a:pPr algn="ctr"/>
            <a:endParaRPr lang="en-US" sz="3200" dirty="0" smtClean="0">
              <a:latin typeface="Times New Roman"/>
              <a:cs typeface="Times New Roman"/>
            </a:endParaRPr>
          </a:p>
          <a:p>
            <a:pPr algn="ctr"/>
            <a:endParaRPr lang="en-US" sz="3200" dirty="0" smtClean="0">
              <a:latin typeface="Times New Roman"/>
              <a:cs typeface="Times New Roman"/>
            </a:endParaRPr>
          </a:p>
        </p:txBody>
      </p:sp>
      <p:sp>
        <p:nvSpPr>
          <p:cNvPr id="4" name="Rectangle 3"/>
          <p:cNvSpPr/>
          <p:nvPr/>
        </p:nvSpPr>
        <p:spPr>
          <a:xfrm>
            <a:off x="166560" y="424359"/>
            <a:ext cx="2965877" cy="584775"/>
          </a:xfrm>
          <a:prstGeom prst="rect">
            <a:avLst/>
          </a:prstGeom>
        </p:spPr>
        <p:txBody>
          <a:bodyPr wrap="none">
            <a:spAutoFit/>
          </a:bodyPr>
          <a:lstStyle/>
          <a:p>
            <a:r>
              <a:rPr lang="en-US" sz="3200" b="1" dirty="0">
                <a:latin typeface="Times New Roman"/>
                <a:cs typeface="Times New Roman"/>
              </a:rPr>
              <a:t>What is barley?</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2350" y="1747797"/>
            <a:ext cx="6801492" cy="5101119"/>
          </a:xfrm>
          <a:prstGeom prst="rect">
            <a:avLst/>
          </a:prstGeom>
        </p:spPr>
      </p:pic>
    </p:spTree>
    <p:extLst>
      <p:ext uri="{BB962C8B-B14F-4D97-AF65-F5344CB8AC3E}">
        <p14:creationId xmlns:p14="http://schemas.microsoft.com/office/powerpoint/2010/main" val="2530332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8803" y="816860"/>
            <a:ext cx="7542939" cy="5878532"/>
          </a:xfrm>
          <a:prstGeom prst="rect">
            <a:avLst/>
          </a:prstGeom>
        </p:spPr>
        <p:txBody>
          <a:bodyPr wrap="square">
            <a:spAutoFit/>
          </a:bodyPr>
          <a:lstStyle/>
          <a:p>
            <a:pPr algn="ctr"/>
            <a:r>
              <a:rPr lang="en-US" sz="3200" dirty="0" smtClean="0">
                <a:latin typeface="Times New Roman"/>
                <a:cs typeface="Times New Roman"/>
              </a:rPr>
              <a:t>Spring vs. winter vs. </a:t>
            </a:r>
            <a:r>
              <a:rPr lang="en-US" sz="3200" i="1" dirty="0" smtClean="0">
                <a:latin typeface="Times New Roman"/>
                <a:cs typeface="Times New Roman"/>
              </a:rPr>
              <a:t>facultative</a:t>
            </a:r>
            <a:r>
              <a:rPr lang="en-US" sz="3200" dirty="0" smtClean="0">
                <a:latin typeface="Times New Roman"/>
                <a:cs typeface="Times New Roman"/>
              </a:rPr>
              <a:t>:</a:t>
            </a:r>
          </a:p>
          <a:p>
            <a:r>
              <a:rPr lang="en-US" sz="2800" b="1" dirty="0" smtClean="0">
                <a:latin typeface="Times New Roman"/>
                <a:cs typeface="Times New Roman"/>
              </a:rPr>
              <a:t>Spring: </a:t>
            </a:r>
          </a:p>
          <a:p>
            <a:pPr marL="457200" indent="-457200">
              <a:buFont typeface="Arial" pitchFamily="34" charset="0"/>
              <a:buChar char="•"/>
            </a:pPr>
            <a:r>
              <a:rPr lang="en-US" sz="2800" dirty="0" smtClean="0">
                <a:latin typeface="Times New Roman"/>
                <a:cs typeface="Times New Roman"/>
              </a:rPr>
              <a:t>Plant in spring and grows normally. Harvest late summer. </a:t>
            </a:r>
          </a:p>
          <a:p>
            <a:pPr marL="457200" indent="-457200">
              <a:buFont typeface="Arial" pitchFamily="34" charset="0"/>
              <a:buChar char="•"/>
            </a:pPr>
            <a:r>
              <a:rPr lang="en-US" sz="2800" dirty="0" smtClean="0">
                <a:latin typeface="Times New Roman"/>
                <a:cs typeface="Times New Roman"/>
              </a:rPr>
              <a:t>Plant in fall and dies of low temperature injury.</a:t>
            </a:r>
          </a:p>
          <a:p>
            <a:endParaRPr lang="en-US" sz="2800" dirty="0">
              <a:latin typeface="Times New Roman"/>
              <a:cs typeface="Times New Roman"/>
            </a:endParaRPr>
          </a:p>
          <a:p>
            <a:r>
              <a:rPr lang="en-US" sz="2800" b="1" dirty="0" smtClean="0">
                <a:latin typeface="Times New Roman"/>
                <a:cs typeface="Times New Roman"/>
              </a:rPr>
              <a:t>Winter: </a:t>
            </a:r>
          </a:p>
          <a:p>
            <a:pPr marL="457200" indent="-457200">
              <a:buFont typeface="Arial" pitchFamily="34" charset="0"/>
              <a:buChar char="•"/>
            </a:pPr>
            <a:r>
              <a:rPr lang="en-US" sz="2800" dirty="0" smtClean="0">
                <a:latin typeface="Times New Roman"/>
                <a:cs typeface="Times New Roman"/>
              </a:rPr>
              <a:t>Plant in spring and won’t flowers – stays vegetative. No harvest.</a:t>
            </a:r>
          </a:p>
          <a:p>
            <a:pPr marL="457200" indent="-457200">
              <a:buFont typeface="Arial" pitchFamily="34" charset="0"/>
              <a:buChar char="•"/>
            </a:pPr>
            <a:r>
              <a:rPr lang="en-US" sz="2800" dirty="0" smtClean="0">
                <a:latin typeface="Times New Roman"/>
                <a:cs typeface="Times New Roman"/>
              </a:rPr>
              <a:t>Plant in fall, vernalizes, and grows normally starting in the spring. Harvest mid-summer. </a:t>
            </a:r>
          </a:p>
          <a:p>
            <a:pPr algn="ctr"/>
            <a:endParaRPr lang="en-US" sz="3200" dirty="0" smtClean="0">
              <a:latin typeface="Times New Roman"/>
              <a:cs typeface="Times New Roman"/>
            </a:endParaRPr>
          </a:p>
          <a:p>
            <a:pPr algn="ctr"/>
            <a:endParaRPr lang="en-US" sz="3200" dirty="0" smtClean="0">
              <a:latin typeface="Times New Roman"/>
              <a:cs typeface="Times New Roman"/>
            </a:endParaRPr>
          </a:p>
        </p:txBody>
      </p:sp>
      <p:sp>
        <p:nvSpPr>
          <p:cNvPr id="4" name="Rectangle 3"/>
          <p:cNvSpPr/>
          <p:nvPr/>
        </p:nvSpPr>
        <p:spPr>
          <a:xfrm>
            <a:off x="166560" y="205570"/>
            <a:ext cx="2965877" cy="584775"/>
          </a:xfrm>
          <a:prstGeom prst="rect">
            <a:avLst/>
          </a:prstGeom>
        </p:spPr>
        <p:txBody>
          <a:bodyPr wrap="none">
            <a:spAutoFit/>
          </a:bodyPr>
          <a:lstStyle/>
          <a:p>
            <a:r>
              <a:rPr lang="en-US" sz="3200" b="1" dirty="0">
                <a:latin typeface="Times New Roman"/>
                <a:cs typeface="Times New Roman"/>
              </a:rPr>
              <a:t>What is barley?</a:t>
            </a:r>
          </a:p>
        </p:txBody>
      </p:sp>
    </p:spTree>
    <p:extLst>
      <p:ext uri="{BB962C8B-B14F-4D97-AF65-F5344CB8AC3E}">
        <p14:creationId xmlns:p14="http://schemas.microsoft.com/office/powerpoint/2010/main" val="4239732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755" y="241327"/>
            <a:ext cx="7656949" cy="1077218"/>
          </a:xfrm>
          <a:prstGeom prst="rect">
            <a:avLst/>
          </a:prstGeom>
          <a:noFill/>
        </p:spPr>
        <p:txBody>
          <a:bodyPr wrap="square" rtlCol="0">
            <a:spAutoFit/>
          </a:bodyPr>
          <a:lstStyle/>
          <a:p>
            <a:pPr algn="ctr"/>
            <a:r>
              <a:rPr lang="en-US" sz="3200" i="1" dirty="0" smtClean="0">
                <a:latin typeface="Times New Roman"/>
                <a:cs typeface="Times New Roman"/>
              </a:rPr>
              <a:t>Facultative</a:t>
            </a:r>
            <a:r>
              <a:rPr lang="en-US" sz="3200" dirty="0" smtClean="0">
                <a:latin typeface="Times New Roman"/>
                <a:cs typeface="Times New Roman"/>
              </a:rPr>
              <a:t> </a:t>
            </a:r>
            <a:r>
              <a:rPr lang="en-US" sz="3200" dirty="0">
                <a:latin typeface="Times New Roman"/>
                <a:cs typeface="Times New Roman"/>
              </a:rPr>
              <a:t>growth habit </a:t>
            </a:r>
          </a:p>
          <a:p>
            <a:pPr algn="ctr"/>
            <a:r>
              <a:rPr lang="en-US" sz="3200" b="1" dirty="0" smtClean="0">
                <a:latin typeface="Times New Roman"/>
                <a:cs typeface="Times New Roman"/>
              </a:rPr>
              <a:t> Flexibility! </a:t>
            </a:r>
            <a:endParaRPr lang="en-US" sz="3200" dirty="0">
              <a:latin typeface="Times New Roman"/>
              <a:cs typeface="Times New Roman"/>
            </a:endParaRPr>
          </a:p>
        </p:txBody>
      </p:sp>
      <p:grpSp>
        <p:nvGrpSpPr>
          <p:cNvPr id="15" name="Group 14"/>
          <p:cNvGrpSpPr/>
          <p:nvPr/>
        </p:nvGrpSpPr>
        <p:grpSpPr>
          <a:xfrm>
            <a:off x="2179053" y="2383519"/>
            <a:ext cx="4427621" cy="2690283"/>
            <a:chOff x="2272632" y="1255554"/>
            <a:chExt cx="4427621" cy="2690283"/>
          </a:xfrm>
        </p:grpSpPr>
        <p:sp>
          <p:nvSpPr>
            <p:cNvPr id="6" name="Right Arrow 5"/>
            <p:cNvSpPr/>
            <p:nvPr/>
          </p:nvSpPr>
          <p:spPr>
            <a:xfrm rot="20358135">
              <a:off x="2272632" y="1671053"/>
              <a:ext cx="1483894" cy="3208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382631">
              <a:off x="2279286" y="2495651"/>
              <a:ext cx="1483894" cy="3208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43684" y="1255554"/>
              <a:ext cx="2010336" cy="1200328"/>
            </a:xfrm>
            <a:prstGeom prst="rect">
              <a:avLst/>
            </a:prstGeom>
            <a:noFill/>
          </p:spPr>
          <p:txBody>
            <a:bodyPr wrap="none" rtlCol="0">
              <a:spAutoFit/>
            </a:bodyPr>
            <a:lstStyle/>
            <a:p>
              <a:r>
                <a:rPr lang="en-US" sz="2400" dirty="0" smtClean="0">
                  <a:latin typeface="Times New Roman"/>
                  <a:cs typeface="Times New Roman"/>
                </a:rPr>
                <a:t>Fall planting</a:t>
              </a:r>
            </a:p>
            <a:p>
              <a:r>
                <a:rPr lang="en-US" sz="2400" dirty="0" smtClean="0">
                  <a:latin typeface="Times New Roman"/>
                  <a:cs typeface="Times New Roman"/>
                </a:rPr>
                <a:t>Cold tolerance</a:t>
              </a:r>
            </a:p>
            <a:p>
              <a:r>
                <a:rPr lang="en-US" sz="2400" i="1" dirty="0">
                  <a:latin typeface="Times New Roman"/>
                  <a:cs typeface="Times New Roman"/>
                </a:rPr>
                <a:t>o</a:t>
              </a:r>
              <a:r>
                <a:rPr lang="en-US" sz="2400" i="1" dirty="0" smtClean="0">
                  <a:latin typeface="Times New Roman"/>
                  <a:cs typeface="Times New Roman"/>
                </a:rPr>
                <a:t>n demand  </a:t>
              </a:r>
              <a:endParaRPr lang="en-US" sz="2400" i="1" dirty="0">
                <a:latin typeface="Times New Roman"/>
                <a:cs typeface="Times New Roman"/>
              </a:endParaRPr>
            </a:p>
          </p:txBody>
        </p:sp>
        <p:sp>
          <p:nvSpPr>
            <p:cNvPr id="9" name="Rectangle 8"/>
            <p:cNvSpPr/>
            <p:nvPr/>
          </p:nvSpPr>
          <p:spPr>
            <a:xfrm>
              <a:off x="3943684" y="2745509"/>
              <a:ext cx="2103961" cy="1200328"/>
            </a:xfrm>
            <a:prstGeom prst="rect">
              <a:avLst/>
            </a:prstGeom>
          </p:spPr>
          <p:txBody>
            <a:bodyPr wrap="none">
              <a:spAutoFit/>
            </a:bodyPr>
            <a:lstStyle/>
            <a:p>
              <a:r>
                <a:rPr lang="en-US" sz="2400" dirty="0" smtClean="0">
                  <a:latin typeface="Times New Roman"/>
                  <a:cs typeface="Times New Roman"/>
                </a:rPr>
                <a:t>Spring planting</a:t>
              </a:r>
            </a:p>
            <a:p>
              <a:r>
                <a:rPr lang="en-US" sz="2400" dirty="0" smtClean="0">
                  <a:latin typeface="Times New Roman"/>
                  <a:cs typeface="Times New Roman"/>
                </a:rPr>
                <a:t>Cold tolerance </a:t>
              </a:r>
            </a:p>
            <a:p>
              <a:r>
                <a:rPr lang="en-US" sz="2400" i="1" dirty="0">
                  <a:latin typeface="Times New Roman"/>
                  <a:cs typeface="Times New Roman"/>
                </a:rPr>
                <a:t>n</a:t>
              </a:r>
              <a:r>
                <a:rPr lang="en-US" sz="2400" i="1" dirty="0" smtClean="0">
                  <a:latin typeface="Times New Roman"/>
                  <a:cs typeface="Times New Roman"/>
                </a:rPr>
                <a:t>ot needed </a:t>
              </a:r>
              <a:endParaRPr lang="en-US" sz="2400" i="1" dirty="0">
                <a:latin typeface="Times New Roman"/>
                <a:cs typeface="Times New Roman"/>
              </a:endParaRPr>
            </a:p>
          </p:txBody>
        </p:sp>
        <p:sp>
          <p:nvSpPr>
            <p:cNvPr id="10" name="Equal 9"/>
            <p:cNvSpPr/>
            <p:nvPr/>
          </p:nvSpPr>
          <p:spPr>
            <a:xfrm>
              <a:off x="5785853" y="1831109"/>
              <a:ext cx="914400" cy="9144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25352"/>
          <a:stretch/>
        </p:blipFill>
        <p:spPr>
          <a:xfrm>
            <a:off x="-334974" y="2636384"/>
            <a:ext cx="2505214" cy="1585698"/>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60940" y="1551709"/>
            <a:ext cx="2141189" cy="3154087"/>
          </a:xfrm>
          <a:prstGeom prst="rect">
            <a:avLst/>
          </a:prstGeom>
        </p:spPr>
      </p:pic>
    </p:spTree>
    <p:extLst>
      <p:ext uri="{BB962C8B-B14F-4D97-AF65-F5344CB8AC3E}">
        <p14:creationId xmlns:p14="http://schemas.microsoft.com/office/powerpoint/2010/main" val="1649137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71367"/>
            <a:ext cx="8534400" cy="4278094"/>
          </a:xfrm>
          <a:prstGeom prst="rect">
            <a:avLst/>
          </a:prstGeom>
          <a:noFill/>
        </p:spPr>
        <p:txBody>
          <a:bodyPr wrap="square" rtlCol="0">
            <a:spAutoFit/>
          </a:bodyPr>
          <a:lstStyle/>
          <a:p>
            <a:r>
              <a:rPr lang="en-US" sz="3200" b="1" dirty="0" smtClean="0">
                <a:latin typeface="Times New Roman"/>
                <a:cs typeface="Times New Roman"/>
              </a:rPr>
              <a:t>Facultative 2-row malting barley </a:t>
            </a:r>
          </a:p>
          <a:p>
            <a:endParaRPr lang="en-US" sz="3200" dirty="0" smtClean="0">
              <a:latin typeface="Times New Roman"/>
              <a:cs typeface="Times New Roman"/>
            </a:endParaRPr>
          </a:p>
          <a:p>
            <a:r>
              <a:rPr lang="en-US" sz="3200" dirty="0" smtClean="0">
                <a:latin typeface="Times New Roman"/>
                <a:cs typeface="Times New Roman"/>
              </a:rPr>
              <a:t>American Malting Barley Association </a:t>
            </a:r>
          </a:p>
          <a:p>
            <a:r>
              <a:rPr lang="en-US" sz="3200" dirty="0" smtClean="0">
                <a:latin typeface="Times New Roman"/>
                <a:cs typeface="Times New Roman"/>
              </a:rPr>
              <a:t>OSU Pilot candidates: all facultative</a:t>
            </a:r>
          </a:p>
          <a:p>
            <a:endParaRPr lang="en-US" sz="2400" dirty="0" smtClean="0">
              <a:latin typeface="Times New Roman"/>
              <a:cs typeface="Times New Roman"/>
            </a:endParaRPr>
          </a:p>
          <a:p>
            <a:r>
              <a:rPr lang="en-US" sz="2400" dirty="0" smtClean="0">
                <a:latin typeface="Times New Roman"/>
                <a:cs typeface="Times New Roman"/>
              </a:rPr>
              <a:t>DH130718: TC6W261/3/LPZ276/Charles//Full Pint</a:t>
            </a:r>
          </a:p>
          <a:p>
            <a:r>
              <a:rPr lang="en-US" sz="2400" dirty="0" smtClean="0">
                <a:latin typeface="Times New Roman"/>
                <a:cs typeface="Times New Roman"/>
              </a:rPr>
              <a:t>DH120412: TC6W265//</a:t>
            </a:r>
            <a:r>
              <a:rPr lang="en-US" sz="2400" dirty="0" err="1" smtClean="0">
                <a:latin typeface="Times New Roman"/>
                <a:cs typeface="Times New Roman"/>
              </a:rPr>
              <a:t>Herz</a:t>
            </a:r>
            <a:r>
              <a:rPr lang="en-US" sz="2400" dirty="0" smtClean="0">
                <a:latin typeface="Times New Roman"/>
                <a:cs typeface="Times New Roman"/>
              </a:rPr>
              <a:t> 29494/2991</a:t>
            </a:r>
          </a:p>
          <a:p>
            <a:r>
              <a:rPr lang="en-US" sz="2400" dirty="0" smtClean="0">
                <a:latin typeface="Times New Roman"/>
                <a:cs typeface="Times New Roman"/>
              </a:rPr>
              <a:t>DH130004</a:t>
            </a:r>
            <a:r>
              <a:rPr lang="en-US" sz="2400" dirty="0">
                <a:latin typeface="Times New Roman"/>
                <a:cs typeface="Times New Roman"/>
              </a:rPr>
              <a:t>: TC6W265//</a:t>
            </a:r>
            <a:r>
              <a:rPr lang="en-US" sz="2400" dirty="0" err="1">
                <a:latin typeface="Times New Roman"/>
                <a:cs typeface="Times New Roman"/>
              </a:rPr>
              <a:t>Herz</a:t>
            </a:r>
            <a:r>
              <a:rPr lang="en-US" sz="2400" dirty="0">
                <a:latin typeface="Times New Roman"/>
                <a:cs typeface="Times New Roman"/>
              </a:rPr>
              <a:t> 29494/2991</a:t>
            </a:r>
          </a:p>
          <a:p>
            <a:r>
              <a:rPr lang="en-US" sz="2400" dirty="0" smtClean="0">
                <a:latin typeface="Times New Roman"/>
                <a:cs typeface="Times New Roman"/>
              </a:rPr>
              <a:t>DH120228: Wintmalt/Charles//Full Pint</a:t>
            </a:r>
          </a:p>
          <a:p>
            <a:r>
              <a:rPr lang="en-US" sz="2400" dirty="0" smtClean="0">
                <a:latin typeface="Times New Roman"/>
                <a:cs typeface="Times New Roman"/>
              </a:rPr>
              <a:t>DH130939: Full Pint/</a:t>
            </a:r>
            <a:r>
              <a:rPr lang="en-US" sz="2400" dirty="0" err="1" smtClean="0">
                <a:latin typeface="Times New Roman"/>
                <a:cs typeface="Times New Roman"/>
              </a:rPr>
              <a:t>Violetta</a:t>
            </a:r>
            <a:r>
              <a:rPr lang="en-US" sz="2400" dirty="0" smtClean="0">
                <a:latin typeface="Times New Roman"/>
                <a:cs typeface="Times New Roman"/>
              </a:rPr>
              <a:t>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3074" y="4286250"/>
            <a:ext cx="4571999" cy="2571750"/>
          </a:xfrm>
          <a:prstGeom prst="rect">
            <a:avLst/>
          </a:prstGeom>
        </p:spPr>
      </p:pic>
    </p:spTree>
    <p:extLst>
      <p:ext uri="{BB962C8B-B14F-4D97-AF65-F5344CB8AC3E}">
        <p14:creationId xmlns:p14="http://schemas.microsoft.com/office/powerpoint/2010/main" val="1579599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195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4572000" y="6035151"/>
            <a:ext cx="4335674" cy="830997"/>
          </a:xfrm>
          <a:prstGeom prst="rect">
            <a:avLst/>
          </a:prstGeom>
        </p:spPr>
        <p:txBody>
          <a:bodyPr wrap="none">
            <a:spAutoFit/>
          </a:bodyPr>
          <a:lstStyle/>
          <a:p>
            <a:r>
              <a:rPr lang="en-US" sz="2400" dirty="0">
                <a:latin typeface="Times New Roman" pitchFamily="18" charset="0"/>
                <a:cs typeface="Times New Roman" pitchFamily="18" charset="0"/>
                <a:hlinkClick r:id="rId3"/>
              </a:rPr>
              <a:t>http://</a:t>
            </a:r>
            <a:r>
              <a:rPr lang="en-US" sz="2400" dirty="0" smtClean="0">
                <a:latin typeface="Times New Roman" pitchFamily="18" charset="0"/>
                <a:cs typeface="Times New Roman" pitchFamily="18" charset="0"/>
                <a:hlinkClick r:id="rId3"/>
              </a:rPr>
              <a:t>barleyworld.org/malt-house</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521294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252680"/>
            <a:ext cx="6096000" cy="584775"/>
          </a:xfrm>
          <a:prstGeom prst="rect">
            <a:avLst/>
          </a:prstGeom>
          <a:noFill/>
        </p:spPr>
        <p:txBody>
          <a:bodyPr wrap="square" rtlCol="0">
            <a:spAutoFit/>
          </a:bodyPr>
          <a:lstStyle/>
          <a:p>
            <a:r>
              <a:rPr lang="en-US" sz="3200" b="1" dirty="0" smtClean="0">
                <a:latin typeface="Times New Roman"/>
                <a:cs typeface="Times New Roman"/>
              </a:rPr>
              <a:t>Barley contributes to beer flavor</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9478" y="1295400"/>
            <a:ext cx="4392048" cy="339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590136" y="4495800"/>
            <a:ext cx="6225807" cy="1938992"/>
          </a:xfrm>
          <a:prstGeom prst="rect">
            <a:avLst/>
          </a:prstGeom>
          <a:noFill/>
        </p:spPr>
        <p:txBody>
          <a:bodyPr wrap="none" rtlCol="0">
            <a:spAutoFit/>
          </a:bodyPr>
          <a:lstStyle/>
          <a:p>
            <a:pPr algn="ctr"/>
            <a:r>
              <a:rPr lang="en-US" sz="2400" dirty="0" smtClean="0">
                <a:latin typeface="Times New Roman" pitchFamily="18" charset="0"/>
                <a:cs typeface="Times New Roman" pitchFamily="18" charset="0"/>
              </a:rPr>
              <a:t>The Flavor 7-Pack</a:t>
            </a:r>
          </a:p>
          <a:p>
            <a:pPr algn="ctr"/>
            <a:r>
              <a:rPr lang="en-US" sz="2400" dirty="0" smtClean="0">
                <a:latin typeface="Times New Roman" pitchFamily="18" charset="0"/>
                <a:cs typeface="Times New Roman" pitchFamily="18" charset="0"/>
              </a:rPr>
              <a:t>Bells, Deschutes, Firestone-Walker New Glarus, </a:t>
            </a:r>
          </a:p>
          <a:p>
            <a:pPr algn="ctr"/>
            <a:r>
              <a:rPr lang="en-US" sz="2400" dirty="0" smtClean="0">
                <a:latin typeface="Times New Roman" pitchFamily="18" charset="0"/>
                <a:cs typeface="Times New Roman" pitchFamily="18" charset="0"/>
              </a:rPr>
              <a:t>Summit, Russian River, Sierra Nevada</a:t>
            </a:r>
          </a:p>
          <a:p>
            <a:pPr algn="ctr"/>
            <a:endParaRPr lang="en-US" sz="2400"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Mecca Grade Estate Malting, Rahr Malting </a:t>
            </a:r>
            <a:endParaRPr lang="en-US" sz="2400" dirty="0">
              <a:latin typeface="Times New Roman" pitchFamily="18" charset="0"/>
              <a:cs typeface="Times New Roman" pitchFamily="18" charset="0"/>
            </a:endParaRPr>
          </a:p>
        </p:txBody>
      </p:sp>
      <p:sp>
        <p:nvSpPr>
          <p:cNvPr id="5" name="Rectangle 4"/>
          <p:cNvSpPr/>
          <p:nvPr/>
        </p:nvSpPr>
        <p:spPr>
          <a:xfrm>
            <a:off x="2850993" y="817524"/>
            <a:ext cx="3704091" cy="830997"/>
          </a:xfrm>
          <a:prstGeom prst="rect">
            <a:avLst/>
          </a:prstGeom>
        </p:spPr>
        <p:txBody>
          <a:bodyPr wrap="none">
            <a:spAutoFit/>
          </a:bodyPr>
          <a:lstStyle/>
          <a:p>
            <a:r>
              <a:rPr lang="en-US" sz="2400" dirty="0">
                <a:latin typeface="Times New Roman" pitchFamily="18" charset="0"/>
                <a:cs typeface="Times New Roman" pitchFamily="18" charset="0"/>
                <a:hlinkClick r:id="rId3"/>
              </a:rPr>
              <a:t>http://</a:t>
            </a:r>
            <a:r>
              <a:rPr lang="en-US" sz="2400" dirty="0" smtClean="0">
                <a:latin typeface="Times New Roman" pitchFamily="18" charset="0"/>
                <a:cs typeface="Times New Roman" pitchFamily="18" charset="0"/>
                <a:hlinkClick r:id="rId3"/>
              </a:rPr>
              <a:t>barleyworld.org/flavor</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36385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9572" y="182184"/>
            <a:ext cx="7686320" cy="2185214"/>
          </a:xfrm>
          <a:prstGeom prst="rect">
            <a:avLst/>
          </a:prstGeom>
          <a:noFill/>
        </p:spPr>
        <p:txBody>
          <a:bodyPr wrap="square" rtlCol="0">
            <a:spAutoFit/>
          </a:bodyPr>
          <a:lstStyle/>
          <a:p>
            <a:r>
              <a:rPr lang="en-US" sz="3200" b="1" dirty="0" smtClean="0">
                <a:latin typeface="Times New Roman"/>
                <a:cs typeface="Times New Roman"/>
              </a:rPr>
              <a:t>Is it time for barley to go naked after 10,000 years?</a:t>
            </a:r>
          </a:p>
          <a:p>
            <a:endParaRPr lang="en-US" sz="2400" i="1" dirty="0" smtClean="0">
              <a:latin typeface="Times New Roman"/>
              <a:cs typeface="Times New Roman"/>
            </a:endParaRPr>
          </a:p>
          <a:p>
            <a:r>
              <a:rPr lang="en-US" sz="2400" i="1" dirty="0" smtClean="0">
                <a:latin typeface="Times New Roman"/>
                <a:cs typeface="Times New Roman"/>
              </a:rPr>
              <a:t>Multi-use </a:t>
            </a:r>
            <a:r>
              <a:rPr lang="en-US" sz="2400" i="1" dirty="0">
                <a:latin typeface="Times New Roman"/>
                <a:cs typeface="Times New Roman"/>
              </a:rPr>
              <a:t>naked barley for </a:t>
            </a:r>
            <a:r>
              <a:rPr lang="en-US" sz="2400" i="1" dirty="0" smtClean="0">
                <a:latin typeface="Times New Roman"/>
                <a:cs typeface="Times New Roman"/>
              </a:rPr>
              <a:t>malt/food/feed: The NIFA-OREI grant</a:t>
            </a:r>
          </a:p>
        </p:txBody>
      </p:sp>
      <p:pic>
        <p:nvPicPr>
          <p:cNvPr id="3" name="図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650514" y="3705510"/>
            <a:ext cx="5726545" cy="299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4846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008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971" y="579927"/>
            <a:ext cx="2965877" cy="584775"/>
          </a:xfrm>
          <a:prstGeom prst="rect">
            <a:avLst/>
          </a:prstGeom>
          <a:noFill/>
        </p:spPr>
        <p:txBody>
          <a:bodyPr wrap="none" rtlCol="0">
            <a:spAutoFit/>
          </a:bodyPr>
          <a:lstStyle/>
          <a:p>
            <a:r>
              <a:rPr lang="en-US" sz="3200" b="1" dirty="0" smtClean="0">
                <a:latin typeface="Times New Roman"/>
                <a:cs typeface="Times New Roman"/>
              </a:rPr>
              <a:t>What is barley?</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7112" y="1756932"/>
            <a:ext cx="5636204" cy="3762165"/>
          </a:xfrm>
          <a:prstGeom prst="rect">
            <a:avLst/>
          </a:prstGeom>
        </p:spPr>
      </p:pic>
    </p:spTree>
    <p:extLst>
      <p:ext uri="{BB962C8B-B14F-4D97-AF65-F5344CB8AC3E}">
        <p14:creationId xmlns:p14="http://schemas.microsoft.com/office/powerpoint/2010/main" val="4092208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399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6600" y="0"/>
            <a:ext cx="5122333" cy="6858000"/>
          </a:xfrm>
          <a:prstGeom prst="rect">
            <a:avLst/>
          </a:prstGeom>
        </p:spPr>
      </p:pic>
    </p:spTree>
    <p:extLst>
      <p:ext uri="{BB962C8B-B14F-4D97-AF65-F5344CB8AC3E}">
        <p14:creationId xmlns:p14="http://schemas.microsoft.com/office/powerpoint/2010/main" val="2077599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364" y="0"/>
            <a:ext cx="10274158" cy="6858000"/>
          </a:xfrm>
          <a:prstGeom prst="rect">
            <a:avLst/>
          </a:prstGeom>
        </p:spPr>
      </p:pic>
    </p:spTree>
    <p:extLst>
      <p:ext uri="{BB962C8B-B14F-4D97-AF65-F5344CB8AC3E}">
        <p14:creationId xmlns:p14="http://schemas.microsoft.com/office/powerpoint/2010/main" val="4270730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7562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1" y="464188"/>
            <a:ext cx="4353628" cy="584775"/>
          </a:xfrm>
          <a:prstGeom prst="rect">
            <a:avLst/>
          </a:prstGeom>
        </p:spPr>
        <p:txBody>
          <a:bodyPr wrap="none">
            <a:spAutoFit/>
          </a:bodyPr>
          <a:lstStyle/>
          <a:p>
            <a:r>
              <a:rPr lang="en-US" sz="3200" b="1" dirty="0">
                <a:latin typeface="Times New Roman"/>
                <a:cs typeface="Times New Roman"/>
              </a:rPr>
              <a:t>Grow your own barley?</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655" y="1193798"/>
            <a:ext cx="7239566" cy="5429675"/>
          </a:xfrm>
          <a:prstGeom prst="rect">
            <a:avLst/>
          </a:prstGeom>
        </p:spPr>
      </p:pic>
    </p:spTree>
    <p:extLst>
      <p:ext uri="{BB962C8B-B14F-4D97-AF65-F5344CB8AC3E}">
        <p14:creationId xmlns:p14="http://schemas.microsoft.com/office/powerpoint/2010/main" val="1763948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1" y="464188"/>
            <a:ext cx="4353628" cy="584775"/>
          </a:xfrm>
          <a:prstGeom prst="rect">
            <a:avLst/>
          </a:prstGeom>
        </p:spPr>
        <p:txBody>
          <a:bodyPr wrap="none">
            <a:spAutoFit/>
          </a:bodyPr>
          <a:lstStyle/>
          <a:p>
            <a:r>
              <a:rPr lang="en-US" sz="3200" b="1" dirty="0">
                <a:latin typeface="Times New Roman"/>
                <a:cs typeface="Times New Roman"/>
              </a:rPr>
              <a:t>Grow your own barley?</a:t>
            </a:r>
          </a:p>
        </p:txBody>
      </p:sp>
      <p:pic>
        <p:nvPicPr>
          <p:cNvPr id="4" name="Picture 3"/>
          <p:cNvPicPr/>
          <p:nvPr/>
        </p:nvPicPr>
        <p:blipFill rotWithShape="1">
          <a:blip r:embed="rId2" cstate="screen">
            <a:extLst>
              <a:ext uri="{28A0092B-C50C-407E-A947-70E740481C1C}">
                <a14:useLocalDpi xmlns:a14="http://schemas.microsoft.com/office/drawing/2010/main"/>
              </a:ext>
            </a:extLst>
          </a:blip>
          <a:srcRect l="16613" t="8975" r="32832" b="3715"/>
          <a:stretch/>
        </p:blipFill>
        <p:spPr bwMode="auto">
          <a:xfrm>
            <a:off x="212011" y="1048962"/>
            <a:ext cx="5880390" cy="5809037"/>
          </a:xfrm>
          <a:prstGeom prst="rect">
            <a:avLst/>
          </a:prstGeom>
          <a:ln>
            <a:noFill/>
          </a:ln>
          <a:extLst>
            <a:ext uri="{53640926-AAD7-44d8-BBD7-CCE9431645EC}">
              <a14:shadowObscured xmlns:a14="http://schemas.microsoft.com/office/drawing/2010/main" xmlns=""/>
            </a:ext>
          </a:extLst>
        </p:spPr>
      </p:pic>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bwMode="auto">
          <a:xfrm>
            <a:off x="4313960" y="2161308"/>
            <a:ext cx="4063424" cy="263842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281595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1" y="464188"/>
            <a:ext cx="4353628" cy="584775"/>
          </a:xfrm>
          <a:prstGeom prst="rect">
            <a:avLst/>
          </a:prstGeom>
        </p:spPr>
        <p:txBody>
          <a:bodyPr wrap="none">
            <a:spAutoFit/>
          </a:bodyPr>
          <a:lstStyle/>
          <a:p>
            <a:r>
              <a:rPr lang="en-US" sz="3200" b="1" dirty="0">
                <a:latin typeface="Times New Roman"/>
                <a:cs typeface="Times New Roman"/>
              </a:rPr>
              <a:t>Grow your own barley?</a:t>
            </a:r>
          </a:p>
        </p:txBody>
      </p:sp>
      <p:pic>
        <p:nvPicPr>
          <p:cNvPr id="5" name="Picture 4"/>
          <p:cNvPicPr/>
          <p:nvPr/>
        </p:nvPicPr>
        <p:blipFill rotWithShape="1">
          <a:blip r:embed="rId2" cstate="screen">
            <a:extLst>
              <a:ext uri="{28A0092B-C50C-407E-A947-70E740481C1C}">
                <a14:useLocalDpi xmlns:a14="http://schemas.microsoft.com/office/drawing/2010/main"/>
              </a:ext>
            </a:extLst>
          </a:blip>
          <a:srcRect/>
          <a:stretch/>
        </p:blipFill>
        <p:spPr bwMode="auto">
          <a:xfrm>
            <a:off x="4658291" y="171508"/>
            <a:ext cx="4063424" cy="2638425"/>
          </a:xfrm>
          <a:prstGeom prst="rect">
            <a:avLst/>
          </a:prstGeom>
          <a:ln>
            <a:noFill/>
          </a:ln>
          <a:extLst>
            <a:ext uri="{53640926-AAD7-44d8-BBD7-CCE9431645EC}">
              <a14:shadowObscured xmlns:a14="http://schemas.microsoft.com/office/drawing/2010/main" xmlns=""/>
            </a:ext>
          </a:extLst>
        </p:spPr>
      </p:pic>
      <p:sp>
        <p:nvSpPr>
          <p:cNvPr id="3" name="TextBox 2"/>
          <p:cNvSpPr txBox="1"/>
          <p:nvPr/>
        </p:nvSpPr>
        <p:spPr>
          <a:xfrm>
            <a:off x="304375" y="2170544"/>
            <a:ext cx="8417340" cy="4031873"/>
          </a:xfrm>
          <a:prstGeom prst="rect">
            <a:avLst/>
          </a:prstGeom>
          <a:solidFill>
            <a:schemeClr val="bg1"/>
          </a:solidFill>
        </p:spPr>
        <p:txBody>
          <a:bodyPr wrap="square" rtlCol="0">
            <a:spAutoFit/>
          </a:bodyPr>
          <a:lstStyle/>
          <a:p>
            <a:pPr marL="457200" indent="-457200">
              <a:buFont typeface="Arial" pitchFamily="34" charset="0"/>
              <a:buChar char="•"/>
            </a:pPr>
            <a:r>
              <a:rPr lang="en-US" sz="3200" dirty="0" smtClean="0">
                <a:latin typeface="Times New Roman" pitchFamily="18" charset="0"/>
                <a:cs typeface="Times New Roman" pitchFamily="18" charset="0"/>
              </a:rPr>
              <a:t>Plant 1 handful (~ 4 ounces) for 100 square feet. Rows or random</a:t>
            </a:r>
          </a:p>
          <a:p>
            <a:pPr marL="457200" indent="-457200">
              <a:buFont typeface="Arial" pitchFamily="34" charset="0"/>
              <a:buChar char="•"/>
            </a:pPr>
            <a:r>
              <a:rPr lang="en-US" sz="3200" dirty="0" smtClean="0">
                <a:latin typeface="Times New Roman" pitchFamily="18" charset="0"/>
                <a:cs typeface="Times New Roman" pitchFamily="18" charset="0"/>
              </a:rPr>
              <a:t>Harvest 1 – 10 </a:t>
            </a:r>
            <a:r>
              <a:rPr lang="en-US" sz="3200" dirty="0" err="1" smtClean="0">
                <a:latin typeface="Times New Roman" pitchFamily="18" charset="0"/>
                <a:cs typeface="Times New Roman" pitchFamily="18" charset="0"/>
              </a:rPr>
              <a:t>lbs</a:t>
            </a:r>
            <a:endParaRPr lang="en-US" sz="3200" dirty="0" smtClean="0">
              <a:latin typeface="Times New Roman" pitchFamily="18" charset="0"/>
              <a:cs typeface="Times New Roman" pitchFamily="18" charset="0"/>
            </a:endParaRPr>
          </a:p>
          <a:p>
            <a:pPr marL="457200" indent="-457200">
              <a:buFont typeface="Arial" pitchFamily="34" charset="0"/>
              <a:buChar char="•"/>
            </a:pPr>
            <a:r>
              <a:rPr lang="en-US" sz="3200" dirty="0" smtClean="0">
                <a:latin typeface="Times New Roman" pitchFamily="18" charset="0"/>
                <a:cs typeface="Times New Roman" pitchFamily="18" charset="0"/>
              </a:rPr>
              <a:t>Year 1: Treat the barley like you would a tomato in terms of sun, fertility, water</a:t>
            </a:r>
          </a:p>
          <a:p>
            <a:pPr marL="457200" indent="-457200">
              <a:buFont typeface="Arial" pitchFamily="34" charset="0"/>
              <a:buChar char="•"/>
            </a:pPr>
            <a:r>
              <a:rPr lang="en-US" sz="3200" dirty="0" smtClean="0">
                <a:latin typeface="Times New Roman" pitchFamily="18" charset="0"/>
                <a:cs typeface="Times New Roman" pitchFamily="18" charset="0"/>
              </a:rPr>
              <a:t>Year 2: Start pushing the limits on this most resilient crop</a:t>
            </a:r>
          </a:p>
          <a:p>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8767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1" y="464188"/>
            <a:ext cx="4353628" cy="584775"/>
          </a:xfrm>
          <a:prstGeom prst="rect">
            <a:avLst/>
          </a:prstGeom>
        </p:spPr>
        <p:txBody>
          <a:bodyPr wrap="none">
            <a:spAutoFit/>
          </a:bodyPr>
          <a:lstStyle/>
          <a:p>
            <a:r>
              <a:rPr lang="en-US" sz="3200" b="1" dirty="0">
                <a:latin typeface="Times New Roman"/>
                <a:cs typeface="Times New Roman"/>
              </a:rPr>
              <a:t>Grow your own barley?</a:t>
            </a:r>
          </a:p>
        </p:txBody>
      </p:sp>
      <p:pic>
        <p:nvPicPr>
          <p:cNvPr id="5" name="Picture 4"/>
          <p:cNvPicPr/>
          <p:nvPr/>
        </p:nvPicPr>
        <p:blipFill rotWithShape="1">
          <a:blip r:embed="rId2" cstate="screen">
            <a:extLst>
              <a:ext uri="{28A0092B-C50C-407E-A947-70E740481C1C}">
                <a14:useLocalDpi xmlns:a14="http://schemas.microsoft.com/office/drawing/2010/main"/>
              </a:ext>
            </a:extLst>
          </a:blip>
          <a:srcRect/>
          <a:stretch/>
        </p:blipFill>
        <p:spPr bwMode="auto">
          <a:xfrm>
            <a:off x="4658291" y="171508"/>
            <a:ext cx="4063424" cy="2638425"/>
          </a:xfrm>
          <a:prstGeom prst="rect">
            <a:avLst/>
          </a:prstGeom>
          <a:ln>
            <a:noFill/>
          </a:ln>
          <a:extLst>
            <a:ext uri="{53640926-AAD7-44d8-BBD7-CCE9431645EC}">
              <a14:shadowObscured xmlns:a14="http://schemas.microsoft.com/office/drawing/2010/main" xmlns=""/>
            </a:ext>
          </a:extLst>
        </p:spPr>
      </p:pic>
      <p:sp>
        <p:nvSpPr>
          <p:cNvPr id="3" name="TextBox 2"/>
          <p:cNvSpPr txBox="1"/>
          <p:nvPr/>
        </p:nvSpPr>
        <p:spPr>
          <a:xfrm>
            <a:off x="82702" y="1302326"/>
            <a:ext cx="9061297" cy="5509200"/>
          </a:xfrm>
          <a:prstGeom prst="rect">
            <a:avLst/>
          </a:prstGeom>
          <a:solidFill>
            <a:schemeClr val="bg1"/>
          </a:solidFill>
        </p:spPr>
        <p:txBody>
          <a:bodyPr wrap="square" rtlCol="0">
            <a:spAutoFit/>
          </a:bodyPr>
          <a:lstStyle/>
          <a:p>
            <a:pPr marL="457200" indent="-457200">
              <a:buFont typeface="Arial" pitchFamily="34" charset="0"/>
              <a:buChar char="•"/>
            </a:pPr>
            <a:r>
              <a:rPr lang="en-US" sz="3200" b="1" dirty="0" smtClean="0">
                <a:latin typeface="Times New Roman" pitchFamily="18" charset="0"/>
                <a:cs typeface="Times New Roman" pitchFamily="18" charset="0"/>
              </a:rPr>
              <a:t>Harvest</a:t>
            </a:r>
          </a:p>
          <a:p>
            <a:pPr marL="914400" lvl="1" indent="-457200">
              <a:buFont typeface="Arial" pitchFamily="34" charset="0"/>
              <a:buChar char="•"/>
            </a:pPr>
            <a:r>
              <a:rPr lang="en-US" sz="3200" dirty="0" smtClean="0">
                <a:latin typeface="Times New Roman" pitchFamily="18" charset="0"/>
                <a:cs typeface="Times New Roman" pitchFamily="18" charset="0"/>
              </a:rPr>
              <a:t>sickle</a:t>
            </a:r>
          </a:p>
          <a:p>
            <a:pPr marL="457200" indent="-457200">
              <a:buFont typeface="Arial" pitchFamily="34" charset="0"/>
              <a:buChar char="•"/>
            </a:pPr>
            <a:r>
              <a:rPr lang="en-US" sz="3200" b="1" dirty="0" smtClean="0">
                <a:latin typeface="Times New Roman" pitchFamily="18" charset="0"/>
                <a:cs typeface="Times New Roman" pitchFamily="18" charset="0"/>
              </a:rPr>
              <a:t>Threshing</a:t>
            </a:r>
          </a:p>
          <a:p>
            <a:pPr marL="914400" lvl="1" indent="-457200">
              <a:buFont typeface="Arial" pitchFamily="34" charset="0"/>
              <a:buChar char="•"/>
            </a:pPr>
            <a:r>
              <a:rPr lang="en-US" sz="3200" dirty="0" err="1" smtClean="0">
                <a:latin typeface="Times New Roman" pitchFamily="18" charset="0"/>
                <a:cs typeface="Times New Roman" pitchFamily="18" charset="0"/>
              </a:rPr>
              <a:t>Hmmmmm</a:t>
            </a:r>
            <a:r>
              <a:rPr lang="en-US" sz="3200" dirty="0" smtClean="0">
                <a:latin typeface="Times New Roman" pitchFamily="18" charset="0"/>
                <a:cs typeface="Times New Roman" pitchFamily="18" charset="0"/>
              </a:rPr>
              <a:t> – organize a threshing bee with your local farmer or grains research program/company</a:t>
            </a:r>
          </a:p>
          <a:p>
            <a:pPr marL="457200" indent="-457200">
              <a:buFont typeface="Arial" pitchFamily="34" charset="0"/>
              <a:buChar char="•"/>
            </a:pPr>
            <a:r>
              <a:rPr lang="en-US" sz="3200" b="1" dirty="0" smtClean="0">
                <a:latin typeface="Times New Roman" pitchFamily="18" charset="0"/>
                <a:cs typeface="Times New Roman" pitchFamily="18" charset="0"/>
              </a:rPr>
              <a:t>Cleaning </a:t>
            </a:r>
          </a:p>
          <a:p>
            <a:pPr marL="914400" lvl="1" indent="-457200">
              <a:buFont typeface="Arial" pitchFamily="34" charset="0"/>
              <a:buChar char="•"/>
            </a:pPr>
            <a:r>
              <a:rPr lang="en-US" sz="3200" dirty="0" smtClean="0">
                <a:latin typeface="Times New Roman" pitchFamily="18" charset="0"/>
                <a:cs typeface="Times New Roman" pitchFamily="18" charset="0"/>
              </a:rPr>
              <a:t>A mesh sieve, a fan or </a:t>
            </a:r>
            <a:r>
              <a:rPr lang="en-US" sz="3200" dirty="0">
                <a:latin typeface="Times New Roman" pitchFamily="18" charset="0"/>
                <a:cs typeface="Times New Roman" pitchFamily="18" charset="0"/>
              </a:rPr>
              <a:t>organize a </a:t>
            </a:r>
            <a:r>
              <a:rPr lang="en-US" sz="3200" dirty="0" err="1" smtClean="0">
                <a:latin typeface="Times New Roman" pitchFamily="18" charset="0"/>
                <a:cs typeface="Times New Roman" pitchFamily="18" charset="0"/>
              </a:rPr>
              <a:t>cleanathon</a:t>
            </a:r>
            <a:r>
              <a:rPr lang="en-US" sz="3200" dirty="0" smtClean="0">
                <a:latin typeface="Times New Roman" pitchFamily="18" charset="0"/>
                <a:cs typeface="Times New Roman" pitchFamily="18" charset="0"/>
              </a:rPr>
              <a:t> with your </a:t>
            </a:r>
            <a:r>
              <a:rPr lang="en-US" sz="3200" dirty="0">
                <a:latin typeface="Times New Roman" pitchFamily="18" charset="0"/>
                <a:cs typeface="Times New Roman" pitchFamily="18" charset="0"/>
              </a:rPr>
              <a:t>local farmer or grains research program/company</a:t>
            </a:r>
          </a:p>
          <a:p>
            <a:pPr marL="914400" lvl="1" indent="-457200">
              <a:buFont typeface="Arial" pitchFamily="34" charset="0"/>
              <a:buChar char="•"/>
            </a:pP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52976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1" y="464188"/>
            <a:ext cx="4120615" cy="584775"/>
          </a:xfrm>
          <a:prstGeom prst="rect">
            <a:avLst/>
          </a:prstGeom>
        </p:spPr>
        <p:txBody>
          <a:bodyPr wrap="none">
            <a:spAutoFit/>
          </a:bodyPr>
          <a:lstStyle/>
          <a:p>
            <a:r>
              <a:rPr lang="en-US" sz="3200" b="1" dirty="0" smtClean="0">
                <a:latin typeface="Times New Roman"/>
                <a:cs typeface="Times New Roman"/>
              </a:rPr>
              <a:t>What barley to grow? </a:t>
            </a:r>
            <a:endParaRPr lang="en-US" sz="3200" b="1" dirty="0">
              <a:latin typeface="Times New Roman"/>
              <a:cs typeface="Times New Roman"/>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2626" y="0"/>
            <a:ext cx="5143500" cy="6858000"/>
          </a:xfrm>
          <a:prstGeom prst="rect">
            <a:avLst/>
          </a:prstGeom>
        </p:spPr>
      </p:pic>
    </p:spTree>
    <p:extLst>
      <p:ext uri="{BB962C8B-B14F-4D97-AF65-F5344CB8AC3E}">
        <p14:creationId xmlns:p14="http://schemas.microsoft.com/office/powerpoint/2010/main" val="3973255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460" y="207704"/>
            <a:ext cx="7795037" cy="4216539"/>
          </a:xfrm>
          <a:prstGeom prst="rect">
            <a:avLst/>
          </a:prstGeom>
          <a:noFill/>
        </p:spPr>
        <p:txBody>
          <a:bodyPr wrap="square" rtlCol="0">
            <a:spAutoFit/>
          </a:bodyPr>
          <a:lstStyle/>
          <a:p>
            <a:r>
              <a:rPr lang="en-US" sz="3200" b="1" dirty="0">
                <a:latin typeface="Times New Roman"/>
                <a:cs typeface="Times New Roman"/>
              </a:rPr>
              <a:t>What barley to grow?</a:t>
            </a:r>
            <a:endParaRPr lang="en-US" sz="3200" dirty="0" smtClean="0">
              <a:latin typeface="Times New Roman"/>
              <a:cs typeface="Times New Roman"/>
            </a:endParaRPr>
          </a:p>
          <a:p>
            <a:endParaRPr lang="en-US" sz="2800" b="1" dirty="0" smtClean="0">
              <a:latin typeface="Times New Roman"/>
              <a:cs typeface="Times New Roman"/>
            </a:endParaRPr>
          </a:p>
          <a:p>
            <a:pPr algn="ctr"/>
            <a:r>
              <a:rPr lang="en-US" sz="2800" b="1" dirty="0" smtClean="0">
                <a:latin typeface="Times New Roman"/>
                <a:cs typeface="Times New Roman"/>
              </a:rPr>
              <a:t>Malting and malting quality parameters</a:t>
            </a:r>
          </a:p>
          <a:p>
            <a:pPr algn="ctr"/>
            <a:endParaRPr lang="en-US" sz="2800" b="1" dirty="0" smtClean="0">
              <a:latin typeface="Times New Roman"/>
              <a:cs typeface="Times New Roman"/>
            </a:endParaRPr>
          </a:p>
          <a:p>
            <a:pPr algn="ctr"/>
            <a:r>
              <a:rPr lang="en-US" sz="2800" i="1" dirty="0" smtClean="0">
                <a:latin typeface="Times New Roman"/>
                <a:cs typeface="Times New Roman"/>
              </a:rPr>
              <a:t>Barley World malts</a:t>
            </a:r>
          </a:p>
          <a:p>
            <a:pPr algn="ctr"/>
            <a:r>
              <a:rPr lang="en-US" sz="2800" i="1" dirty="0" err="1" smtClean="0">
                <a:latin typeface="Times New Roman"/>
                <a:cs typeface="Times New Roman"/>
              </a:rPr>
              <a:t>Hartwick</a:t>
            </a:r>
            <a:r>
              <a:rPr lang="en-US" sz="2800" i="1" dirty="0" smtClean="0">
                <a:latin typeface="Times New Roman"/>
                <a:cs typeface="Times New Roman"/>
              </a:rPr>
              <a:t> College  CFCFAB malt analyses </a:t>
            </a:r>
          </a:p>
          <a:p>
            <a:endParaRPr lang="en-US" sz="3200" dirty="0" smtClean="0">
              <a:latin typeface="Times New Roman"/>
              <a:cs typeface="Times New Roman"/>
            </a:endParaRPr>
          </a:p>
          <a:p>
            <a:r>
              <a:rPr lang="en-US" sz="3200" dirty="0" smtClean="0">
                <a:latin typeface="Times New Roman"/>
                <a:cs typeface="Times New Roman"/>
              </a:rPr>
              <a:t>  </a:t>
            </a:r>
          </a:p>
          <a:p>
            <a:endParaRPr lang="en-US" sz="3200" dirty="0" smtClean="0">
              <a:latin typeface="Times New Roman"/>
              <a:cs typeface="Times New Roma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44638663"/>
              </p:ext>
            </p:extLst>
          </p:nvPr>
        </p:nvGraphicFramePr>
        <p:xfrm>
          <a:off x="435487" y="2962115"/>
          <a:ext cx="8308975" cy="1570037"/>
        </p:xfrm>
        <a:graphic>
          <a:graphicData uri="http://schemas.openxmlformats.org/presentationml/2006/ole">
            <mc:AlternateContent xmlns:mc="http://schemas.openxmlformats.org/markup-compatibility/2006">
              <mc:Choice xmlns:v="urn:schemas-microsoft-com:vml" Requires="v">
                <p:oleObj spid="_x0000_s1043" name="Document" r:id="rId4" imgW="8383777" imgH="1595613" progId="Word.Document.12">
                  <p:embed/>
                </p:oleObj>
              </mc:Choice>
              <mc:Fallback>
                <p:oleObj name="Document" r:id="rId4" imgW="8383777" imgH="1595613" progId="Word.Document.12">
                  <p:embed/>
                  <p:pic>
                    <p:nvPicPr>
                      <p:cNvPr id="0" name=""/>
                      <p:cNvPicPr/>
                      <p:nvPr/>
                    </p:nvPicPr>
                    <p:blipFill>
                      <a:blip r:embed="rId5"/>
                      <a:stretch>
                        <a:fillRect/>
                      </a:stretch>
                    </p:blipFill>
                    <p:spPr>
                      <a:xfrm>
                        <a:off x="435487" y="2962115"/>
                        <a:ext cx="8308975" cy="1570037"/>
                      </a:xfrm>
                      <a:prstGeom prst="rect">
                        <a:avLst/>
                      </a:prstGeom>
                    </p:spPr>
                  </p:pic>
                </p:oleObj>
              </mc:Fallback>
            </mc:AlternateContent>
          </a:graphicData>
        </a:graphic>
      </p:graphicFrame>
      <p:sp>
        <p:nvSpPr>
          <p:cNvPr id="2" name="TextBox 1"/>
          <p:cNvSpPr txBox="1"/>
          <p:nvPr/>
        </p:nvSpPr>
        <p:spPr>
          <a:xfrm>
            <a:off x="147782" y="4812146"/>
            <a:ext cx="8857673"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Buck 		naked winter 6-row 	- 	taste the malt </a:t>
            </a:r>
          </a:p>
          <a:p>
            <a:r>
              <a:rPr lang="en-US" sz="3200" dirty="0" smtClean="0">
                <a:latin typeface="Times New Roman" pitchFamily="18" charset="0"/>
                <a:cs typeface="Times New Roman" pitchFamily="18" charset="0"/>
              </a:rPr>
              <a:t>Full Pint	covered spring 2-row 	- 	taste the beer</a:t>
            </a:r>
          </a:p>
          <a:p>
            <a:r>
              <a:rPr lang="en-US" sz="3200" dirty="0" smtClean="0">
                <a:latin typeface="Times New Roman" pitchFamily="18" charset="0"/>
                <a:cs typeface="Times New Roman" pitchFamily="18" charset="0"/>
              </a:rPr>
              <a:t>Copeland 	covered spring 2-row 	- 	the ace of base</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829930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6702901" y="3402630"/>
            <a:ext cx="2152073" cy="2134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679" y="3859546"/>
            <a:ext cx="2071255" cy="1677717"/>
          </a:xfrm>
          <a:prstGeom prst="rect">
            <a:avLst/>
          </a:prstGeom>
        </p:spPr>
      </p:pic>
      <p:pic>
        <p:nvPicPr>
          <p:cNvPr id="9" name="Picture 2" descr="http://www.sciencedirect.com/cache/MiamiImageURL/1-s2.0-S0092867415008399-gr6_lrg.jpg/0?wchp=dGLbVlS-zSkWz&amp;pii=S009286741500839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32437" y="800789"/>
            <a:ext cx="5196845" cy="243957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529298" y="3674880"/>
            <a:ext cx="3531223" cy="1384995"/>
          </a:xfrm>
          <a:prstGeom prst="rect">
            <a:avLst/>
          </a:prstGeom>
        </p:spPr>
        <p:txBody>
          <a:bodyPr wrap="none">
            <a:spAutoFit/>
          </a:bodyPr>
          <a:lstStyle/>
          <a:p>
            <a:pPr algn="ctr"/>
            <a:r>
              <a:rPr lang="en-US" sz="2800" i="1" dirty="0" err="1">
                <a:latin typeface="Times New Roman"/>
                <a:cs typeface="Times New Roman"/>
              </a:rPr>
              <a:t>Hordeum</a:t>
            </a:r>
            <a:r>
              <a:rPr lang="en-US" sz="2800" i="1" dirty="0">
                <a:latin typeface="Times New Roman"/>
                <a:cs typeface="Times New Roman"/>
              </a:rPr>
              <a:t> </a:t>
            </a:r>
            <a:r>
              <a:rPr lang="en-US" sz="2800" i="1" dirty="0" err="1" smtClean="0">
                <a:latin typeface="Times New Roman"/>
                <a:cs typeface="Times New Roman"/>
              </a:rPr>
              <a:t>vulgare</a:t>
            </a:r>
            <a:endParaRPr lang="en-US" sz="2800" i="1" dirty="0" smtClean="0">
              <a:latin typeface="Times New Roman"/>
              <a:cs typeface="Times New Roman"/>
            </a:endParaRPr>
          </a:p>
          <a:p>
            <a:pPr algn="ctr"/>
            <a:r>
              <a:rPr lang="en-US" sz="2800" dirty="0">
                <a:latin typeface="Times New Roman"/>
                <a:cs typeface="Times New Roman"/>
              </a:rPr>
              <a:t>d</a:t>
            </a:r>
            <a:r>
              <a:rPr lang="en-US" sz="2800" dirty="0" smtClean="0">
                <a:latin typeface="Times New Roman"/>
                <a:cs typeface="Times New Roman"/>
              </a:rPr>
              <a:t>omesticated from  </a:t>
            </a:r>
          </a:p>
          <a:p>
            <a:pPr algn="ctr"/>
            <a:r>
              <a:rPr lang="en-US" sz="2800" i="1" dirty="0" err="1" smtClean="0">
                <a:latin typeface="Times New Roman"/>
                <a:cs typeface="Times New Roman"/>
              </a:rPr>
              <a:t>Hordeum</a:t>
            </a:r>
            <a:r>
              <a:rPr lang="en-US" sz="2800" i="1" dirty="0" smtClean="0">
                <a:latin typeface="Times New Roman"/>
                <a:cs typeface="Times New Roman"/>
              </a:rPr>
              <a:t> </a:t>
            </a:r>
            <a:r>
              <a:rPr lang="en-US" sz="2800" i="1" dirty="0" err="1" smtClean="0">
                <a:latin typeface="Times New Roman"/>
                <a:cs typeface="Times New Roman"/>
              </a:rPr>
              <a:t>spontaneum</a:t>
            </a:r>
            <a:r>
              <a:rPr lang="en-US" sz="2800" i="1" dirty="0" smtClean="0">
                <a:latin typeface="Times New Roman"/>
                <a:cs typeface="Times New Roman"/>
              </a:rPr>
              <a:t>  </a:t>
            </a:r>
            <a:endParaRPr lang="en-US" sz="2800" i="1" dirty="0">
              <a:latin typeface="Times New Roman"/>
              <a:cs typeface="Times New Roman"/>
            </a:endParaRPr>
          </a:p>
        </p:txBody>
      </p:sp>
      <p:sp>
        <p:nvSpPr>
          <p:cNvPr id="4" name="Rectangle 3"/>
          <p:cNvSpPr/>
          <p:nvPr/>
        </p:nvSpPr>
        <p:spPr>
          <a:xfrm>
            <a:off x="166560" y="1009134"/>
            <a:ext cx="2965877" cy="584775"/>
          </a:xfrm>
          <a:prstGeom prst="rect">
            <a:avLst/>
          </a:prstGeom>
        </p:spPr>
        <p:txBody>
          <a:bodyPr wrap="none">
            <a:spAutoFit/>
          </a:bodyPr>
          <a:lstStyle/>
          <a:p>
            <a:r>
              <a:rPr lang="en-US" sz="3200" b="1" dirty="0">
                <a:latin typeface="Times New Roman"/>
                <a:cs typeface="Times New Roman"/>
              </a:rPr>
              <a:t>What is barley?</a:t>
            </a:r>
          </a:p>
        </p:txBody>
      </p:sp>
    </p:spTree>
    <p:extLst>
      <p:ext uri="{BB962C8B-B14F-4D97-AF65-F5344CB8AC3E}">
        <p14:creationId xmlns:p14="http://schemas.microsoft.com/office/powerpoint/2010/main" val="2719971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1" y="464188"/>
            <a:ext cx="4120615" cy="584775"/>
          </a:xfrm>
          <a:prstGeom prst="rect">
            <a:avLst/>
          </a:prstGeom>
        </p:spPr>
        <p:txBody>
          <a:bodyPr wrap="none">
            <a:spAutoFit/>
          </a:bodyPr>
          <a:lstStyle/>
          <a:p>
            <a:r>
              <a:rPr lang="en-US" sz="3200" b="1" dirty="0" smtClean="0">
                <a:latin typeface="Times New Roman"/>
                <a:cs typeface="Times New Roman"/>
              </a:rPr>
              <a:t>What barley to grow? </a:t>
            </a:r>
            <a:endParaRPr lang="en-US" sz="3200" b="1" dirty="0">
              <a:latin typeface="Times New Roman"/>
              <a:cs typeface="Times New Roman"/>
            </a:endParaRPr>
          </a:p>
        </p:txBody>
      </p:sp>
      <p:sp>
        <p:nvSpPr>
          <p:cNvPr id="5" name="TextBox 4"/>
          <p:cNvSpPr txBox="1"/>
          <p:nvPr/>
        </p:nvSpPr>
        <p:spPr>
          <a:xfrm>
            <a:off x="332509" y="1172957"/>
            <a:ext cx="8543636" cy="3108543"/>
          </a:xfrm>
          <a:prstGeom prst="rect">
            <a:avLst/>
          </a:prstGeom>
          <a:noFill/>
        </p:spPr>
        <p:txBody>
          <a:bodyPr wrap="square" rtlCol="0">
            <a:spAutoFit/>
          </a:bodyPr>
          <a:lstStyle/>
          <a:p>
            <a:r>
              <a:rPr lang="en-US" sz="2800" dirty="0" smtClean="0">
                <a:latin typeface="Times New Roman" pitchFamily="18" charset="0"/>
                <a:cs typeface="Times New Roman" pitchFamily="18" charset="0"/>
              </a:rPr>
              <a:t>Why not take a walk on the wilder side?</a:t>
            </a:r>
          </a:p>
          <a:p>
            <a:pPr marL="457200" indent="-457200">
              <a:buFont typeface="Arial" pitchFamily="34" charset="0"/>
              <a:buChar char="•"/>
            </a:pPr>
            <a:r>
              <a:rPr lang="en-US" sz="2800" dirty="0" smtClean="0">
                <a:latin typeface="Times New Roman" pitchFamily="18" charset="0"/>
                <a:cs typeface="Times New Roman" pitchFamily="18" charset="0"/>
              </a:rPr>
              <a:t>Your local brew shop stocks a wonderful palette of malts</a:t>
            </a:r>
          </a:p>
          <a:p>
            <a:pPr marL="457200" indent="-457200">
              <a:buFont typeface="Arial" pitchFamily="34" charset="0"/>
              <a:buChar char="•"/>
            </a:pPr>
            <a:r>
              <a:rPr lang="en-US" sz="2800" dirty="0" smtClean="0">
                <a:latin typeface="Times New Roman" pitchFamily="18" charset="0"/>
                <a:cs typeface="Times New Roman" pitchFamily="18" charset="0"/>
              </a:rPr>
              <a:t>Your malting process can do amazing things with “non-malting” varieties  </a:t>
            </a:r>
          </a:p>
          <a:p>
            <a:pPr marL="457200" indent="-457200">
              <a:buFont typeface="Arial" pitchFamily="34" charset="0"/>
              <a:buChar char="•"/>
            </a:pPr>
            <a:r>
              <a:rPr lang="en-US" sz="2800" dirty="0" smtClean="0">
                <a:latin typeface="Times New Roman" pitchFamily="18" charset="0"/>
                <a:cs typeface="Times New Roman" pitchFamily="18" charset="0"/>
              </a:rPr>
              <a:t>Newer varieties may be subject to intellectual property controls </a:t>
            </a:r>
            <a:endParaRPr lang="en-US" sz="2800" dirty="0">
              <a:latin typeface="Times New Roman" pitchFamily="18" charset="0"/>
              <a:cs typeface="Times New Roman" pitchFamily="18"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4633" y="3856022"/>
            <a:ext cx="3719388" cy="2789541"/>
          </a:xfrm>
          <a:prstGeom prst="rect">
            <a:avLst/>
          </a:prstGeom>
        </p:spPr>
      </p:pic>
    </p:spTree>
    <p:extLst>
      <p:ext uri="{BB962C8B-B14F-4D97-AF65-F5344CB8AC3E}">
        <p14:creationId xmlns:p14="http://schemas.microsoft.com/office/powerpoint/2010/main" val="831612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1" y="464188"/>
            <a:ext cx="4120615" cy="584775"/>
          </a:xfrm>
          <a:prstGeom prst="rect">
            <a:avLst/>
          </a:prstGeom>
        </p:spPr>
        <p:txBody>
          <a:bodyPr wrap="none">
            <a:spAutoFit/>
          </a:bodyPr>
          <a:lstStyle/>
          <a:p>
            <a:r>
              <a:rPr lang="en-US" sz="3200" b="1" dirty="0" smtClean="0">
                <a:latin typeface="Times New Roman"/>
                <a:cs typeface="Times New Roman"/>
              </a:rPr>
              <a:t>What barley to grow? </a:t>
            </a:r>
            <a:endParaRPr lang="en-US" sz="3200" b="1" dirty="0">
              <a:latin typeface="Times New Roman"/>
              <a:cs typeface="Times New Roman"/>
            </a:endParaRPr>
          </a:p>
        </p:txBody>
      </p:sp>
      <p:sp>
        <p:nvSpPr>
          <p:cNvPr id="5" name="TextBox 4"/>
          <p:cNvSpPr txBox="1"/>
          <p:nvPr/>
        </p:nvSpPr>
        <p:spPr>
          <a:xfrm>
            <a:off x="332509" y="1172957"/>
            <a:ext cx="8543636"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Why not take a walk on the wilder side?</a:t>
            </a:r>
          </a:p>
          <a:p>
            <a:pPr marL="457200" indent="-457200">
              <a:buFont typeface="Arial" pitchFamily="34" charset="0"/>
              <a:buChar char="•"/>
            </a:pPr>
            <a:r>
              <a:rPr lang="en-US" sz="2800" dirty="0" smtClean="0">
                <a:latin typeface="Times New Roman" pitchFamily="18" charset="0"/>
                <a:cs typeface="Times New Roman" pitchFamily="18" charset="0"/>
              </a:rPr>
              <a:t>Your local brew shop stocks a wonderful palette of malts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290" y="2465993"/>
            <a:ext cx="5568071" cy="4176053"/>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4742" y="2826097"/>
            <a:ext cx="4389552" cy="3292164"/>
          </a:xfrm>
          <a:prstGeom prst="rect">
            <a:avLst/>
          </a:prstGeom>
        </p:spPr>
      </p:pic>
    </p:spTree>
    <p:extLst>
      <p:ext uri="{BB962C8B-B14F-4D97-AF65-F5344CB8AC3E}">
        <p14:creationId xmlns:p14="http://schemas.microsoft.com/office/powerpoint/2010/main" val="2788142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1" y="464188"/>
            <a:ext cx="4120615" cy="584775"/>
          </a:xfrm>
          <a:prstGeom prst="rect">
            <a:avLst/>
          </a:prstGeom>
        </p:spPr>
        <p:txBody>
          <a:bodyPr wrap="none">
            <a:spAutoFit/>
          </a:bodyPr>
          <a:lstStyle/>
          <a:p>
            <a:r>
              <a:rPr lang="en-US" sz="3200" b="1" dirty="0" smtClean="0">
                <a:latin typeface="Times New Roman"/>
                <a:cs typeface="Times New Roman"/>
              </a:rPr>
              <a:t>What barley to grow? </a:t>
            </a:r>
            <a:endParaRPr lang="en-US" sz="3200" b="1" dirty="0">
              <a:latin typeface="Times New Roman"/>
              <a:cs typeface="Times New Roman"/>
            </a:endParaRPr>
          </a:p>
        </p:txBody>
      </p:sp>
      <p:sp>
        <p:nvSpPr>
          <p:cNvPr id="5" name="TextBox 4"/>
          <p:cNvSpPr txBox="1"/>
          <p:nvPr/>
        </p:nvSpPr>
        <p:spPr>
          <a:xfrm>
            <a:off x="332509" y="1172957"/>
            <a:ext cx="8543636"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Why not take a walk on the wilder side?</a:t>
            </a:r>
          </a:p>
          <a:p>
            <a:pPr marL="457200" indent="-457200">
              <a:buFont typeface="Arial" pitchFamily="34" charset="0"/>
              <a:buChar char="•"/>
            </a:pPr>
            <a:r>
              <a:rPr lang="en-US" sz="2800" dirty="0" smtClean="0">
                <a:latin typeface="Times New Roman" pitchFamily="18" charset="0"/>
                <a:cs typeface="Times New Roman" pitchFamily="18" charset="0"/>
              </a:rPr>
              <a:t>Alternative malting processes can do amazing things with “non-malting” varieties  </a:t>
            </a:r>
          </a:p>
        </p:txBody>
      </p:sp>
      <p:pic>
        <p:nvPicPr>
          <p:cNvPr id="4" name="Picture 3"/>
          <p:cNvPicPr/>
          <p:nvPr/>
        </p:nvPicPr>
        <p:blipFill rotWithShape="1">
          <a:blip r:embed="rId2" cstate="screen">
            <a:extLst>
              <a:ext uri="{28A0092B-C50C-407E-A947-70E740481C1C}">
                <a14:useLocalDpi xmlns:a14="http://schemas.microsoft.com/office/drawing/2010/main"/>
              </a:ext>
            </a:extLst>
          </a:blip>
          <a:srcRect/>
          <a:stretch/>
        </p:blipFill>
        <p:spPr bwMode="auto">
          <a:xfrm>
            <a:off x="332509" y="2700625"/>
            <a:ext cx="2819689" cy="387566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bwMode="auto">
          <a:xfrm>
            <a:off x="4193164" y="3281938"/>
            <a:ext cx="4581525" cy="330517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664348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1" y="464188"/>
            <a:ext cx="4120615" cy="584775"/>
          </a:xfrm>
          <a:prstGeom prst="rect">
            <a:avLst/>
          </a:prstGeom>
        </p:spPr>
        <p:txBody>
          <a:bodyPr wrap="none">
            <a:spAutoFit/>
          </a:bodyPr>
          <a:lstStyle/>
          <a:p>
            <a:r>
              <a:rPr lang="en-US" sz="3200" b="1" dirty="0" smtClean="0">
                <a:latin typeface="Times New Roman"/>
                <a:cs typeface="Times New Roman"/>
              </a:rPr>
              <a:t>What barley to grow? </a:t>
            </a:r>
            <a:endParaRPr lang="en-US" sz="3200" b="1" dirty="0">
              <a:latin typeface="Times New Roman"/>
              <a:cs typeface="Times New Roman"/>
            </a:endParaRPr>
          </a:p>
        </p:txBody>
      </p:sp>
      <p:sp>
        <p:nvSpPr>
          <p:cNvPr id="5" name="TextBox 4"/>
          <p:cNvSpPr txBox="1"/>
          <p:nvPr/>
        </p:nvSpPr>
        <p:spPr>
          <a:xfrm>
            <a:off x="332509" y="1172957"/>
            <a:ext cx="8543636"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Why not take a walk on the wilder side?</a:t>
            </a:r>
            <a:br>
              <a:rPr lang="en-US" sz="2800" dirty="0" smtClean="0">
                <a:latin typeface="Times New Roman" pitchFamily="18" charset="0"/>
                <a:cs typeface="Times New Roman" pitchFamily="18" charset="0"/>
              </a:rPr>
            </a:br>
            <a:endParaRPr lang="en-US" sz="2800" dirty="0" smtClean="0">
              <a:latin typeface="Times New Roman" pitchFamily="18" charset="0"/>
              <a:cs typeface="Times New Roman" pitchFamily="18" charset="0"/>
            </a:endParaRPr>
          </a:p>
          <a:p>
            <a:pPr marL="457200" indent="-457200">
              <a:buFont typeface="Arial" pitchFamily="34" charset="0"/>
              <a:buChar char="•"/>
            </a:pPr>
            <a:r>
              <a:rPr lang="en-US" sz="2800" dirty="0" smtClean="0">
                <a:latin typeface="Times New Roman" pitchFamily="18" charset="0"/>
                <a:cs typeface="Times New Roman" pitchFamily="18" charset="0"/>
              </a:rPr>
              <a:t>Newer varieties may be subject to intellectual property controls </a:t>
            </a:r>
            <a:endParaRPr lang="en-US" sz="2800" dirty="0">
              <a:latin typeface="Times New Roman" pitchFamily="18" charset="0"/>
              <a:cs typeface="Times New Roman" pitchFamily="18" charset="0"/>
            </a:endParaRPr>
          </a:p>
        </p:txBody>
      </p:sp>
      <p:sp>
        <p:nvSpPr>
          <p:cNvPr id="3" name="Rectangle 2"/>
          <p:cNvSpPr/>
          <p:nvPr/>
        </p:nvSpPr>
        <p:spPr>
          <a:xfrm>
            <a:off x="485081" y="3519054"/>
            <a:ext cx="3574473" cy="3108543"/>
          </a:xfrm>
          <a:prstGeom prst="rect">
            <a:avLst/>
          </a:prstGeom>
        </p:spPr>
        <p:txBody>
          <a:bodyPr wrap="square">
            <a:spAutoFit/>
          </a:bodyPr>
          <a:lstStyle/>
          <a:p>
            <a:r>
              <a:rPr lang="en-US" sz="1400" i="1" dirty="0"/>
              <a:t>The PVP is a federal law designed to promote the developments of new varieties by allowing the variety owner to determine who may sell seed of that particular variety. The law prohibits the sale of any PVP seed, including farmer saved, without the permission of the variety owner. Title V of the Federal Seed Act specifies that PVP protected varieties can be sold by variety name only as a class of certified seed. The PVP law also states that the seller must also give notice that the lot is a PVP variety. Enforcement of the PVP law is left up to the owner of the PVP variety through civil court action</a:t>
            </a:r>
            <a:r>
              <a:rPr lang="en-US" sz="1400" i="1" dirty="0" smtClean="0"/>
              <a:t>.</a:t>
            </a:r>
            <a:endParaRPr lang="en-US" sz="1400" i="1" dirty="0"/>
          </a:p>
        </p:txBody>
      </p:sp>
      <p:pic>
        <p:nvPicPr>
          <p:cNvPr id="6" name="Picture 5"/>
          <p:cNvPicPr/>
          <p:nvPr/>
        </p:nvPicPr>
        <p:blipFill rotWithShape="1">
          <a:blip r:embed="rId2" cstate="screen">
            <a:extLst>
              <a:ext uri="{28A0092B-C50C-407E-A947-70E740481C1C}">
                <a14:useLocalDpi xmlns:a14="http://schemas.microsoft.com/office/drawing/2010/main"/>
              </a:ext>
            </a:extLst>
          </a:blip>
          <a:srcRect/>
          <a:stretch/>
        </p:blipFill>
        <p:spPr bwMode="auto">
          <a:xfrm>
            <a:off x="4258735" y="3403130"/>
            <a:ext cx="4349556" cy="2942252"/>
          </a:xfrm>
          <a:prstGeom prst="rect">
            <a:avLst/>
          </a:prstGeom>
          <a:ln>
            <a:noFill/>
          </a:ln>
          <a:extLst>
            <a:ext uri="{53640926-AAD7-44d8-BBD7-CCE9431645EC}">
              <a14:shadowObscured xmlns:a14="http://schemas.microsoft.com/office/drawing/2010/main" xmlns=""/>
            </a:ext>
          </a:extLst>
        </p:spPr>
      </p:pic>
      <p:sp>
        <p:nvSpPr>
          <p:cNvPr id="4" name="TextBox 3"/>
          <p:cNvSpPr txBox="1"/>
          <p:nvPr/>
        </p:nvSpPr>
        <p:spPr>
          <a:xfrm>
            <a:off x="1425672" y="2995834"/>
            <a:ext cx="6343981" cy="523220"/>
          </a:xfrm>
          <a:prstGeom prst="rect">
            <a:avLst/>
          </a:prstGeom>
          <a:noFill/>
        </p:spPr>
        <p:txBody>
          <a:bodyPr wrap="none" rtlCol="0">
            <a:spAutoFit/>
          </a:bodyPr>
          <a:lstStyle/>
          <a:p>
            <a:r>
              <a:rPr lang="en-US" sz="2800" b="1" i="1" dirty="0" smtClean="0">
                <a:latin typeface="Times New Roman" pitchFamily="18" charset="0"/>
                <a:cs typeface="Times New Roman" pitchFamily="18" charset="0"/>
              </a:rPr>
              <a:t>Plant Variety Protection  ….and Beyond</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3277630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1" y="464188"/>
            <a:ext cx="4120615" cy="584775"/>
          </a:xfrm>
          <a:prstGeom prst="rect">
            <a:avLst/>
          </a:prstGeom>
        </p:spPr>
        <p:txBody>
          <a:bodyPr wrap="none">
            <a:spAutoFit/>
          </a:bodyPr>
          <a:lstStyle/>
          <a:p>
            <a:r>
              <a:rPr lang="en-US" sz="3200" b="1" dirty="0" smtClean="0">
                <a:latin typeface="Times New Roman"/>
                <a:cs typeface="Times New Roman"/>
              </a:rPr>
              <a:t>What barley to grow? </a:t>
            </a:r>
            <a:endParaRPr lang="en-US" sz="3200" b="1" dirty="0">
              <a:latin typeface="Times New Roman"/>
              <a:cs typeface="Times New Roman"/>
            </a:endParaRPr>
          </a:p>
        </p:txBody>
      </p:sp>
      <p:sp>
        <p:nvSpPr>
          <p:cNvPr id="5" name="TextBox 4"/>
          <p:cNvSpPr txBox="1"/>
          <p:nvPr/>
        </p:nvSpPr>
        <p:spPr>
          <a:xfrm>
            <a:off x="332509" y="1076611"/>
            <a:ext cx="8543636"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Why not take a walk on the wilder side?</a:t>
            </a:r>
            <a:br>
              <a:rPr lang="en-US" sz="2800" dirty="0" smtClean="0">
                <a:latin typeface="Times New Roman" pitchFamily="18" charset="0"/>
                <a:cs typeface="Times New Roman" pitchFamily="18" charset="0"/>
              </a:rPr>
            </a:br>
            <a:endParaRPr lang="en-US" sz="2800" dirty="0" smtClean="0">
              <a:latin typeface="Times New Roman" pitchFamily="18" charset="0"/>
              <a:cs typeface="Times New Roman" pitchFamily="18" charset="0"/>
            </a:endParaRPr>
          </a:p>
        </p:txBody>
      </p:sp>
      <p:pic>
        <p:nvPicPr>
          <p:cNvPr id="9" name="Picture 8"/>
          <p:cNvPicPr/>
          <p:nvPr/>
        </p:nvPicPr>
        <p:blipFill rotWithShape="1">
          <a:blip r:embed="rId2" cstate="screen">
            <a:extLst>
              <a:ext uri="{28A0092B-C50C-407E-A947-70E740481C1C}">
                <a14:useLocalDpi xmlns:a14="http://schemas.microsoft.com/office/drawing/2010/main"/>
              </a:ext>
            </a:extLst>
          </a:blip>
          <a:srcRect/>
          <a:stretch/>
        </p:blipFill>
        <p:spPr bwMode="auto">
          <a:xfrm>
            <a:off x="4990956" y="1581668"/>
            <a:ext cx="3885189" cy="3969761"/>
          </a:xfrm>
          <a:prstGeom prst="rect">
            <a:avLst/>
          </a:prstGeom>
          <a:ln>
            <a:noFill/>
          </a:ln>
          <a:extLst>
            <a:ext uri="{53640926-AAD7-44d8-BBD7-CCE9431645EC}">
              <a14:shadowObscured xmlns:a14="http://schemas.microsoft.com/office/drawing/2010/main" xmlns=""/>
            </a:ext>
          </a:extLst>
        </p:spPr>
      </p:pic>
      <p:pic>
        <p:nvPicPr>
          <p:cNvPr id="10" name="Picture 9"/>
          <p:cNvPicPr/>
          <p:nvPr/>
        </p:nvPicPr>
        <p:blipFill rotWithShape="1">
          <a:blip r:embed="rId3" cstate="screen">
            <a:extLst>
              <a:ext uri="{28A0092B-C50C-407E-A947-70E740481C1C}">
                <a14:useLocalDpi xmlns:a14="http://schemas.microsoft.com/office/drawing/2010/main"/>
              </a:ext>
            </a:extLst>
          </a:blip>
          <a:srcRect/>
          <a:stretch/>
        </p:blipFill>
        <p:spPr bwMode="auto">
          <a:xfrm>
            <a:off x="120072" y="1553664"/>
            <a:ext cx="3778098" cy="3839008"/>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4" cstate="screen">
            <a:extLst>
              <a:ext uri="{28A0092B-C50C-407E-A947-70E740481C1C}">
                <a14:useLocalDpi xmlns:a14="http://schemas.microsoft.com/office/drawing/2010/main"/>
              </a:ext>
            </a:extLst>
          </a:blip>
          <a:srcRect/>
          <a:stretch/>
        </p:blipFill>
        <p:spPr bwMode="auto">
          <a:xfrm>
            <a:off x="2438572" y="4784435"/>
            <a:ext cx="4590300" cy="206432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412050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1" y="464188"/>
            <a:ext cx="4120615" cy="584775"/>
          </a:xfrm>
          <a:prstGeom prst="rect">
            <a:avLst/>
          </a:prstGeom>
        </p:spPr>
        <p:txBody>
          <a:bodyPr wrap="none">
            <a:spAutoFit/>
          </a:bodyPr>
          <a:lstStyle/>
          <a:p>
            <a:r>
              <a:rPr lang="en-US" sz="3200" b="1" dirty="0" smtClean="0">
                <a:latin typeface="Times New Roman"/>
                <a:cs typeface="Times New Roman"/>
              </a:rPr>
              <a:t>What barley to grow? </a:t>
            </a:r>
            <a:endParaRPr lang="en-US" sz="3200" b="1" dirty="0">
              <a:latin typeface="Times New Roman"/>
              <a:cs typeface="Times New Roman"/>
            </a:endParaRPr>
          </a:p>
        </p:txBody>
      </p:sp>
      <p:sp>
        <p:nvSpPr>
          <p:cNvPr id="5" name="TextBox 4"/>
          <p:cNvSpPr txBox="1"/>
          <p:nvPr/>
        </p:nvSpPr>
        <p:spPr>
          <a:xfrm>
            <a:off x="332509" y="1076611"/>
            <a:ext cx="8543636"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Why not take a walk on the wilder side?</a:t>
            </a:r>
            <a:br>
              <a:rPr lang="en-US" sz="2800" dirty="0" smtClean="0">
                <a:latin typeface="Times New Roman" pitchFamily="18" charset="0"/>
                <a:cs typeface="Times New Roman" pitchFamily="18" charset="0"/>
              </a:rPr>
            </a:br>
            <a:endParaRPr lang="en-US" sz="2800" dirty="0" smtClean="0">
              <a:latin typeface="Times New Roman" pitchFamily="18" charset="0"/>
              <a:cs typeface="Times New Roman" pitchFamily="18" charset="0"/>
            </a:endParaRPr>
          </a:p>
        </p:txBody>
      </p:sp>
      <p:pic>
        <p:nvPicPr>
          <p:cNvPr id="7" name="Picture 6"/>
          <p:cNvPicPr/>
          <p:nvPr/>
        </p:nvPicPr>
        <p:blipFill rotWithShape="1">
          <a:blip r:embed="rId2" cstate="screen">
            <a:extLst>
              <a:ext uri="{28A0092B-C50C-407E-A947-70E740481C1C}">
                <a14:useLocalDpi xmlns:a14="http://schemas.microsoft.com/office/drawing/2010/main"/>
              </a:ext>
            </a:extLst>
          </a:blip>
          <a:srcRect/>
          <a:stretch/>
        </p:blipFill>
        <p:spPr bwMode="auto">
          <a:xfrm>
            <a:off x="212011" y="1705840"/>
            <a:ext cx="4895273" cy="4593361"/>
          </a:xfrm>
          <a:prstGeom prst="rect">
            <a:avLst/>
          </a:prstGeom>
          <a:ln>
            <a:noFill/>
          </a:ln>
          <a:extLst>
            <a:ext uri="{53640926-AAD7-44d8-BBD7-CCE9431645EC}">
              <a14:shadowObscured xmlns:a14="http://schemas.microsoft.com/office/drawing/2010/main" xmlns=""/>
            </a:ext>
          </a:extLst>
        </p:spPr>
      </p:pic>
      <p:pic>
        <p:nvPicPr>
          <p:cNvPr id="8" name="Picture 7"/>
          <p:cNvPicPr/>
          <p:nvPr/>
        </p:nvPicPr>
        <p:blipFill rotWithShape="1">
          <a:blip r:embed="rId3" cstate="screen">
            <a:extLst>
              <a:ext uri="{28A0092B-C50C-407E-A947-70E740481C1C}">
                <a14:useLocalDpi xmlns:a14="http://schemas.microsoft.com/office/drawing/2010/main"/>
              </a:ext>
            </a:extLst>
          </a:blip>
          <a:srcRect/>
          <a:stretch/>
        </p:blipFill>
        <p:spPr bwMode="auto">
          <a:xfrm>
            <a:off x="5328515" y="1705840"/>
            <a:ext cx="3612285" cy="450099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260460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37" y="322263"/>
            <a:ext cx="8494511" cy="5509200"/>
          </a:xfrm>
          <a:prstGeom prst="rect">
            <a:avLst/>
          </a:prstGeom>
          <a:noFill/>
        </p:spPr>
        <p:txBody>
          <a:bodyPr wrap="square" rtlCol="0">
            <a:spAutoFit/>
          </a:bodyPr>
          <a:lstStyle/>
          <a:p>
            <a:endParaRPr lang="en-US" sz="3200" dirty="0" smtClean="0">
              <a:latin typeface="Times New Roman"/>
              <a:cs typeface="Times New Roman"/>
            </a:endParaRPr>
          </a:p>
          <a:p>
            <a:r>
              <a:rPr lang="en-US" sz="3200" b="1" dirty="0" smtClean="0">
                <a:latin typeface="Times New Roman"/>
                <a:cs typeface="Times New Roman"/>
              </a:rPr>
              <a:t>How (Malting)</a:t>
            </a:r>
          </a:p>
          <a:p>
            <a:endParaRPr lang="en-US" sz="3200" dirty="0" smtClean="0">
              <a:latin typeface="Times New Roman"/>
              <a:cs typeface="Times New Roman"/>
            </a:endParaRPr>
          </a:p>
          <a:p>
            <a:r>
              <a:rPr lang="en-US" sz="3200" dirty="0" smtClean="0">
                <a:latin typeface="Times New Roman"/>
                <a:cs typeface="Times New Roman"/>
              </a:rPr>
              <a:t>Steeping</a:t>
            </a:r>
          </a:p>
          <a:p>
            <a:r>
              <a:rPr lang="en-US" sz="3200" dirty="0" smtClean="0">
                <a:latin typeface="Times New Roman"/>
                <a:cs typeface="Times New Roman"/>
              </a:rPr>
              <a:t>Germination</a:t>
            </a:r>
          </a:p>
          <a:p>
            <a:r>
              <a:rPr lang="en-US" sz="3200" dirty="0" smtClean="0">
                <a:latin typeface="Times New Roman"/>
                <a:cs typeface="Times New Roman"/>
              </a:rPr>
              <a:t>Kilning </a:t>
            </a:r>
            <a:endParaRPr lang="en-US" sz="3200" dirty="0">
              <a:latin typeface="Times New Roman"/>
              <a:cs typeface="Times New Roman"/>
            </a:endParaRPr>
          </a:p>
          <a:p>
            <a:endParaRPr lang="en-US" sz="3200" dirty="0">
              <a:latin typeface="Times New Roman"/>
              <a:cs typeface="Times New Roman"/>
            </a:endParaRPr>
          </a:p>
          <a:p>
            <a:r>
              <a:rPr lang="en-US" sz="3200" dirty="0">
                <a:latin typeface="Times New Roman"/>
                <a:cs typeface="Times New Roman"/>
              </a:rPr>
              <a:t>Time </a:t>
            </a:r>
            <a:r>
              <a:rPr lang="en-US" sz="3200" dirty="0" smtClean="0">
                <a:latin typeface="Times New Roman"/>
                <a:cs typeface="Times New Roman"/>
              </a:rPr>
              <a:t>(~1 week)</a:t>
            </a:r>
          </a:p>
          <a:p>
            <a:r>
              <a:rPr lang="en-US" sz="3200" dirty="0" smtClean="0">
                <a:latin typeface="Times New Roman"/>
                <a:cs typeface="Times New Roman"/>
              </a:rPr>
              <a:t>temperature (50</a:t>
            </a:r>
            <a:r>
              <a:rPr lang="en-US" sz="3200" baseline="30000" dirty="0" smtClean="0">
                <a:latin typeface="Times New Roman"/>
                <a:cs typeface="Times New Roman"/>
              </a:rPr>
              <a:t>o</a:t>
            </a:r>
            <a:r>
              <a:rPr lang="en-US" sz="3200" dirty="0" smtClean="0">
                <a:latin typeface="Times New Roman"/>
                <a:cs typeface="Times New Roman"/>
              </a:rPr>
              <a:t> </a:t>
            </a:r>
            <a:r>
              <a:rPr lang="en-US" sz="3200" dirty="0">
                <a:latin typeface="Times New Roman"/>
                <a:cs typeface="Times New Roman"/>
              </a:rPr>
              <a:t>– </a:t>
            </a:r>
            <a:r>
              <a:rPr lang="en-US" sz="3200" dirty="0" smtClean="0">
                <a:latin typeface="Times New Roman"/>
                <a:cs typeface="Times New Roman"/>
              </a:rPr>
              <a:t>350</a:t>
            </a:r>
            <a:r>
              <a:rPr lang="en-US" sz="3200" baseline="30000" dirty="0" smtClean="0">
                <a:latin typeface="Times New Roman"/>
                <a:cs typeface="Times New Roman"/>
              </a:rPr>
              <a:t>o</a:t>
            </a:r>
            <a:r>
              <a:rPr lang="en-US" sz="3200" dirty="0" smtClean="0">
                <a:latin typeface="Times New Roman"/>
                <a:cs typeface="Times New Roman"/>
              </a:rPr>
              <a:t>)</a:t>
            </a:r>
          </a:p>
          <a:p>
            <a:r>
              <a:rPr lang="en-US" sz="3200" dirty="0" smtClean="0">
                <a:latin typeface="Times New Roman"/>
                <a:cs typeface="Times New Roman"/>
              </a:rPr>
              <a:t>Moisture (10% – 50%)  </a:t>
            </a:r>
          </a:p>
          <a:p>
            <a:endParaRPr lang="en-US" sz="3200" dirty="0" smtClean="0">
              <a:latin typeface="Times New Roman"/>
              <a:cs typeface="Times New Roman"/>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1412" y="3522749"/>
            <a:ext cx="4195228" cy="314642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1412" y="144771"/>
            <a:ext cx="4195228" cy="3146421"/>
          </a:xfrm>
          <a:prstGeom prst="rect">
            <a:avLst/>
          </a:prstGeom>
        </p:spPr>
      </p:pic>
    </p:spTree>
    <p:extLst>
      <p:ext uri="{BB962C8B-B14F-4D97-AF65-F5344CB8AC3E}">
        <p14:creationId xmlns:p14="http://schemas.microsoft.com/office/powerpoint/2010/main" val="3781029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936" y="172948"/>
            <a:ext cx="7686320" cy="1200329"/>
          </a:xfrm>
          <a:prstGeom prst="rect">
            <a:avLst/>
          </a:prstGeom>
          <a:noFill/>
        </p:spPr>
        <p:txBody>
          <a:bodyPr wrap="square" rtlCol="0">
            <a:spAutoFit/>
          </a:bodyPr>
          <a:lstStyle/>
          <a:p>
            <a:endParaRPr lang="en-US" sz="2400" b="1" dirty="0" smtClean="0">
              <a:latin typeface="Times New Roman"/>
              <a:cs typeface="Times New Roman"/>
            </a:endParaRPr>
          </a:p>
          <a:p>
            <a:r>
              <a:rPr lang="en-US" sz="2400" b="1" dirty="0" smtClean="0">
                <a:latin typeface="Times New Roman"/>
                <a:cs typeface="Times New Roman"/>
              </a:rPr>
              <a:t>Malting!!!!!</a:t>
            </a:r>
            <a:endParaRPr lang="en-US" sz="2400" dirty="0" smtClean="0">
              <a:latin typeface="Times New Roman"/>
              <a:cs typeface="Times New Roman"/>
            </a:endParaRPr>
          </a:p>
          <a:p>
            <a:r>
              <a:rPr lang="en-US" sz="2400" i="1" dirty="0" smtClean="0">
                <a:latin typeface="Times New Roman"/>
                <a:cs typeface="Times New Roman"/>
              </a:rPr>
              <a:t>Seth Klann and Mecca Grade Estate Malt</a:t>
            </a:r>
            <a:endParaRPr lang="en-US" sz="2400" i="1" dirty="0">
              <a:latin typeface="Times New Roman"/>
              <a:cs typeface="Times New Roman"/>
            </a:endParaRPr>
          </a:p>
        </p:txBody>
      </p:sp>
      <p:pic>
        <p:nvPicPr>
          <p:cNvPr id="5" name="Picture 2" descr="Mecca Grade Estate Mal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13096" y="1626249"/>
            <a:ext cx="3575072" cy="478821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hayesp\AppData\Local\Microsoft\Windows\Temporary Internet Files\Content.Outlook\0Z0F5V7K\IMG_06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127" y="1450566"/>
            <a:ext cx="6881091" cy="51395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62643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160" y="5019996"/>
            <a:ext cx="7715892" cy="1938992"/>
          </a:xfrm>
          <a:prstGeom prst="rect">
            <a:avLst/>
          </a:prstGeom>
        </p:spPr>
        <p:txBody>
          <a:bodyPr wrap="square">
            <a:spAutoFit/>
          </a:bodyPr>
          <a:lstStyle/>
          <a:p>
            <a:pPr algn="ctr"/>
            <a:r>
              <a:rPr lang="en-US" sz="2400" dirty="0" smtClean="0">
                <a:latin typeface="Times New Roman"/>
                <a:cs typeface="Times New Roman"/>
              </a:rPr>
              <a:t>Brought to you by</a:t>
            </a:r>
          </a:p>
          <a:p>
            <a:pPr algn="ctr"/>
            <a:r>
              <a:rPr lang="en-US" sz="2400" i="1" dirty="0" smtClean="0">
                <a:latin typeface="Times New Roman"/>
                <a:cs typeface="Times New Roman"/>
              </a:rPr>
              <a:t>Your </a:t>
            </a:r>
            <a:r>
              <a:rPr lang="en-US" sz="2400" i="1" dirty="0">
                <a:latin typeface="Times New Roman"/>
                <a:cs typeface="Times New Roman"/>
              </a:rPr>
              <a:t>Oregon tax dollars, Federal grants, American Malting Barley </a:t>
            </a:r>
            <a:r>
              <a:rPr lang="en-US" sz="2400" i="1" dirty="0" smtClean="0">
                <a:latin typeface="Times New Roman"/>
                <a:cs typeface="Times New Roman"/>
              </a:rPr>
              <a:t>Association, </a:t>
            </a:r>
            <a:r>
              <a:rPr lang="en-US" sz="2400" i="1" smtClean="0">
                <a:latin typeface="Times New Roman"/>
                <a:cs typeface="Times New Roman"/>
              </a:rPr>
              <a:t>Brewers Association, Great </a:t>
            </a:r>
            <a:r>
              <a:rPr lang="en-US" sz="2400" i="1" dirty="0">
                <a:latin typeface="Times New Roman"/>
                <a:cs typeface="Times New Roman"/>
              </a:rPr>
              <a:t>Western Malting, The </a:t>
            </a:r>
            <a:r>
              <a:rPr lang="en-US" sz="2400" i="1" dirty="0" smtClean="0">
                <a:latin typeface="Times New Roman"/>
                <a:cs typeface="Times New Roman"/>
              </a:rPr>
              <a:t>Flavor-Pack</a:t>
            </a:r>
            <a:r>
              <a:rPr lang="en-US" sz="2400" i="1" dirty="0">
                <a:latin typeface="Times New Roman"/>
                <a:cs typeface="Times New Roman"/>
              </a:rPr>
              <a:t>, Mecca Grade Estate </a:t>
            </a:r>
            <a:r>
              <a:rPr lang="en-US" sz="2400" i="1" dirty="0" smtClean="0">
                <a:latin typeface="Times New Roman"/>
                <a:cs typeface="Times New Roman"/>
              </a:rPr>
              <a:t>Malt, Oregon Wheat  Commission </a:t>
            </a:r>
            <a:endParaRPr lang="en-US" sz="2400" i="1" dirty="0">
              <a:latin typeface="Times New Roman"/>
              <a:cs typeface="Times New Roman"/>
            </a:endParaRPr>
          </a:p>
        </p:txBody>
      </p:sp>
      <p:sp>
        <p:nvSpPr>
          <p:cNvPr id="5" name="TextBox 4"/>
          <p:cNvSpPr txBox="1"/>
          <p:nvPr/>
        </p:nvSpPr>
        <p:spPr>
          <a:xfrm>
            <a:off x="813942" y="422781"/>
            <a:ext cx="7159010" cy="1938992"/>
          </a:xfrm>
          <a:prstGeom prst="rect">
            <a:avLst/>
          </a:prstGeom>
          <a:noFill/>
        </p:spPr>
        <p:txBody>
          <a:bodyPr wrap="square" rtlCol="0">
            <a:spAutoFit/>
          </a:bodyPr>
          <a:lstStyle/>
          <a:p>
            <a:pPr algn="ctr"/>
            <a:r>
              <a:rPr lang="en-US" sz="2400" b="1" dirty="0" smtClean="0">
                <a:latin typeface="Times New Roman" charset="0"/>
                <a:ea typeface="Times New Roman" charset="0"/>
                <a:cs typeface="Times New Roman" charset="0"/>
              </a:rPr>
              <a:t>Thanks!</a:t>
            </a:r>
          </a:p>
          <a:p>
            <a:pPr algn="ctr"/>
            <a:r>
              <a:rPr lang="en-US" sz="2400" dirty="0" smtClean="0">
                <a:latin typeface="Times New Roman" charset="0"/>
                <a:ea typeface="Times New Roman" charset="0"/>
                <a:cs typeface="Times New Roman" charset="0"/>
              </a:rPr>
              <a:t>The Oregon Barley Project crew – past and present</a:t>
            </a:r>
          </a:p>
          <a:p>
            <a:pPr algn="ctr"/>
            <a:endParaRPr lang="en-US" sz="2400" dirty="0" smtClean="0">
              <a:latin typeface="Times New Roman" charset="0"/>
              <a:ea typeface="Times New Roman" charset="0"/>
              <a:cs typeface="Times New Roman" charset="0"/>
            </a:endParaRPr>
          </a:p>
          <a:p>
            <a:pPr algn="ctr"/>
            <a:r>
              <a:rPr lang="en-US" sz="2400" dirty="0" smtClean="0">
                <a:latin typeface="Times New Roman" charset="0"/>
                <a:ea typeface="Times New Roman" charset="0"/>
                <a:cs typeface="Times New Roman" charset="0"/>
              </a:rPr>
              <a:t>Joel Rea and Crew for the Full Pint Beers </a:t>
            </a:r>
          </a:p>
          <a:p>
            <a:pPr algn="ctr"/>
            <a:endParaRPr lang="en-US" sz="2400" dirty="0" smtClean="0">
              <a:latin typeface="Times New Roman" charset="0"/>
              <a:ea typeface="Times New Roman" charset="0"/>
              <a:cs typeface="Times New Roman"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0154" y="1996933"/>
            <a:ext cx="3387903" cy="3387903"/>
          </a:xfrm>
          <a:prstGeom prst="rect">
            <a:avLst/>
          </a:prstGeom>
        </p:spPr>
      </p:pic>
    </p:spTree>
    <p:extLst>
      <p:ext uri="{BB962C8B-B14F-4D97-AF65-F5344CB8AC3E}">
        <p14:creationId xmlns:p14="http://schemas.microsoft.com/office/powerpoint/2010/main" val="4275894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560" y="151369"/>
            <a:ext cx="3365024" cy="584776"/>
          </a:xfrm>
          <a:prstGeom prst="rect">
            <a:avLst/>
          </a:prstGeom>
        </p:spPr>
        <p:txBody>
          <a:bodyPr wrap="none">
            <a:spAutoFit/>
          </a:bodyPr>
          <a:lstStyle/>
          <a:p>
            <a:r>
              <a:rPr lang="en-US" sz="3200" b="1" dirty="0">
                <a:latin typeface="Times New Roman"/>
                <a:cs typeface="Times New Roman"/>
              </a:rPr>
              <a:t>What is </a:t>
            </a:r>
            <a:r>
              <a:rPr lang="en-US" sz="3200" b="1" dirty="0" smtClean="0">
                <a:latin typeface="Times New Roman"/>
                <a:cs typeface="Times New Roman"/>
              </a:rPr>
              <a:t>this beer? </a:t>
            </a:r>
            <a:endParaRPr lang="en-US" sz="3200" b="1" dirty="0">
              <a:latin typeface="Times New Roman"/>
              <a:cs typeface="Times New Roman"/>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2874" y="744355"/>
            <a:ext cx="7702814" cy="5952174"/>
          </a:xfrm>
          <a:prstGeom prst="rect">
            <a:avLst/>
          </a:prstGeom>
        </p:spPr>
      </p:pic>
    </p:spTree>
    <p:extLst>
      <p:ext uri="{BB962C8B-B14F-4D97-AF65-F5344CB8AC3E}">
        <p14:creationId xmlns:p14="http://schemas.microsoft.com/office/powerpoint/2010/main" val="880950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4831" y="853321"/>
            <a:ext cx="7542939" cy="3539430"/>
          </a:xfrm>
          <a:prstGeom prst="rect">
            <a:avLst/>
          </a:prstGeom>
        </p:spPr>
        <p:txBody>
          <a:bodyPr wrap="square">
            <a:spAutoFit/>
          </a:bodyPr>
          <a:lstStyle/>
          <a:p>
            <a:pPr algn="ctr"/>
            <a:r>
              <a:rPr lang="en-US" sz="3200" dirty="0" smtClean="0">
                <a:latin typeface="Times New Roman"/>
                <a:cs typeface="Times New Roman"/>
              </a:rPr>
              <a:t>2-row  vs. 6-row – </a:t>
            </a:r>
            <a:r>
              <a:rPr lang="en-US" sz="3200" i="1" dirty="0" smtClean="0">
                <a:latin typeface="Times New Roman"/>
                <a:cs typeface="Times New Roman"/>
              </a:rPr>
              <a:t>see plants and samples</a:t>
            </a:r>
          </a:p>
          <a:p>
            <a:pPr algn="ctr"/>
            <a:endParaRPr lang="en-US" sz="3200" dirty="0" smtClean="0">
              <a:latin typeface="Times New Roman"/>
              <a:cs typeface="Times New Roman"/>
            </a:endParaRPr>
          </a:p>
          <a:p>
            <a:pPr algn="ctr"/>
            <a:r>
              <a:rPr lang="en-US" sz="3200" dirty="0" smtClean="0">
                <a:latin typeface="Times New Roman"/>
                <a:cs typeface="Times New Roman"/>
              </a:rPr>
              <a:t>Naked vs. covered – </a:t>
            </a:r>
            <a:r>
              <a:rPr lang="en-US" sz="3200" i="1" dirty="0" smtClean="0">
                <a:latin typeface="Times New Roman"/>
                <a:cs typeface="Times New Roman"/>
              </a:rPr>
              <a:t>see plants and samples </a:t>
            </a:r>
          </a:p>
          <a:p>
            <a:pPr algn="ctr"/>
            <a:endParaRPr lang="en-US" sz="3200" dirty="0" smtClean="0">
              <a:latin typeface="Times New Roman"/>
              <a:cs typeface="Times New Roman"/>
            </a:endParaRPr>
          </a:p>
          <a:p>
            <a:pPr algn="ctr"/>
            <a:r>
              <a:rPr lang="en-US" sz="3200" dirty="0" smtClean="0">
                <a:latin typeface="Times New Roman"/>
                <a:cs typeface="Times New Roman"/>
              </a:rPr>
              <a:t>Spring vs. winter </a:t>
            </a:r>
          </a:p>
          <a:p>
            <a:pPr algn="ctr"/>
            <a:r>
              <a:rPr lang="en-US" sz="3200" i="1" dirty="0" smtClean="0">
                <a:latin typeface="Times New Roman"/>
                <a:cs typeface="Times New Roman"/>
              </a:rPr>
              <a:t>Winter is planted. Spring is not (too wet) </a:t>
            </a:r>
          </a:p>
          <a:p>
            <a:pPr algn="ctr"/>
            <a:endParaRPr lang="en-US" sz="3200" dirty="0" smtClean="0">
              <a:latin typeface="Times New Roman"/>
              <a:cs typeface="Times New Roman"/>
            </a:endParaRPr>
          </a:p>
        </p:txBody>
      </p:sp>
      <p:sp>
        <p:nvSpPr>
          <p:cNvPr id="4" name="Rectangle 3"/>
          <p:cNvSpPr/>
          <p:nvPr/>
        </p:nvSpPr>
        <p:spPr>
          <a:xfrm>
            <a:off x="166559" y="268546"/>
            <a:ext cx="2965877" cy="584775"/>
          </a:xfrm>
          <a:prstGeom prst="rect">
            <a:avLst/>
          </a:prstGeom>
        </p:spPr>
        <p:txBody>
          <a:bodyPr wrap="none">
            <a:spAutoFit/>
          </a:bodyPr>
          <a:lstStyle/>
          <a:p>
            <a:r>
              <a:rPr lang="en-US" sz="3200" b="1" dirty="0">
                <a:latin typeface="Times New Roman"/>
                <a:cs typeface="Times New Roman"/>
              </a:rPr>
              <a:t>What is barley?</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20639" y="4006921"/>
            <a:ext cx="3541157" cy="2655869"/>
          </a:xfrm>
          <a:prstGeom prst="rect">
            <a:avLst/>
          </a:prstGeom>
        </p:spPr>
      </p:pic>
    </p:spTree>
    <p:extLst>
      <p:ext uri="{BB962C8B-B14F-4D97-AF65-F5344CB8AC3E}">
        <p14:creationId xmlns:p14="http://schemas.microsoft.com/office/powerpoint/2010/main" val="3953292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873" y="4748698"/>
            <a:ext cx="8404261" cy="1938992"/>
          </a:xfrm>
          <a:prstGeom prst="rect">
            <a:avLst/>
          </a:prstGeom>
        </p:spPr>
        <p:txBody>
          <a:bodyPr wrap="square">
            <a:spAutoFit/>
          </a:bodyPr>
          <a:lstStyle/>
          <a:p>
            <a:r>
              <a:rPr lang="en-US" sz="2400" i="1" dirty="0" smtClean="0">
                <a:latin typeface="Times New Roman" charset="0"/>
                <a:ea typeface="Times New Roman" charset="0"/>
                <a:cs typeface="Times New Roman" charset="0"/>
              </a:rPr>
              <a:t>“The </a:t>
            </a:r>
            <a:r>
              <a:rPr lang="en-US" sz="2400" i="1" dirty="0">
                <a:latin typeface="Times New Roman" charset="0"/>
                <a:ea typeface="Times New Roman" charset="0"/>
                <a:cs typeface="Times New Roman" charset="0"/>
              </a:rPr>
              <a:t>decree known as the </a:t>
            </a:r>
            <a:r>
              <a:rPr lang="en-US" sz="2400" i="1" dirty="0" err="1">
                <a:latin typeface="Times New Roman" charset="0"/>
                <a:ea typeface="Times New Roman" charset="0"/>
                <a:cs typeface="Times New Roman" charset="0"/>
              </a:rPr>
              <a:t>Reinheitsgebot</a:t>
            </a:r>
            <a:r>
              <a:rPr lang="en-US" sz="2400" i="1" dirty="0">
                <a:latin typeface="Times New Roman" charset="0"/>
                <a:ea typeface="Times New Roman" charset="0"/>
                <a:cs typeface="Times New Roman" charset="0"/>
              </a:rPr>
              <a:t>, issued in Ingolstadt in 1516, had three aims: to protect drinkers from high prices; to ban the use of wheat in beer so more bread could be made; and to stop unscrupulous brewers from adding dubious toxic and even hallucinogenic ingredients as preservatives or </a:t>
            </a:r>
            <a:r>
              <a:rPr lang="en-US" sz="2400" i="1" dirty="0" err="1">
                <a:latin typeface="Times New Roman" charset="0"/>
                <a:ea typeface="Times New Roman" charset="0"/>
                <a:cs typeface="Times New Roman" charset="0"/>
              </a:rPr>
              <a:t>flavourings</a:t>
            </a:r>
            <a:r>
              <a:rPr lang="en-US" sz="2400" i="1" dirty="0" smtClean="0">
                <a:latin typeface="Times New Roman" charset="0"/>
                <a:ea typeface="Times New Roman" charset="0"/>
                <a:cs typeface="Times New Roman" charset="0"/>
              </a:rPr>
              <a:t>.”</a:t>
            </a:r>
            <a:endParaRPr lang="en-US" sz="2400" i="1" dirty="0">
              <a:latin typeface="Times New Roman" charset="0"/>
              <a:ea typeface="Times New Roman" charset="0"/>
              <a:cs typeface="Times New Roman" charset="0"/>
            </a:endParaRPr>
          </a:p>
        </p:txBody>
      </p:sp>
      <p:pic>
        <p:nvPicPr>
          <p:cNvPr id="7" name="Picture 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65522" y="1006401"/>
            <a:ext cx="4839160" cy="3820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20443" y="550935"/>
            <a:ext cx="3195105" cy="584775"/>
          </a:xfrm>
          <a:prstGeom prst="rect">
            <a:avLst/>
          </a:prstGeom>
        </p:spPr>
        <p:txBody>
          <a:bodyPr wrap="none">
            <a:spAutoFit/>
          </a:bodyPr>
          <a:lstStyle/>
          <a:p>
            <a:r>
              <a:rPr lang="en-US" sz="3200" b="1" dirty="0" smtClean="0">
                <a:latin typeface="Times New Roman"/>
                <a:cs typeface="Times New Roman"/>
              </a:rPr>
              <a:t>Barley and beer?</a:t>
            </a:r>
            <a:endParaRPr lang="en-US" sz="3200" b="1" dirty="0">
              <a:latin typeface="Times New Roman"/>
              <a:cs typeface="Times New Roman"/>
            </a:endParaRPr>
          </a:p>
        </p:txBody>
      </p:sp>
      <p:sp>
        <p:nvSpPr>
          <p:cNvPr id="4" name="TextBox 3"/>
          <p:cNvSpPr txBox="1"/>
          <p:nvPr/>
        </p:nvSpPr>
        <p:spPr>
          <a:xfrm>
            <a:off x="5024582" y="3879013"/>
            <a:ext cx="342100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2-row </a:t>
            </a:r>
            <a:r>
              <a:rPr lang="en-US" sz="2800" b="1" u="sng" dirty="0" smtClean="0">
                <a:latin typeface="Times New Roman" pitchFamily="18" charset="0"/>
                <a:cs typeface="Times New Roman" pitchFamily="18" charset="0"/>
              </a:rPr>
              <a:t>covered</a:t>
            </a:r>
            <a:r>
              <a:rPr lang="en-US" sz="2800" b="1" dirty="0" smtClean="0">
                <a:latin typeface="Times New Roman" pitchFamily="18" charset="0"/>
                <a:cs typeface="Times New Roman" pitchFamily="18" charset="0"/>
              </a:rPr>
              <a:t> spring</a:t>
            </a:r>
            <a:endParaRPr lang="en-US" sz="2800" b="1" dirty="0">
              <a:latin typeface="Times New Roman" pitchFamily="18" charset="0"/>
              <a:cs typeface="Times New Roman" pitchFamily="18" charset="0"/>
            </a:endParaRPr>
          </a:p>
        </p:txBody>
      </p:sp>
      <p:sp>
        <p:nvSpPr>
          <p:cNvPr id="5" name="Rectangle 4"/>
          <p:cNvSpPr/>
          <p:nvPr/>
        </p:nvSpPr>
        <p:spPr>
          <a:xfrm>
            <a:off x="6735082" y="366269"/>
            <a:ext cx="911468" cy="369332"/>
          </a:xfrm>
          <a:prstGeom prst="rect">
            <a:avLst/>
          </a:prstGeom>
        </p:spPr>
        <p:txBody>
          <a:bodyPr wrap="none">
            <a:spAutoFit/>
          </a:bodyPr>
          <a:lstStyle/>
          <a:p>
            <a:r>
              <a:rPr lang="en-US" b="1" dirty="0" smtClean="0">
                <a:latin typeface="Times New Roman"/>
                <a:cs typeface="Times New Roman"/>
              </a:rPr>
              <a:t>Europe</a:t>
            </a:r>
            <a:endParaRPr lang="en-US" b="1" dirty="0">
              <a:latin typeface="Times New Roman"/>
              <a:cs typeface="Times New Roman"/>
            </a:endParaRPr>
          </a:p>
        </p:txBody>
      </p:sp>
    </p:spTree>
    <p:extLst>
      <p:ext uri="{BB962C8B-B14F-4D97-AF65-F5344CB8AC3E}">
        <p14:creationId xmlns:p14="http://schemas.microsoft.com/office/powerpoint/2010/main" val="2454049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ncient barley samples are closely related to present-day landraces from the Levant."/>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10065" y="595494"/>
            <a:ext cx="5276540" cy="236999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834" y="3194918"/>
            <a:ext cx="4513501" cy="3385126"/>
          </a:xfrm>
          <a:prstGeom prst="rect">
            <a:avLst/>
          </a:prstGeom>
        </p:spPr>
      </p:pic>
      <p:sp>
        <p:nvSpPr>
          <p:cNvPr id="7" name="Rectangle 6"/>
          <p:cNvSpPr/>
          <p:nvPr/>
        </p:nvSpPr>
        <p:spPr>
          <a:xfrm>
            <a:off x="4959106" y="3492330"/>
            <a:ext cx="4184893" cy="954107"/>
          </a:xfrm>
          <a:prstGeom prst="rect">
            <a:avLst/>
          </a:prstGeom>
        </p:spPr>
        <p:txBody>
          <a:bodyPr wrap="square">
            <a:spAutoFit/>
          </a:bodyPr>
          <a:lstStyle/>
          <a:p>
            <a:r>
              <a:rPr lang="en-US" sz="2800" b="1" dirty="0" smtClean="0">
                <a:latin typeface="Times New Roman"/>
                <a:cs typeface="Times New Roman"/>
              </a:rPr>
              <a:t>2-row and 6-row </a:t>
            </a:r>
            <a:r>
              <a:rPr lang="en-US" sz="2800" b="1" u="sng" dirty="0" smtClean="0">
                <a:latin typeface="Times New Roman"/>
                <a:cs typeface="Times New Roman"/>
              </a:rPr>
              <a:t>naked </a:t>
            </a:r>
            <a:r>
              <a:rPr lang="en-US" sz="2800" b="1" dirty="0" smtClean="0">
                <a:latin typeface="Times New Roman"/>
                <a:cs typeface="Times New Roman"/>
              </a:rPr>
              <a:t>spring</a:t>
            </a:r>
            <a:endParaRPr lang="en-US" sz="2800" b="1" dirty="0">
              <a:latin typeface="Times New Roman"/>
              <a:cs typeface="Times New Roman"/>
            </a:endParaRPr>
          </a:p>
        </p:txBody>
      </p:sp>
      <p:sp>
        <p:nvSpPr>
          <p:cNvPr id="5" name="Rectangle 4"/>
          <p:cNvSpPr/>
          <p:nvPr/>
        </p:nvSpPr>
        <p:spPr>
          <a:xfrm>
            <a:off x="38668" y="482661"/>
            <a:ext cx="3102131" cy="584775"/>
          </a:xfrm>
          <a:prstGeom prst="rect">
            <a:avLst/>
          </a:prstGeom>
          <a:solidFill>
            <a:schemeClr val="bg1"/>
          </a:solidFill>
        </p:spPr>
        <p:txBody>
          <a:bodyPr wrap="none">
            <a:spAutoFit/>
          </a:bodyPr>
          <a:lstStyle/>
          <a:p>
            <a:r>
              <a:rPr lang="en-US" sz="3200" b="1" dirty="0" smtClean="0">
                <a:latin typeface="Times New Roman"/>
                <a:cs typeface="Times New Roman"/>
              </a:rPr>
              <a:t>Barley and Food</a:t>
            </a:r>
            <a:endParaRPr lang="en-US" sz="3200" b="1" dirty="0">
              <a:latin typeface="Times New Roman"/>
              <a:cs typeface="Times New Roman"/>
            </a:endParaRPr>
          </a:p>
        </p:txBody>
      </p:sp>
      <p:sp>
        <p:nvSpPr>
          <p:cNvPr id="2" name="Rectangle 1"/>
          <p:cNvSpPr/>
          <p:nvPr/>
        </p:nvSpPr>
        <p:spPr>
          <a:xfrm>
            <a:off x="7616848" y="297995"/>
            <a:ext cx="678391" cy="369332"/>
          </a:xfrm>
          <a:prstGeom prst="rect">
            <a:avLst/>
          </a:prstGeom>
        </p:spPr>
        <p:txBody>
          <a:bodyPr wrap="none">
            <a:spAutoFit/>
          </a:bodyPr>
          <a:lstStyle/>
          <a:p>
            <a:r>
              <a:rPr lang="en-US" b="1" dirty="0" smtClean="0">
                <a:latin typeface="Times New Roman"/>
                <a:cs typeface="Times New Roman"/>
              </a:rPr>
              <a:t>Asia </a:t>
            </a:r>
            <a:endParaRPr lang="en-US" b="1" dirty="0">
              <a:latin typeface="Times New Roman"/>
              <a:cs typeface="Times New Roman"/>
            </a:endParaRPr>
          </a:p>
        </p:txBody>
      </p:sp>
    </p:spTree>
    <p:extLst>
      <p:ext uri="{BB962C8B-B14F-4D97-AF65-F5344CB8AC3E}">
        <p14:creationId xmlns:p14="http://schemas.microsoft.com/office/powerpoint/2010/main" val="934181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4055971"/>
            <a:ext cx="8506691" cy="1077218"/>
          </a:xfrm>
          <a:prstGeom prst="rect">
            <a:avLst/>
          </a:prstGeom>
        </p:spPr>
        <p:txBody>
          <a:bodyPr wrap="square">
            <a:spAutoFit/>
          </a:bodyPr>
          <a:lstStyle/>
          <a:p>
            <a:endParaRPr lang="en-US" sz="3200" b="1" i="1" dirty="0" smtClean="0">
              <a:latin typeface="Times New Roman" charset="0"/>
              <a:ea typeface="Times New Roman" charset="0"/>
              <a:cs typeface="Times New Roman" charset="0"/>
            </a:endParaRPr>
          </a:p>
          <a:p>
            <a:r>
              <a:rPr lang="en-US" sz="3200" b="1" i="1" dirty="0" smtClean="0">
                <a:latin typeface="Times New Roman" charset="0"/>
                <a:ea typeface="Times New Roman" charset="0"/>
                <a:cs typeface="Times New Roman" charset="0"/>
              </a:rPr>
              <a:t>				</a:t>
            </a:r>
          </a:p>
        </p:txBody>
      </p:sp>
      <p:pic>
        <p:nvPicPr>
          <p:cNvPr id="7" name="Picture 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88192" y="1135710"/>
            <a:ext cx="3162896" cy="2497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20443" y="550935"/>
            <a:ext cx="5090432" cy="584775"/>
          </a:xfrm>
          <a:prstGeom prst="rect">
            <a:avLst/>
          </a:prstGeom>
        </p:spPr>
        <p:txBody>
          <a:bodyPr wrap="none">
            <a:spAutoFit/>
          </a:bodyPr>
          <a:lstStyle/>
          <a:p>
            <a:r>
              <a:rPr lang="en-US" sz="3200" b="1" dirty="0" smtClean="0">
                <a:latin typeface="Times New Roman"/>
                <a:cs typeface="Times New Roman"/>
              </a:rPr>
              <a:t>Barley and Beer and Food ?</a:t>
            </a:r>
            <a:endParaRPr lang="en-US" sz="3200" b="1" dirty="0">
              <a:latin typeface="Times New Roman"/>
              <a:cs typeface="Times New Roman"/>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9589" y="1348509"/>
            <a:ext cx="3699549" cy="2774662"/>
          </a:xfrm>
          <a:prstGeom prst="rect">
            <a:avLst/>
          </a:prstGeom>
        </p:spPr>
      </p:pic>
      <p:sp>
        <p:nvSpPr>
          <p:cNvPr id="5" name="Rectangle 4"/>
          <p:cNvSpPr/>
          <p:nvPr/>
        </p:nvSpPr>
        <p:spPr>
          <a:xfrm>
            <a:off x="1056655" y="3830783"/>
            <a:ext cx="2207656" cy="584775"/>
          </a:xfrm>
          <a:prstGeom prst="rect">
            <a:avLst/>
          </a:prstGeom>
        </p:spPr>
        <p:txBody>
          <a:bodyPr wrap="none">
            <a:spAutoFit/>
          </a:bodyPr>
          <a:lstStyle/>
          <a:p>
            <a:r>
              <a:rPr lang="en-US" sz="3200" b="1" i="1" dirty="0" smtClean="0">
                <a:solidFill>
                  <a:prstClr val="black"/>
                </a:solidFill>
                <a:latin typeface="Times New Roman" charset="0"/>
                <a:ea typeface="Times New Roman" charset="0"/>
                <a:cs typeface="Times New Roman" charset="0"/>
              </a:rPr>
              <a:t>+ </a:t>
            </a:r>
            <a:r>
              <a:rPr lang="en-US" sz="3200" b="1" i="1" dirty="0" err="1" smtClean="0">
                <a:solidFill>
                  <a:prstClr val="black"/>
                </a:solidFill>
                <a:latin typeface="Times New Roman" charset="0"/>
                <a:ea typeface="Times New Roman" charset="0"/>
                <a:cs typeface="Times New Roman" charset="0"/>
              </a:rPr>
              <a:t>Lautering</a:t>
            </a:r>
            <a:endParaRPr lang="en-US" dirty="0"/>
          </a:p>
        </p:txBody>
      </p:sp>
      <p:sp>
        <p:nvSpPr>
          <p:cNvPr id="8" name="Rectangle 7"/>
          <p:cNvSpPr/>
          <p:nvPr/>
        </p:nvSpPr>
        <p:spPr>
          <a:xfrm>
            <a:off x="4903356" y="4869749"/>
            <a:ext cx="3195782" cy="584775"/>
          </a:xfrm>
          <a:prstGeom prst="rect">
            <a:avLst/>
          </a:prstGeom>
        </p:spPr>
        <p:txBody>
          <a:bodyPr wrap="square">
            <a:spAutoFit/>
          </a:bodyPr>
          <a:lstStyle/>
          <a:p>
            <a:pPr lvl="0"/>
            <a:r>
              <a:rPr lang="en-US" sz="3200" b="1" i="1" dirty="0">
                <a:solidFill>
                  <a:prstClr val="black"/>
                </a:solidFill>
                <a:latin typeface="Times New Roman" charset="0"/>
                <a:ea typeface="Times New Roman" charset="0"/>
                <a:cs typeface="Times New Roman" charset="0"/>
              </a:rPr>
              <a:t>Insoluble fiber</a:t>
            </a:r>
          </a:p>
        </p:txBody>
      </p:sp>
      <p:sp>
        <p:nvSpPr>
          <p:cNvPr id="9" name="Rectangle 8"/>
          <p:cNvSpPr/>
          <p:nvPr/>
        </p:nvSpPr>
        <p:spPr>
          <a:xfrm>
            <a:off x="1092449" y="5455348"/>
            <a:ext cx="1954381" cy="646331"/>
          </a:xfrm>
          <a:prstGeom prst="rect">
            <a:avLst/>
          </a:prstGeom>
        </p:spPr>
        <p:txBody>
          <a:bodyPr wrap="none">
            <a:spAutoFit/>
          </a:bodyPr>
          <a:lstStyle/>
          <a:p>
            <a:r>
              <a:rPr lang="en-US" sz="3600" b="1" dirty="0">
                <a:solidFill>
                  <a:prstClr val="black"/>
                </a:solidFill>
                <a:latin typeface="Times New Roman" charset="0"/>
                <a:ea typeface="Times New Roman" charset="0"/>
                <a:cs typeface="Times New Roman" charset="0"/>
              </a:rPr>
              <a:t>The </a:t>
            </a:r>
            <a:r>
              <a:rPr lang="en-US" sz="3600" b="1" dirty="0" smtClean="0">
                <a:solidFill>
                  <a:prstClr val="black"/>
                </a:solidFill>
                <a:latin typeface="Times New Roman" charset="0"/>
                <a:ea typeface="Times New Roman" charset="0"/>
                <a:cs typeface="Times New Roman" charset="0"/>
              </a:rPr>
              <a:t>hull </a:t>
            </a:r>
            <a:endParaRPr lang="en-US" sz="3600" b="1" dirty="0"/>
          </a:p>
        </p:txBody>
      </p:sp>
      <p:sp>
        <p:nvSpPr>
          <p:cNvPr id="10" name="Down Arrow 9"/>
          <p:cNvSpPr/>
          <p:nvPr/>
        </p:nvSpPr>
        <p:spPr>
          <a:xfrm rot="10800000">
            <a:off x="1749851" y="4415558"/>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4512932">
            <a:off x="3804942" y="4800105"/>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849931" y="4123170"/>
            <a:ext cx="2843120" cy="2307858"/>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endCxn id="4" idx="3"/>
          </p:cNvCxnSpPr>
          <p:nvPr/>
        </p:nvCxnSpPr>
        <p:spPr>
          <a:xfrm flipH="1">
            <a:off x="5266296" y="4322618"/>
            <a:ext cx="1754180" cy="1770432"/>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283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745" y="542402"/>
            <a:ext cx="8534400" cy="1261884"/>
          </a:xfrm>
          <a:prstGeom prst="rect">
            <a:avLst/>
          </a:prstGeom>
          <a:noFill/>
        </p:spPr>
        <p:txBody>
          <a:bodyPr wrap="square" rtlCol="0">
            <a:spAutoFit/>
          </a:bodyPr>
          <a:lstStyle/>
          <a:p>
            <a:r>
              <a:rPr lang="en-US" sz="2800" b="1" dirty="0">
                <a:latin typeface="Times New Roman"/>
                <a:cs typeface="Times New Roman"/>
              </a:rPr>
              <a:t>Barley and Beer and </a:t>
            </a:r>
            <a:r>
              <a:rPr lang="en-US" sz="2800" b="1" dirty="0" smtClean="0">
                <a:latin typeface="Times New Roman"/>
                <a:cs typeface="Times New Roman"/>
              </a:rPr>
              <a:t>Food: OSU </a:t>
            </a:r>
            <a:r>
              <a:rPr lang="en-US" sz="2800" b="1" dirty="0">
                <a:latin typeface="Times New Roman"/>
                <a:cs typeface="Times New Roman"/>
              </a:rPr>
              <a:t>at your service </a:t>
            </a:r>
          </a:p>
          <a:p>
            <a:r>
              <a:rPr lang="en-US" sz="2400" i="1" u="sng" dirty="0" smtClean="0">
                <a:latin typeface="Times New Roman"/>
                <a:cs typeface="Times New Roman"/>
              </a:rPr>
              <a:t>Facultative</a:t>
            </a:r>
            <a:r>
              <a:rPr lang="en-US" sz="2400" i="1" dirty="0" smtClean="0">
                <a:latin typeface="Times New Roman"/>
                <a:cs typeface="Times New Roman"/>
              </a:rPr>
              <a:t> 2-row covered malting</a:t>
            </a:r>
          </a:p>
          <a:p>
            <a:r>
              <a:rPr lang="en-US" sz="2400" i="1" u="sng" dirty="0" smtClean="0">
                <a:latin typeface="Times New Roman"/>
                <a:cs typeface="Times New Roman"/>
              </a:rPr>
              <a:t>Facultative</a:t>
            </a:r>
            <a:r>
              <a:rPr lang="en-US" sz="2400" i="1" dirty="0" smtClean="0">
                <a:latin typeface="Times New Roman"/>
                <a:cs typeface="Times New Roman"/>
              </a:rPr>
              <a:t> 2 (6) row multi-use naked</a:t>
            </a:r>
            <a:endParaRPr lang="en-US" sz="2400" i="1" dirty="0">
              <a:latin typeface="Times New Roman"/>
              <a:cs typeface="Times New Roman"/>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575" y="4023821"/>
            <a:ext cx="4776933" cy="2687025"/>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65161" y="3231973"/>
            <a:ext cx="3698696" cy="2946229"/>
          </a:xfrm>
          <a:prstGeom prst="rect">
            <a:avLst/>
          </a:prstGeom>
          <a:ln>
            <a:noFill/>
          </a:ln>
          <a:effectLst>
            <a:softEdge rad="0"/>
          </a:effectLst>
        </p:spPr>
      </p:pic>
      <p:sp>
        <p:nvSpPr>
          <p:cNvPr id="3" name="TextBox 2"/>
          <p:cNvSpPr txBox="1"/>
          <p:nvPr/>
        </p:nvSpPr>
        <p:spPr>
          <a:xfrm>
            <a:off x="0" y="3325091"/>
            <a:ext cx="4987635"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Genes, traits, and germplasm </a:t>
            </a:r>
            <a:endParaRPr lang="en-US" sz="3200" dirty="0">
              <a:latin typeface="Times New Roman" pitchFamily="18" charset="0"/>
              <a:cs typeface="Times New Roman" pitchFamily="18" charset="0"/>
            </a:endParaRPr>
          </a:p>
        </p:txBody>
      </p:sp>
      <p:sp>
        <p:nvSpPr>
          <p:cNvPr id="7" name="Rectangle 6"/>
          <p:cNvSpPr/>
          <p:nvPr/>
        </p:nvSpPr>
        <p:spPr>
          <a:xfrm>
            <a:off x="4929029" y="2394588"/>
            <a:ext cx="3970959" cy="584775"/>
          </a:xfrm>
          <a:prstGeom prst="rect">
            <a:avLst/>
          </a:prstGeom>
        </p:spPr>
        <p:txBody>
          <a:bodyPr wrap="none">
            <a:spAutoFit/>
          </a:bodyPr>
          <a:lstStyle/>
          <a:p>
            <a:r>
              <a:rPr lang="en-US" sz="3200" dirty="0" smtClean="0">
                <a:latin typeface="Times New Roman" pitchFamily="18" charset="0"/>
                <a:cs typeface="Times New Roman" pitchFamily="18" charset="0"/>
              </a:rPr>
              <a:t>Plots, malts, and beers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83796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TotalTime>
  <Words>1341</Words>
  <Application>Microsoft Macintosh PowerPoint</Application>
  <PresentationFormat>On-screen Show (4:3)</PresentationFormat>
  <Paragraphs>512</Paragraphs>
  <Slides>38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Calibri</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Hayes</dc:creator>
  <cp:lastModifiedBy>Microsoft Office User</cp:lastModifiedBy>
  <cp:revision>40</cp:revision>
  <dcterms:created xsi:type="dcterms:W3CDTF">2016-12-28T23:58:30Z</dcterms:created>
  <dcterms:modified xsi:type="dcterms:W3CDTF">2017-03-20T03:52:59Z</dcterms:modified>
</cp:coreProperties>
</file>