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5" r:id="rId5"/>
    <p:sldId id="261" r:id="rId6"/>
    <p:sldId id="258" r:id="rId7"/>
    <p:sldId id="269" r:id="rId8"/>
    <p:sldId id="266" r:id="rId9"/>
    <p:sldId id="268" r:id="rId10"/>
    <p:sldId id="263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C5B2-D295-480D-A218-8E3883C8DDA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C27E-F46B-4B2B-8101-BC079E1B3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pairing in its</a:t>
            </a:r>
            <a:r>
              <a:rPr lang="en-US" baseline="0" dirty="0" smtClean="0"/>
              <a:t> simplest form. </a:t>
            </a:r>
          </a:p>
          <a:p>
            <a:r>
              <a:rPr lang="en-US" baseline="0" dirty="0" smtClean="0"/>
              <a:t>My Meal is ready – What to drink with what I’m eating?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C27E-F46B-4B2B-8101-BC079E1B36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337302"/>
            <a:ext cx="6815669" cy="203092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ook Antiqua" panose="02040602050305030304" pitchFamily="18" charset="0"/>
              </a:rPr>
              <a:t>The Perfect Pairing </a:t>
            </a:r>
            <a:r>
              <a:rPr lang="en-US" dirty="0" smtClean="0">
                <a:latin typeface="Book Antiqua" panose="02040602050305030304" pitchFamily="18" charset="0"/>
              </a:rPr>
              <a:t/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sz="1600" dirty="0" smtClean="0">
                <a:latin typeface="Book Antiqua" panose="02040602050305030304" pitchFamily="18" charset="0"/>
              </a:rPr>
              <a:t>(or how I learned to stop analyzing and drink the damn beer)</a:t>
            </a:r>
            <a:br>
              <a:rPr lang="en-US" sz="1600" dirty="0" smtClean="0">
                <a:latin typeface="Book Antiqua" panose="02040602050305030304" pitchFamily="18" charset="0"/>
              </a:rPr>
            </a:br>
            <a:r>
              <a:rPr lang="en-US" sz="2100" dirty="0" smtClean="0">
                <a:latin typeface="Book Antiqua" panose="02040602050305030304" pitchFamily="18" charset="0"/>
              </a:rPr>
              <a:t>Tips, Tricks and Techniques for Pairing Food and Beer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</a:p>
          <a:p>
            <a:r>
              <a:rPr lang="en-US" sz="2800" dirty="0" smtClean="0"/>
              <a:t>Andrew </a:t>
            </a:r>
            <a:r>
              <a:rPr lang="en-US" sz="2800" dirty="0" err="1" smtClean="0"/>
              <a:t>Reudink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Being a good host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625" y="3153252"/>
            <a:ext cx="82527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Book Antiqua" panose="02040602050305030304" pitchFamily="18" charset="0"/>
              </a:rPr>
              <a:t>Be Prepared!</a:t>
            </a:r>
            <a:r>
              <a:rPr lang="en-US" sz="2800" dirty="0" smtClean="0">
                <a:latin typeface="Book Antiqua" panose="02040602050305030304" pitchFamily="18" charset="0"/>
              </a:rPr>
              <a:t> do lots of “research”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Be flexible - mistakes happen, role with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Tell the story of your tasting – explain selections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Serve responsibly – more beers? </a:t>
            </a:r>
            <a:r>
              <a:rPr lang="en-US" sz="2800" dirty="0">
                <a:latin typeface="Book Antiqua" panose="02040602050305030304" pitchFamily="18" charset="0"/>
              </a:rPr>
              <a:t>s</a:t>
            </a:r>
            <a:r>
              <a:rPr lang="en-US" sz="2800" dirty="0" smtClean="0">
                <a:latin typeface="Book Antiqua" panose="02040602050305030304" pitchFamily="18" charset="0"/>
              </a:rPr>
              <a:t>horter pours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Engage with your guests – enjoy the culmination of all your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365885"/>
            <a:ext cx="6241816" cy="1371600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Discussion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34" y="1365885"/>
            <a:ext cx="2247900" cy="42481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04672" y="3255431"/>
            <a:ext cx="7315199" cy="2864953"/>
          </a:xfrm>
        </p:spPr>
        <p:txBody>
          <a:bodyPr anchor="ctr">
            <a:norm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Can I eat </a:t>
            </a:r>
            <a:r>
              <a:rPr lang="en-US" sz="2400" dirty="0">
                <a:latin typeface="Book Antiqua" panose="02040602050305030304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</a:rPr>
              <a:t>hin </a:t>
            </a:r>
            <a:r>
              <a:rPr lang="en-US" sz="2400" dirty="0">
                <a:latin typeface="Book Antiqua" panose="02040602050305030304" pitchFamily="18" charset="0"/>
              </a:rPr>
              <a:t>m</a:t>
            </a:r>
            <a:r>
              <a:rPr lang="en-US" sz="2400" dirty="0" smtClean="0">
                <a:latin typeface="Book Antiqua" panose="02040602050305030304" pitchFamily="18" charset="0"/>
              </a:rPr>
              <a:t>ints with IPA?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Should I put </a:t>
            </a:r>
            <a:r>
              <a:rPr lang="en-US" sz="2400" dirty="0" err="1" smtClean="0">
                <a:latin typeface="Book Antiqua" panose="02040602050305030304" pitchFamily="18" charset="0"/>
              </a:rPr>
              <a:t>Rauchbier</a:t>
            </a:r>
            <a:r>
              <a:rPr lang="en-US" sz="2400" dirty="0" smtClean="0">
                <a:latin typeface="Book Antiqua" panose="02040602050305030304" pitchFamily="18" charset="0"/>
              </a:rPr>
              <a:t> in my alfredo sauce?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Will </a:t>
            </a:r>
            <a:r>
              <a:rPr lang="en-US" sz="2400" dirty="0" err="1" smtClean="0">
                <a:latin typeface="Book Antiqua" panose="02040602050305030304" pitchFamily="18" charset="0"/>
              </a:rPr>
              <a:t>Hefeweizen</a:t>
            </a:r>
            <a:r>
              <a:rPr lang="en-US" sz="2400" dirty="0" smtClean="0">
                <a:latin typeface="Book Antiqua" panose="02040602050305030304" pitchFamily="18" charset="0"/>
              </a:rPr>
              <a:t> pair well with street tacos?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Won’t my neighbors see the empties and think I’m a lush?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Thanks for attending!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Also, Door Prizes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70" r="2408" b="-70"/>
          <a:stretch/>
        </p:blipFill>
        <p:spPr>
          <a:xfrm>
            <a:off x="1280160" y="1280160"/>
            <a:ext cx="9692640" cy="3339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483" y="5162310"/>
            <a:ext cx="6585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“Those who drink beer will think beer”</a:t>
            </a:r>
            <a:endParaRPr lang="en-US" sz="26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Qualitative v. Quantitative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52" y="2658533"/>
            <a:ext cx="4962846" cy="329058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1295404" y="2658533"/>
            <a:ext cx="4926061" cy="3291840"/>
          </a:xfrm>
        </p:spPr>
      </p:pic>
    </p:spTree>
    <p:extLst>
      <p:ext uri="{BB962C8B-B14F-4D97-AF65-F5344CB8AC3E}">
        <p14:creationId xmlns:p14="http://schemas.microsoft.com/office/powerpoint/2010/main" val="1187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Book Antiqua" panose="02040602050305030304" pitchFamily="18" charset="0"/>
              </a:rPr>
              <a:t>True or False?</a:t>
            </a:r>
            <a:endParaRPr lang="en-US" sz="7200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Stout is the best beer to pair with oysters on the half shell?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57683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latin typeface="Book Antiqua" panose="02040602050305030304" pitchFamily="18" charset="0"/>
              </a:rPr>
              <a:t>Neither or Both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It’s subjective…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Basics - Dinner</a:t>
            </a:r>
            <a:br>
              <a:rPr lang="en-US" dirty="0" smtClean="0"/>
            </a:br>
            <a:r>
              <a:rPr lang="en-US" sz="2400" dirty="0"/>
              <a:t>W</a:t>
            </a:r>
            <a:r>
              <a:rPr lang="en-US" sz="2400" dirty="0" smtClean="0"/>
              <a:t>hat to drink with what you are eating.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707934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20220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57" y="717629"/>
            <a:ext cx="4922815" cy="542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7" y="2296648"/>
            <a:ext cx="2043031" cy="2262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519" r="60240" b="-18963"/>
          <a:stretch/>
        </p:blipFill>
        <p:spPr>
          <a:xfrm>
            <a:off x="9360492" y="2296648"/>
            <a:ext cx="16459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82752"/>
            <a:ext cx="9601196" cy="160324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 smtClean="0">
                <a:latin typeface="Book Antiqua" panose="02040602050305030304" pitchFamily="18" charset="0"/>
              </a:rPr>
              <a:t>Combining Flavors</a:t>
            </a:r>
            <a:r>
              <a:rPr lang="en-US" dirty="0" smtClean="0">
                <a:latin typeface="Book Antiqua" panose="02040602050305030304" pitchFamily="18" charset="0"/>
              </a:rPr>
              <a:t/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sz="2400" dirty="0" smtClean="0">
                <a:latin typeface="Book Antiqua" panose="02040602050305030304" pitchFamily="18" charset="0"/>
              </a:rPr>
              <a:t>Let’s start with dessert, shall we?  Say, chocolate cake.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More is More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Barrel Aged Imperial Milk Stout infused with coffee and cacao</a:t>
            </a:r>
          </a:p>
          <a:p>
            <a:r>
              <a:rPr lang="en-US" dirty="0" smtClean="0"/>
              <a:t>Nut Brown Ale</a:t>
            </a:r>
          </a:p>
          <a:p>
            <a:r>
              <a:rPr lang="en-US" dirty="0" err="1" smtClean="0"/>
              <a:t>Framboise</a:t>
            </a:r>
            <a:endParaRPr lang="en-US" dirty="0" smtClean="0"/>
          </a:p>
          <a:p>
            <a:r>
              <a:rPr lang="en-US" dirty="0"/>
              <a:t>English </a:t>
            </a:r>
            <a:r>
              <a:rPr lang="en-US" dirty="0" err="1"/>
              <a:t>Barleywine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Opposites Attract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Berlinerweisse</a:t>
            </a:r>
            <a:endParaRPr lang="en-US" dirty="0" smtClean="0"/>
          </a:p>
          <a:p>
            <a:r>
              <a:rPr lang="en-US" dirty="0" smtClean="0"/>
              <a:t>Lambic or </a:t>
            </a:r>
            <a:r>
              <a:rPr lang="en-US" dirty="0" err="1" smtClean="0"/>
              <a:t>Kriek</a:t>
            </a:r>
            <a:endParaRPr lang="en-US" dirty="0" smtClean="0"/>
          </a:p>
          <a:p>
            <a:r>
              <a:rPr lang="en-US" dirty="0" err="1" smtClean="0"/>
              <a:t>Gose</a:t>
            </a:r>
            <a:endParaRPr lang="en-US" dirty="0" smtClean="0"/>
          </a:p>
          <a:p>
            <a:r>
              <a:rPr lang="en-US" dirty="0" smtClean="0"/>
              <a:t>Blonde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1545342"/>
            <a:ext cx="8158688" cy="1822514"/>
          </a:xfrm>
        </p:spPr>
        <p:txBody>
          <a:bodyPr anchor="ctr">
            <a:normAutofit fontScale="90000"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dirty="0" smtClean="0">
                <a:latin typeface="Book Antiqua" panose="02040602050305030304" pitchFamily="18" charset="0"/>
              </a:rPr>
              <a:t>A Brewer’s Dinner at Home</a:t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hat 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to </a:t>
            </a: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eat with 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what you </a:t>
            </a: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brew.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469917"/>
          </a:xfrm>
        </p:spPr>
        <p:txBody>
          <a:bodyPr anchor="ctr">
            <a:noAutofit/>
          </a:bodyPr>
          <a:lstStyle/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Aim for a party of six to eight people. 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4554084"/>
            <a:ext cx="6022848" cy="15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23" y="835511"/>
            <a:ext cx="7763173" cy="5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211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Garamond</vt:lpstr>
      <vt:lpstr>Organic</vt:lpstr>
      <vt:lpstr>The Perfect Pairing  (or how I learned to stop analyzing and drink the damn beer) Tips, Tricks and Techniques for Pairing Food and Beer</vt:lpstr>
      <vt:lpstr>PowerPoint Presentation</vt:lpstr>
      <vt:lpstr>Qualitative v. Quantitative </vt:lpstr>
      <vt:lpstr>True or False?</vt:lpstr>
      <vt:lpstr>The Basics - Dinner What to drink with what you are eating.</vt:lpstr>
      <vt:lpstr>PowerPoint Presentation</vt:lpstr>
      <vt:lpstr>Combining Flavors Let’s start with dessert, shall we?  Say, chocolate cake.</vt:lpstr>
      <vt:lpstr>A Brewer’s Dinner at Home What to eat with what you brew.</vt:lpstr>
      <vt:lpstr>PowerPoint Presentation</vt:lpstr>
      <vt:lpstr>Being a good host</vt:lpstr>
      <vt:lpstr>Discussion</vt:lpstr>
      <vt:lpstr>Thanks for attending!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Pairing</dc:title>
  <dc:creator>Steve Bader</dc:creator>
  <cp:lastModifiedBy>Steve Bader</cp:lastModifiedBy>
  <cp:revision>23</cp:revision>
  <dcterms:created xsi:type="dcterms:W3CDTF">2017-03-16T16:08:45Z</dcterms:created>
  <dcterms:modified xsi:type="dcterms:W3CDTF">2017-03-17T05:00:16Z</dcterms:modified>
</cp:coreProperties>
</file>