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79" r:id="rId22"/>
    <p:sldId id="278" r:id="rId23"/>
    <p:sldId id="281" r:id="rId24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2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42E5-56A6-4B4C-BE94-332155F04A33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87F17-1047-4F7E-A358-8A340A275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8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42E5-56A6-4B4C-BE94-332155F04A33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87F17-1047-4F7E-A358-8A340A275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97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42E5-56A6-4B4C-BE94-332155F04A33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87F17-1047-4F7E-A358-8A340A275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50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42E5-56A6-4B4C-BE94-332155F04A33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87F17-1047-4F7E-A358-8A340A275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42E5-56A6-4B4C-BE94-332155F04A33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87F17-1047-4F7E-A358-8A340A275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62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42E5-56A6-4B4C-BE94-332155F04A33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87F17-1047-4F7E-A358-8A340A275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40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42E5-56A6-4B4C-BE94-332155F04A33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87F17-1047-4F7E-A358-8A340A275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2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42E5-56A6-4B4C-BE94-332155F04A33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87F17-1047-4F7E-A358-8A340A275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96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42E5-56A6-4B4C-BE94-332155F04A33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87F17-1047-4F7E-A358-8A340A275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01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42E5-56A6-4B4C-BE94-332155F04A33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87F17-1047-4F7E-A358-8A340A275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9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E42E5-56A6-4B4C-BE94-332155F04A33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87F17-1047-4F7E-A358-8A340A275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80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E42E5-56A6-4B4C-BE94-332155F04A33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87F17-1047-4F7E-A358-8A340A275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8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059" y="481585"/>
            <a:ext cx="9144000" cy="110353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Brewing Consistency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3847" y="1788651"/>
            <a:ext cx="9144000" cy="1433601"/>
          </a:xfrm>
        </p:spPr>
        <p:txBody>
          <a:bodyPr/>
          <a:lstStyle/>
          <a:p>
            <a:r>
              <a:rPr lang="en-US" b="1" dirty="0" smtClean="0"/>
              <a:t>Identifying </a:t>
            </a:r>
            <a:r>
              <a:rPr lang="en-US" b="1" dirty="0"/>
              <a:t>and </a:t>
            </a:r>
            <a:r>
              <a:rPr lang="en-US" b="1" dirty="0" smtClean="0"/>
              <a:t>Controlling </a:t>
            </a:r>
            <a:r>
              <a:rPr lang="en-US" b="1" dirty="0"/>
              <a:t>the </a:t>
            </a:r>
            <a:r>
              <a:rPr lang="en-US" b="1" dirty="0" smtClean="0"/>
              <a:t>Variables</a:t>
            </a:r>
          </a:p>
          <a:p>
            <a:endParaRPr lang="en-US" b="1" dirty="0"/>
          </a:p>
          <a:p>
            <a:r>
              <a:rPr lang="en-US" b="1" dirty="0" smtClean="0"/>
              <a:t>Mike “Tasty” McDole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363" y="1788651"/>
            <a:ext cx="2633252" cy="25371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542" y="3222252"/>
            <a:ext cx="6079033" cy="342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96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- Sparging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Runoff Rate</a:t>
            </a:r>
          </a:p>
          <a:p>
            <a:pPr lvl="1"/>
            <a:r>
              <a:rPr lang="en-US" dirty="0" smtClean="0"/>
              <a:t>Consistent </a:t>
            </a:r>
          </a:p>
          <a:p>
            <a:pPr lvl="1"/>
            <a:r>
              <a:rPr lang="en-US" dirty="0" smtClean="0"/>
              <a:t>Checking it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44" y="1825625"/>
            <a:ext cx="7864656" cy="443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37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- Boiling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Boil Off Rate</a:t>
            </a:r>
          </a:p>
          <a:p>
            <a:pPr lvl="1"/>
            <a:r>
              <a:rPr lang="en-US" dirty="0" smtClean="0"/>
              <a:t>Burner Rating</a:t>
            </a:r>
          </a:p>
          <a:p>
            <a:pPr lvl="1"/>
            <a:r>
              <a:rPr lang="en-US" dirty="0" smtClean="0"/>
              <a:t>Ambient Conditions</a:t>
            </a:r>
          </a:p>
          <a:p>
            <a:r>
              <a:rPr lang="en-US" dirty="0" smtClean="0"/>
              <a:t>Pre-Boil Gravity</a:t>
            </a:r>
          </a:p>
          <a:p>
            <a:pPr lvl="1"/>
            <a:r>
              <a:rPr lang="en-US" dirty="0" smtClean="0"/>
              <a:t>When it’s low</a:t>
            </a:r>
          </a:p>
          <a:p>
            <a:pPr lvl="2"/>
            <a:r>
              <a:rPr lang="en-US" dirty="0" smtClean="0"/>
              <a:t>Boil until it’s right (make less beer)</a:t>
            </a:r>
          </a:p>
          <a:p>
            <a:pPr lvl="2"/>
            <a:r>
              <a:rPr lang="en-US" dirty="0" smtClean="0"/>
              <a:t>Add Malt Extract/Sugar</a:t>
            </a:r>
          </a:p>
          <a:p>
            <a:pPr lvl="2"/>
            <a:r>
              <a:rPr lang="en-US" dirty="0" smtClean="0"/>
              <a:t>Make a different beer</a:t>
            </a:r>
          </a:p>
          <a:p>
            <a:pPr lvl="1"/>
            <a:r>
              <a:rPr lang="en-US" dirty="0" smtClean="0"/>
              <a:t>When it’s high</a:t>
            </a:r>
          </a:p>
          <a:p>
            <a:pPr lvl="2"/>
            <a:r>
              <a:rPr lang="en-US" dirty="0" smtClean="0"/>
              <a:t>Add water  </a:t>
            </a:r>
          </a:p>
          <a:p>
            <a:pPr lvl="2"/>
            <a:r>
              <a:rPr lang="en-US" dirty="0" smtClean="0"/>
              <a:t>Make more beer or reduce volume</a:t>
            </a:r>
          </a:p>
          <a:p>
            <a:pPr lvl="2"/>
            <a:r>
              <a:rPr lang="en-US" dirty="0" smtClean="0"/>
              <a:t>Make a different beer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036" y="491405"/>
            <a:ext cx="6226238" cy="350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82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– Hop Additions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Stick to the recipe</a:t>
            </a:r>
          </a:p>
          <a:p>
            <a:r>
              <a:rPr lang="en-US" dirty="0" smtClean="0"/>
              <a:t>Loose are bagged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079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- Whirlpool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Length</a:t>
            </a:r>
          </a:p>
          <a:p>
            <a:r>
              <a:rPr lang="en-US" dirty="0" smtClean="0"/>
              <a:t>Effectiveness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87" y="136195"/>
            <a:ext cx="5153465" cy="3865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48" y="3203916"/>
            <a:ext cx="6118853" cy="343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18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en-US" dirty="0" smtClean="0"/>
              <a:t>Process - Knockout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Length</a:t>
            </a:r>
          </a:p>
          <a:p>
            <a:r>
              <a:rPr lang="en-US" dirty="0" smtClean="0"/>
              <a:t>Temperature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273" y="1402288"/>
            <a:ext cx="6930683" cy="5198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44" y="3488788"/>
            <a:ext cx="4423203" cy="248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01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Fermentation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Oxygenation</a:t>
            </a:r>
          </a:p>
          <a:p>
            <a:r>
              <a:rPr lang="en-US" dirty="0" smtClean="0"/>
              <a:t>Temperature Control</a:t>
            </a:r>
          </a:p>
          <a:p>
            <a:r>
              <a:rPr lang="en-US" dirty="0" smtClean="0"/>
              <a:t>Documented profile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188" y="1536803"/>
            <a:ext cx="7592680" cy="42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96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Cellaring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Beer is meant to be clear</a:t>
            </a:r>
          </a:p>
          <a:p>
            <a:r>
              <a:rPr lang="en-US" dirty="0" smtClean="0"/>
              <a:t>Conditioning </a:t>
            </a:r>
          </a:p>
          <a:p>
            <a:r>
              <a:rPr lang="en-US" dirty="0" smtClean="0"/>
              <a:t>Treat it like milk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59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098" y="1494715"/>
            <a:ext cx="5223014" cy="503237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4607" y="3294426"/>
            <a:ext cx="1201615" cy="661815"/>
          </a:xfrm>
          <a:noFill/>
        </p:spPr>
        <p:txBody>
          <a:bodyPr>
            <a:normAutofit/>
          </a:bodyPr>
          <a:lstStyle/>
          <a:p>
            <a:r>
              <a:rPr lang="en-US" sz="2400" dirty="0" smtClean="0"/>
              <a:t>The End</a:t>
            </a:r>
            <a:endParaRPr lang="en-US" sz="2400" dirty="0"/>
          </a:p>
        </p:txBody>
      </p:sp>
      <p:pic>
        <p:nvPicPr>
          <p:cNvPr id="2050" name="Picture 2" descr="https://encrypted-tbn1.gstatic.com/images?q=tbn:ANd9GcQYgWJ-5mZRArFxjQ_PT1TaP2en1p9Jgo3xW4fpqrc8jWb68rMgU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999" y="669119"/>
            <a:ext cx="226695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39684" y="1033050"/>
            <a:ext cx="1575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Questions?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5392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00" y="-70340"/>
            <a:ext cx="11902083" cy="670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62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82" y="200765"/>
            <a:ext cx="3356174" cy="64462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612" y="3776209"/>
            <a:ext cx="5092506" cy="28707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612" y="128518"/>
            <a:ext cx="4393810" cy="32953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320" y="165919"/>
            <a:ext cx="1935903" cy="34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02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/>
              <a:t>Why is brewing consistency important?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US" dirty="0" smtClean="0"/>
              <a:t>Make </a:t>
            </a:r>
            <a:r>
              <a:rPr lang="en-US" dirty="0"/>
              <a:t>the recipe </a:t>
            </a:r>
            <a:r>
              <a:rPr lang="en-US" dirty="0" smtClean="0"/>
              <a:t>matter</a:t>
            </a:r>
          </a:p>
          <a:p>
            <a:pPr lvl="1"/>
            <a:r>
              <a:rPr lang="en-US" dirty="0" smtClean="0"/>
              <a:t>It’s </a:t>
            </a:r>
            <a:r>
              <a:rPr lang="en-US" dirty="0"/>
              <a:t>the master plan</a:t>
            </a:r>
          </a:p>
          <a:p>
            <a:pPr lvl="1"/>
            <a:r>
              <a:rPr lang="en-US" dirty="0" smtClean="0"/>
              <a:t>Part </a:t>
            </a:r>
            <a:r>
              <a:rPr lang="en-US" dirty="0"/>
              <a:t>of the record		</a:t>
            </a:r>
          </a:p>
          <a:p>
            <a:r>
              <a:rPr lang="en-US" dirty="0" smtClean="0"/>
              <a:t>Clone </a:t>
            </a:r>
            <a:r>
              <a:rPr lang="en-US" dirty="0"/>
              <a:t>commercial beers</a:t>
            </a:r>
          </a:p>
          <a:p>
            <a:r>
              <a:rPr lang="en-US" dirty="0" smtClean="0"/>
              <a:t>Create </a:t>
            </a:r>
            <a:r>
              <a:rPr lang="en-US" dirty="0"/>
              <a:t>a sharable recipe</a:t>
            </a:r>
          </a:p>
          <a:p>
            <a:r>
              <a:rPr lang="en-US" dirty="0" smtClean="0"/>
              <a:t>Beer </a:t>
            </a:r>
            <a:r>
              <a:rPr lang="en-US" dirty="0"/>
              <a:t>repeatability</a:t>
            </a:r>
          </a:p>
          <a:p>
            <a:r>
              <a:rPr lang="en-US" dirty="0" smtClean="0"/>
              <a:t>Beer </a:t>
            </a:r>
            <a:r>
              <a:rPr lang="en-US" dirty="0"/>
              <a:t>quality</a:t>
            </a:r>
          </a:p>
          <a:p>
            <a:r>
              <a:rPr lang="en-US" dirty="0" smtClean="0"/>
              <a:t>Detect </a:t>
            </a:r>
            <a:r>
              <a:rPr lang="en-US" dirty="0"/>
              <a:t>the effect of hardware/process changes</a:t>
            </a:r>
          </a:p>
        </p:txBody>
      </p:sp>
    </p:spTree>
    <p:extLst>
      <p:ext uri="{BB962C8B-B14F-4D97-AF65-F5344CB8AC3E}">
        <p14:creationId xmlns:p14="http://schemas.microsoft.com/office/powerpoint/2010/main" val="3882974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40" y="140677"/>
            <a:ext cx="4016651" cy="65977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394" y="590842"/>
            <a:ext cx="4550606" cy="60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87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" y="256736"/>
            <a:ext cx="11460480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65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2878"/>
            <a:ext cx="8787618" cy="659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54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0018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4740817" y="1543219"/>
            <a:ext cx="6659563" cy="37449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44" y="426419"/>
            <a:ext cx="5790476" cy="57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Variables to control.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5797"/>
            <a:ext cx="10515600" cy="4351338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Ingredients</a:t>
            </a:r>
          </a:p>
          <a:p>
            <a:pPr lvl="1"/>
            <a:r>
              <a:rPr lang="en-US" dirty="0" smtClean="0"/>
              <a:t>Water</a:t>
            </a:r>
          </a:p>
          <a:p>
            <a:pPr lvl="1"/>
            <a:r>
              <a:rPr lang="en-US" dirty="0" smtClean="0"/>
              <a:t>Malt</a:t>
            </a:r>
          </a:p>
          <a:p>
            <a:pPr lvl="1"/>
            <a:r>
              <a:rPr lang="en-US" dirty="0" smtClean="0"/>
              <a:t>Hops</a:t>
            </a:r>
          </a:p>
          <a:p>
            <a:pPr lvl="1"/>
            <a:r>
              <a:rPr lang="en-US" dirty="0" smtClean="0"/>
              <a:t>Yeast</a:t>
            </a:r>
          </a:p>
          <a:p>
            <a:r>
              <a:rPr lang="en-US" dirty="0" smtClean="0"/>
              <a:t>Process </a:t>
            </a:r>
          </a:p>
          <a:p>
            <a:pPr lvl="1"/>
            <a:r>
              <a:rPr lang="en-US" dirty="0" smtClean="0"/>
              <a:t>Milling</a:t>
            </a:r>
          </a:p>
          <a:p>
            <a:pPr lvl="1"/>
            <a:r>
              <a:rPr lang="en-US" dirty="0" smtClean="0"/>
              <a:t>Mashing</a:t>
            </a:r>
          </a:p>
          <a:p>
            <a:pPr lvl="1"/>
            <a:r>
              <a:rPr lang="en-US" dirty="0" smtClean="0"/>
              <a:t>Sparging</a:t>
            </a:r>
          </a:p>
          <a:p>
            <a:pPr lvl="1"/>
            <a:r>
              <a:rPr lang="en-US" dirty="0" smtClean="0"/>
              <a:t>Boiling</a:t>
            </a:r>
          </a:p>
          <a:p>
            <a:pPr lvl="1"/>
            <a:r>
              <a:rPr lang="en-US" dirty="0" smtClean="0"/>
              <a:t>Hop additions</a:t>
            </a:r>
          </a:p>
          <a:p>
            <a:pPr lvl="1"/>
            <a:r>
              <a:rPr lang="en-US" dirty="0" smtClean="0"/>
              <a:t>Whirlpool</a:t>
            </a:r>
          </a:p>
          <a:p>
            <a:pPr lvl="1"/>
            <a:r>
              <a:rPr lang="en-US" dirty="0" smtClean="0"/>
              <a:t>Knockout</a:t>
            </a:r>
          </a:p>
          <a:p>
            <a:pPr lvl="1"/>
            <a:r>
              <a:rPr lang="en-US" dirty="0" smtClean="0"/>
              <a:t>Fermentation</a:t>
            </a:r>
          </a:p>
          <a:p>
            <a:r>
              <a:rPr lang="en-US" dirty="0" smtClean="0"/>
              <a:t>Cellaring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879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Ingredients - 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8504"/>
            <a:ext cx="10515600" cy="4351338"/>
          </a:xfrm>
        </p:spPr>
        <p:txBody>
          <a:bodyPr/>
          <a:lstStyle/>
          <a:p>
            <a:r>
              <a:rPr lang="en-US" dirty="0" smtClean="0"/>
              <a:t>Beer is over 90% water</a:t>
            </a:r>
          </a:p>
          <a:p>
            <a:pPr marL="228600" lvl="1">
              <a:spcBef>
                <a:spcPts val="1000"/>
              </a:spcBef>
            </a:pPr>
            <a:r>
              <a:rPr lang="en-US" sz="2800" dirty="0" smtClean="0"/>
              <a:t>Consistently good tasting water</a:t>
            </a:r>
          </a:p>
          <a:p>
            <a:pPr marL="685800" lvl="2">
              <a:spcBef>
                <a:spcPts val="1000"/>
              </a:spcBef>
            </a:pPr>
            <a:r>
              <a:rPr lang="en-US" sz="2400" dirty="0" smtClean="0"/>
              <a:t>Chlorine removal</a:t>
            </a:r>
          </a:p>
          <a:p>
            <a:pPr lvl="1"/>
            <a:r>
              <a:rPr lang="en-US" dirty="0" smtClean="0"/>
              <a:t>Water Report</a:t>
            </a:r>
          </a:p>
          <a:p>
            <a:pPr lvl="1"/>
            <a:r>
              <a:rPr lang="en-US" dirty="0" smtClean="0"/>
              <a:t>Hardness – Salt Additions</a:t>
            </a:r>
          </a:p>
          <a:p>
            <a:pPr lvl="1"/>
            <a:r>
              <a:rPr lang="en-US" dirty="0" smtClean="0"/>
              <a:t>Dilution</a:t>
            </a:r>
          </a:p>
          <a:p>
            <a:pPr lvl="1"/>
            <a:r>
              <a:rPr lang="en-US" dirty="0" smtClean="0"/>
              <a:t>RO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74" y="859093"/>
            <a:ext cx="3871453" cy="516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4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Ingredients - Malt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Freshest possible</a:t>
            </a:r>
          </a:p>
          <a:p>
            <a:r>
              <a:rPr lang="en-US" dirty="0" smtClean="0"/>
              <a:t>Highest quality</a:t>
            </a:r>
          </a:p>
          <a:p>
            <a:r>
              <a:rPr lang="en-US" dirty="0" smtClean="0"/>
              <a:t>If possible, check your potential extract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169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Ingredients - Hops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Know your alpha</a:t>
            </a:r>
          </a:p>
          <a:p>
            <a:r>
              <a:rPr lang="en-US" dirty="0" smtClean="0"/>
              <a:t>Freshest possible</a:t>
            </a:r>
          </a:p>
          <a:p>
            <a:r>
              <a:rPr lang="en-US" dirty="0" smtClean="0"/>
              <a:t>Buy in bulk</a:t>
            </a:r>
          </a:p>
          <a:p>
            <a:r>
              <a:rPr lang="en-US" dirty="0" smtClean="0"/>
              <a:t>Store correctly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752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Ingredients- Yeast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Starter</a:t>
            </a:r>
          </a:p>
          <a:p>
            <a:pPr lvl="1"/>
            <a:r>
              <a:rPr lang="en-US" dirty="0" smtClean="0"/>
              <a:t>Active</a:t>
            </a:r>
          </a:p>
          <a:p>
            <a:pPr lvl="1"/>
            <a:r>
              <a:rPr lang="en-US" dirty="0" smtClean="0"/>
              <a:t>Oxygenated</a:t>
            </a:r>
          </a:p>
          <a:p>
            <a:pPr lvl="1"/>
            <a:r>
              <a:rPr lang="en-US" dirty="0" smtClean="0"/>
              <a:t>Appropriately sized</a:t>
            </a:r>
          </a:p>
          <a:p>
            <a:pPr lvl="1"/>
            <a:r>
              <a:rPr lang="en-US" dirty="0" smtClean="0"/>
              <a:t>Consistent cell count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084" y="759656"/>
            <a:ext cx="2700704" cy="477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49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- Milling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Consistency </a:t>
            </a:r>
          </a:p>
          <a:p>
            <a:r>
              <a:rPr lang="en-US" dirty="0" smtClean="0"/>
              <a:t>Lauterability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197" y="2167631"/>
            <a:ext cx="7628145" cy="428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13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- Mashing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Dough-In</a:t>
            </a:r>
          </a:p>
          <a:p>
            <a:pPr lvl="1"/>
            <a:r>
              <a:rPr lang="en-US" dirty="0" smtClean="0"/>
              <a:t>Strike Temperature</a:t>
            </a:r>
          </a:p>
          <a:p>
            <a:pPr lvl="1"/>
            <a:r>
              <a:rPr lang="en-US" dirty="0" smtClean="0"/>
              <a:t>Grist Temperature</a:t>
            </a:r>
          </a:p>
          <a:p>
            <a:r>
              <a:rPr lang="en-US" dirty="0" smtClean="0"/>
              <a:t>Water-Grist Ratio</a:t>
            </a:r>
          </a:p>
          <a:p>
            <a:r>
              <a:rPr lang="en-US" dirty="0" smtClean="0"/>
              <a:t>Temperature Control</a:t>
            </a:r>
          </a:p>
          <a:p>
            <a:r>
              <a:rPr lang="en-US" dirty="0" err="1" smtClean="0"/>
              <a:t>Ph</a:t>
            </a:r>
            <a:endParaRPr lang="en-US" dirty="0" smtClean="0"/>
          </a:p>
          <a:p>
            <a:r>
              <a:rPr lang="en-US" dirty="0" err="1" smtClean="0"/>
              <a:t>Vorlauf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420" y="464234"/>
            <a:ext cx="2687994" cy="516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70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10558</TotalTime>
  <Words>227</Words>
  <Application>Microsoft Office PowerPoint</Application>
  <PresentationFormat>Widescreen</PresentationFormat>
  <Paragraphs>101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Brewing Consistency </vt:lpstr>
      <vt:lpstr>Why is brewing consistency important? </vt:lpstr>
      <vt:lpstr>Variables to control.</vt:lpstr>
      <vt:lpstr>Ingredients - Water</vt:lpstr>
      <vt:lpstr>Ingredients - Malt</vt:lpstr>
      <vt:lpstr>Ingredients - Hops</vt:lpstr>
      <vt:lpstr>Ingredients- Yeast</vt:lpstr>
      <vt:lpstr>Process - Milling</vt:lpstr>
      <vt:lpstr>Process - Mashing</vt:lpstr>
      <vt:lpstr>Process - Sparging</vt:lpstr>
      <vt:lpstr>Process - Boiling</vt:lpstr>
      <vt:lpstr>Process – Hop Additions</vt:lpstr>
      <vt:lpstr>Process - Whirlpool</vt:lpstr>
      <vt:lpstr>Process - Knockout</vt:lpstr>
      <vt:lpstr>Process Fermentation</vt:lpstr>
      <vt:lpstr>Cellaring</vt:lpstr>
      <vt:lpstr>The 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Brewing Consistency</dc:title>
  <dc:creator>Mike McDole</dc:creator>
  <cp:lastModifiedBy>Mike McDole</cp:lastModifiedBy>
  <cp:revision>59</cp:revision>
  <cp:lastPrinted>2014-06-07T00:44:00Z</cp:lastPrinted>
  <dcterms:created xsi:type="dcterms:W3CDTF">2014-06-03T00:17:06Z</dcterms:created>
  <dcterms:modified xsi:type="dcterms:W3CDTF">2017-03-16T03:35:39Z</dcterms:modified>
</cp:coreProperties>
</file>