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88" r:id="rId3"/>
    <p:sldId id="297" r:id="rId4"/>
    <p:sldId id="298" r:id="rId5"/>
    <p:sldId id="306" r:id="rId6"/>
    <p:sldId id="311" r:id="rId7"/>
    <p:sldId id="280" r:id="rId8"/>
    <p:sldId id="285" r:id="rId9"/>
    <p:sldId id="281" r:id="rId10"/>
    <p:sldId id="299" r:id="rId11"/>
    <p:sldId id="291" r:id="rId12"/>
    <p:sldId id="292" r:id="rId13"/>
    <p:sldId id="300" r:id="rId14"/>
    <p:sldId id="293" r:id="rId15"/>
    <p:sldId id="294" r:id="rId16"/>
    <p:sldId id="295" r:id="rId17"/>
    <p:sldId id="289" r:id="rId18"/>
    <p:sldId id="290" r:id="rId19"/>
    <p:sldId id="296" r:id="rId20"/>
    <p:sldId id="310" r:id="rId21"/>
    <p:sldId id="301" r:id="rId22"/>
    <p:sldId id="302" r:id="rId23"/>
    <p:sldId id="303" r:id="rId24"/>
    <p:sldId id="312" r:id="rId25"/>
    <p:sldId id="304" r:id="rId26"/>
    <p:sldId id="307" r:id="rId27"/>
    <p:sldId id="308" r:id="rId28"/>
    <p:sldId id="309" r:id="rId29"/>
    <p:sldId id="313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-1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37A8F5-7E65-C442-84F4-A460AEFF6CB8}" type="doc">
      <dgm:prSet loTypeId="urn:microsoft.com/office/officeart/2009/3/layout/Pie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8C9ACD-2523-6144-B4C4-7672C3C30C7A}">
      <dgm:prSet phldrT="[Text]"/>
      <dgm:spPr/>
      <dgm:t>
        <a:bodyPr/>
        <a:lstStyle/>
        <a:p>
          <a:r>
            <a:rPr lang="en-US" dirty="0" smtClean="0"/>
            <a:t>Wholesale kegs</a:t>
          </a:r>
          <a:endParaRPr lang="en-US" dirty="0"/>
        </a:p>
      </dgm:t>
    </dgm:pt>
    <dgm:pt modelId="{1E425D1E-EEDD-EB43-AF42-0284CF01CAC0}" type="parTrans" cxnId="{D96B5EFE-0AF5-C544-9868-7FBEE3C363E4}">
      <dgm:prSet/>
      <dgm:spPr/>
      <dgm:t>
        <a:bodyPr/>
        <a:lstStyle/>
        <a:p>
          <a:endParaRPr lang="en-US"/>
        </a:p>
      </dgm:t>
    </dgm:pt>
    <dgm:pt modelId="{AF74E727-827B-8441-A71F-B0BAF6CD2320}" type="sibTrans" cxnId="{D96B5EFE-0AF5-C544-9868-7FBEE3C363E4}">
      <dgm:prSet/>
      <dgm:spPr/>
      <dgm:t>
        <a:bodyPr/>
        <a:lstStyle/>
        <a:p>
          <a:endParaRPr lang="en-US"/>
        </a:p>
      </dgm:t>
    </dgm:pt>
    <dgm:pt modelId="{7B3F8F0C-15B1-3C4C-8A8A-4D17330D8C2A}">
      <dgm:prSet phldrT="[Text]"/>
      <dgm:spPr/>
      <dgm:t>
        <a:bodyPr/>
        <a:lstStyle/>
        <a:p>
          <a:r>
            <a:rPr lang="en-US" dirty="0" smtClean="0"/>
            <a:t>$60 – 80/keg</a:t>
          </a:r>
          <a:endParaRPr lang="en-US" dirty="0"/>
        </a:p>
      </dgm:t>
    </dgm:pt>
    <dgm:pt modelId="{090B2BFD-AC4C-884A-8DE7-C857165671ED}" type="parTrans" cxnId="{FAF5E51C-6472-9F47-8E80-47A22005B97C}">
      <dgm:prSet/>
      <dgm:spPr/>
      <dgm:t>
        <a:bodyPr/>
        <a:lstStyle/>
        <a:p>
          <a:endParaRPr lang="en-US"/>
        </a:p>
      </dgm:t>
    </dgm:pt>
    <dgm:pt modelId="{3DDB81A2-DB86-6B4D-932B-D86E5F7E80AA}" type="sibTrans" cxnId="{FAF5E51C-6472-9F47-8E80-47A22005B97C}">
      <dgm:prSet/>
      <dgm:spPr/>
      <dgm:t>
        <a:bodyPr/>
        <a:lstStyle/>
        <a:p>
          <a:endParaRPr lang="en-US"/>
        </a:p>
      </dgm:t>
    </dgm:pt>
    <dgm:pt modelId="{BE95DDCC-7782-B842-BCFA-D17AD7AD90BA}">
      <dgm:prSet phldrT="[Text]"/>
      <dgm:spPr/>
      <dgm:t>
        <a:bodyPr/>
        <a:lstStyle/>
        <a:p>
          <a:r>
            <a:rPr lang="en-US" dirty="0" smtClean="0"/>
            <a:t>Wholesale Cases</a:t>
          </a:r>
          <a:endParaRPr lang="en-US" dirty="0"/>
        </a:p>
      </dgm:t>
    </dgm:pt>
    <dgm:pt modelId="{13EAB093-0ABA-D24C-A006-CE8E84B7363B}" type="parTrans" cxnId="{DFEEEF58-E425-004F-B68E-C4CCAA8B7290}">
      <dgm:prSet/>
      <dgm:spPr/>
      <dgm:t>
        <a:bodyPr/>
        <a:lstStyle/>
        <a:p>
          <a:endParaRPr lang="en-US"/>
        </a:p>
      </dgm:t>
    </dgm:pt>
    <dgm:pt modelId="{AFAD628D-5ECB-B44D-B043-DE234AB99E14}" type="sibTrans" cxnId="{DFEEEF58-E425-004F-B68E-C4CCAA8B7290}">
      <dgm:prSet/>
      <dgm:spPr/>
      <dgm:t>
        <a:bodyPr/>
        <a:lstStyle/>
        <a:p>
          <a:endParaRPr lang="en-US"/>
        </a:p>
      </dgm:t>
    </dgm:pt>
    <dgm:pt modelId="{51D38571-98B8-0E48-A68F-EFF8A7CCE37D}">
      <dgm:prSet phldrT="[Text]"/>
      <dgm:spPr/>
      <dgm:t>
        <a:bodyPr/>
        <a:lstStyle/>
        <a:p>
          <a:r>
            <a:rPr lang="en-US" dirty="0" smtClean="0"/>
            <a:t>$160-190/keg equivalent</a:t>
          </a:r>
          <a:endParaRPr lang="en-US" dirty="0"/>
        </a:p>
      </dgm:t>
    </dgm:pt>
    <dgm:pt modelId="{9A674FC4-6467-0F45-9ADC-EAEE52FC40CC}" type="parTrans" cxnId="{F5296F38-487E-204D-AB9C-E4787965C174}">
      <dgm:prSet/>
      <dgm:spPr/>
      <dgm:t>
        <a:bodyPr/>
        <a:lstStyle/>
        <a:p>
          <a:endParaRPr lang="en-US"/>
        </a:p>
      </dgm:t>
    </dgm:pt>
    <dgm:pt modelId="{4C8E8049-922E-AD45-AFB3-6DB47C0EF025}" type="sibTrans" cxnId="{F5296F38-487E-204D-AB9C-E4787965C174}">
      <dgm:prSet/>
      <dgm:spPr/>
      <dgm:t>
        <a:bodyPr/>
        <a:lstStyle/>
        <a:p>
          <a:endParaRPr lang="en-US"/>
        </a:p>
      </dgm:t>
    </dgm:pt>
    <dgm:pt modelId="{65142CF4-ED3A-0740-95BE-B39F0FF14527}">
      <dgm:prSet phldrT="[Text]"/>
      <dgm:spPr/>
      <dgm:t>
        <a:bodyPr/>
        <a:lstStyle/>
        <a:p>
          <a:r>
            <a:rPr lang="en-US" dirty="0" smtClean="0"/>
            <a:t>On-site Pints/Growlers</a:t>
          </a:r>
          <a:endParaRPr lang="en-US" dirty="0"/>
        </a:p>
      </dgm:t>
    </dgm:pt>
    <dgm:pt modelId="{A6D12C85-E1D5-924C-89E3-76387F95EF80}" type="parTrans" cxnId="{E432634E-4601-FC4E-9279-4B76F609EC3B}">
      <dgm:prSet/>
      <dgm:spPr/>
      <dgm:t>
        <a:bodyPr/>
        <a:lstStyle/>
        <a:p>
          <a:endParaRPr lang="en-US"/>
        </a:p>
      </dgm:t>
    </dgm:pt>
    <dgm:pt modelId="{65199DD4-E609-8A42-A196-11B7FA03BF1C}" type="sibTrans" cxnId="{E432634E-4601-FC4E-9279-4B76F609EC3B}">
      <dgm:prSet/>
      <dgm:spPr/>
      <dgm:t>
        <a:bodyPr/>
        <a:lstStyle/>
        <a:p>
          <a:endParaRPr lang="en-US"/>
        </a:p>
      </dgm:t>
    </dgm:pt>
    <dgm:pt modelId="{8A1DAD39-F8D9-814E-B9DE-179F39ED416A}">
      <dgm:prSet phldrT="[Text]"/>
      <dgm:spPr/>
      <dgm:t>
        <a:bodyPr/>
        <a:lstStyle/>
        <a:p>
          <a:r>
            <a:rPr lang="en-US" dirty="0" smtClean="0"/>
            <a:t>$400 – 500/keg</a:t>
          </a:r>
          <a:endParaRPr lang="en-US" dirty="0"/>
        </a:p>
      </dgm:t>
    </dgm:pt>
    <dgm:pt modelId="{7E080AE2-986E-5348-BB25-AC4EF3EFFE4B}" type="parTrans" cxnId="{FF826DCE-7E91-0146-AB9C-1F0272EC5769}">
      <dgm:prSet/>
      <dgm:spPr/>
      <dgm:t>
        <a:bodyPr/>
        <a:lstStyle/>
        <a:p>
          <a:endParaRPr lang="en-US"/>
        </a:p>
      </dgm:t>
    </dgm:pt>
    <dgm:pt modelId="{417B0B5D-AE26-6940-A029-D2CE4AB7F16D}" type="sibTrans" cxnId="{FF826DCE-7E91-0146-AB9C-1F0272EC5769}">
      <dgm:prSet/>
      <dgm:spPr/>
      <dgm:t>
        <a:bodyPr/>
        <a:lstStyle/>
        <a:p>
          <a:endParaRPr lang="en-US"/>
        </a:p>
      </dgm:t>
    </dgm:pt>
    <dgm:pt modelId="{3EB7D5AD-63A9-2140-A720-81B8E7AA28F5}" type="pres">
      <dgm:prSet presAssocID="{5737A8F5-7E65-C442-84F4-A460AEFF6CB8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B0EF4A9-010F-B848-B02E-66A3C3C04E0A}" type="pres">
      <dgm:prSet presAssocID="{0C8C9ACD-2523-6144-B4C4-7672C3C30C7A}" presName="ParentComposite" presStyleCnt="0"/>
      <dgm:spPr/>
    </dgm:pt>
    <dgm:pt modelId="{BD164B71-ED33-FB49-9D11-E8660A479690}" type="pres">
      <dgm:prSet presAssocID="{0C8C9ACD-2523-6144-B4C4-7672C3C30C7A}" presName="Chord" presStyleLbl="bgShp" presStyleIdx="0" presStyleCnt="3"/>
      <dgm:spPr/>
    </dgm:pt>
    <dgm:pt modelId="{15EBA7AB-7BDD-F940-91FA-E2AC1A498D05}" type="pres">
      <dgm:prSet presAssocID="{0C8C9ACD-2523-6144-B4C4-7672C3C30C7A}" presName="Pie" presStyleLbl="alignNode1" presStyleIdx="0" presStyleCnt="3"/>
      <dgm:spPr/>
    </dgm:pt>
    <dgm:pt modelId="{112DDEC6-68DA-C041-94EC-4A01469CE819}" type="pres">
      <dgm:prSet presAssocID="{0C8C9ACD-2523-6144-B4C4-7672C3C30C7A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36FEB-C0C6-2C4D-AE77-845AAF694DFC}" type="pres">
      <dgm:prSet presAssocID="{3DDB81A2-DB86-6B4D-932B-D86E5F7E80AA}" presName="negSibTrans" presStyleCnt="0"/>
      <dgm:spPr/>
    </dgm:pt>
    <dgm:pt modelId="{BEA88D6D-A491-464D-A97F-6D427E3DD489}" type="pres">
      <dgm:prSet presAssocID="{0C8C9ACD-2523-6144-B4C4-7672C3C30C7A}" presName="composite" presStyleCnt="0"/>
      <dgm:spPr/>
    </dgm:pt>
    <dgm:pt modelId="{1C923E8D-5E7B-FD4C-96C8-41B1BFCCC5AB}" type="pres">
      <dgm:prSet presAssocID="{0C8C9ACD-2523-6144-B4C4-7672C3C30C7A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F2A13-A802-C14A-AFA2-C6EF430BB601}" type="pres">
      <dgm:prSet presAssocID="{AF74E727-827B-8441-A71F-B0BAF6CD2320}" presName="sibTrans" presStyleCnt="0"/>
      <dgm:spPr/>
    </dgm:pt>
    <dgm:pt modelId="{56227917-9316-7C40-BB07-6CA12942C2E7}" type="pres">
      <dgm:prSet presAssocID="{BE95DDCC-7782-B842-BCFA-D17AD7AD90BA}" presName="ParentComposite" presStyleCnt="0"/>
      <dgm:spPr/>
    </dgm:pt>
    <dgm:pt modelId="{3D456568-C1AB-B54D-9CA2-DB2B76F7CEF9}" type="pres">
      <dgm:prSet presAssocID="{BE95DDCC-7782-B842-BCFA-D17AD7AD90BA}" presName="Chord" presStyleLbl="bgShp" presStyleIdx="1" presStyleCnt="3"/>
      <dgm:spPr/>
    </dgm:pt>
    <dgm:pt modelId="{C2F3AE29-33E0-1F4B-9545-D5716F2F7BC1}" type="pres">
      <dgm:prSet presAssocID="{BE95DDCC-7782-B842-BCFA-D17AD7AD90BA}" presName="Pie" presStyleLbl="alignNode1" presStyleIdx="1" presStyleCnt="3"/>
      <dgm:spPr/>
    </dgm:pt>
    <dgm:pt modelId="{8A31A894-ED00-8445-B186-8FDD07574F6B}" type="pres">
      <dgm:prSet presAssocID="{BE95DDCC-7782-B842-BCFA-D17AD7AD90BA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E5EDD-4FC8-0744-92B7-87B21DE965D6}" type="pres">
      <dgm:prSet presAssocID="{4C8E8049-922E-AD45-AFB3-6DB47C0EF025}" presName="negSibTrans" presStyleCnt="0"/>
      <dgm:spPr/>
    </dgm:pt>
    <dgm:pt modelId="{5CC995AA-9BB1-A349-9FCB-D98193F48251}" type="pres">
      <dgm:prSet presAssocID="{BE95DDCC-7782-B842-BCFA-D17AD7AD90BA}" presName="composite" presStyleCnt="0"/>
      <dgm:spPr/>
    </dgm:pt>
    <dgm:pt modelId="{F2DA1B3C-181A-B44D-87C7-95B105BA2D88}" type="pres">
      <dgm:prSet presAssocID="{BE95DDCC-7782-B842-BCFA-D17AD7AD90BA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81138-8CA2-184E-84B6-B429FDCE6F0C}" type="pres">
      <dgm:prSet presAssocID="{AFAD628D-5ECB-B44D-B043-DE234AB99E14}" presName="sibTrans" presStyleCnt="0"/>
      <dgm:spPr/>
    </dgm:pt>
    <dgm:pt modelId="{7649C475-1DE7-7C4C-BB99-943CACAA9ACB}" type="pres">
      <dgm:prSet presAssocID="{65142CF4-ED3A-0740-95BE-B39F0FF14527}" presName="ParentComposite" presStyleCnt="0"/>
      <dgm:spPr/>
    </dgm:pt>
    <dgm:pt modelId="{180999A6-9B80-C546-8B16-672BCF36BBC9}" type="pres">
      <dgm:prSet presAssocID="{65142CF4-ED3A-0740-95BE-B39F0FF14527}" presName="Chord" presStyleLbl="bgShp" presStyleIdx="2" presStyleCnt="3"/>
      <dgm:spPr/>
    </dgm:pt>
    <dgm:pt modelId="{A2F57539-26B6-BE40-A1B9-9B3571358972}" type="pres">
      <dgm:prSet presAssocID="{65142CF4-ED3A-0740-95BE-B39F0FF14527}" presName="Pie" presStyleLbl="alignNode1" presStyleIdx="2" presStyleCnt="3"/>
      <dgm:spPr/>
    </dgm:pt>
    <dgm:pt modelId="{6998F9F3-0744-8545-86AF-EDEE36D12B13}" type="pres">
      <dgm:prSet presAssocID="{65142CF4-ED3A-0740-95BE-B39F0FF14527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9A54A-C5D0-6548-B932-29B68F68FC94}" type="pres">
      <dgm:prSet presAssocID="{417B0B5D-AE26-6940-A029-D2CE4AB7F16D}" presName="negSibTrans" presStyleCnt="0"/>
      <dgm:spPr/>
    </dgm:pt>
    <dgm:pt modelId="{CFBAA798-9056-F042-9D64-ADAEA7E57C1E}" type="pres">
      <dgm:prSet presAssocID="{65142CF4-ED3A-0740-95BE-B39F0FF14527}" presName="composite" presStyleCnt="0"/>
      <dgm:spPr/>
    </dgm:pt>
    <dgm:pt modelId="{A0177B27-B216-CE4E-BFEC-0F02BCC23179}" type="pres">
      <dgm:prSet presAssocID="{65142CF4-ED3A-0740-95BE-B39F0FF14527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32634E-4601-FC4E-9279-4B76F609EC3B}" srcId="{5737A8F5-7E65-C442-84F4-A460AEFF6CB8}" destId="{65142CF4-ED3A-0740-95BE-B39F0FF14527}" srcOrd="2" destOrd="0" parTransId="{A6D12C85-E1D5-924C-89E3-76387F95EF80}" sibTransId="{65199DD4-E609-8A42-A196-11B7FA03BF1C}"/>
    <dgm:cxn modelId="{4079D86D-A3C8-C646-8F3A-7B7EB65FA1EA}" type="presOf" srcId="{51D38571-98B8-0E48-A68F-EFF8A7CCE37D}" destId="{F2DA1B3C-181A-B44D-87C7-95B105BA2D88}" srcOrd="0" destOrd="0" presId="urn:microsoft.com/office/officeart/2009/3/layout/PieProcess"/>
    <dgm:cxn modelId="{D345003D-39C8-7548-BE01-74B1721C72F3}" type="presOf" srcId="{8A1DAD39-F8D9-814E-B9DE-179F39ED416A}" destId="{A0177B27-B216-CE4E-BFEC-0F02BCC23179}" srcOrd="0" destOrd="0" presId="urn:microsoft.com/office/officeart/2009/3/layout/PieProcess"/>
    <dgm:cxn modelId="{FAF5E51C-6472-9F47-8E80-47A22005B97C}" srcId="{0C8C9ACD-2523-6144-B4C4-7672C3C30C7A}" destId="{7B3F8F0C-15B1-3C4C-8A8A-4D17330D8C2A}" srcOrd="0" destOrd="0" parTransId="{090B2BFD-AC4C-884A-8DE7-C857165671ED}" sibTransId="{3DDB81A2-DB86-6B4D-932B-D86E5F7E80AA}"/>
    <dgm:cxn modelId="{DFEEEF58-E425-004F-B68E-C4CCAA8B7290}" srcId="{5737A8F5-7E65-C442-84F4-A460AEFF6CB8}" destId="{BE95DDCC-7782-B842-BCFA-D17AD7AD90BA}" srcOrd="1" destOrd="0" parTransId="{13EAB093-0ABA-D24C-A006-CE8E84B7363B}" sibTransId="{AFAD628D-5ECB-B44D-B043-DE234AB99E14}"/>
    <dgm:cxn modelId="{3CFA8685-44C0-8141-81B8-2B251DE684FA}" type="presOf" srcId="{0C8C9ACD-2523-6144-B4C4-7672C3C30C7A}" destId="{112DDEC6-68DA-C041-94EC-4A01469CE819}" srcOrd="0" destOrd="0" presId="urn:microsoft.com/office/officeart/2009/3/layout/PieProcess"/>
    <dgm:cxn modelId="{D96B5EFE-0AF5-C544-9868-7FBEE3C363E4}" srcId="{5737A8F5-7E65-C442-84F4-A460AEFF6CB8}" destId="{0C8C9ACD-2523-6144-B4C4-7672C3C30C7A}" srcOrd="0" destOrd="0" parTransId="{1E425D1E-EEDD-EB43-AF42-0284CF01CAC0}" sibTransId="{AF74E727-827B-8441-A71F-B0BAF6CD2320}"/>
    <dgm:cxn modelId="{FF826DCE-7E91-0146-AB9C-1F0272EC5769}" srcId="{65142CF4-ED3A-0740-95BE-B39F0FF14527}" destId="{8A1DAD39-F8D9-814E-B9DE-179F39ED416A}" srcOrd="0" destOrd="0" parTransId="{7E080AE2-986E-5348-BB25-AC4EF3EFFE4B}" sibTransId="{417B0B5D-AE26-6940-A029-D2CE4AB7F16D}"/>
    <dgm:cxn modelId="{DD146D84-2449-224E-9D4E-ECB3A82C9DDA}" type="presOf" srcId="{5737A8F5-7E65-C442-84F4-A460AEFF6CB8}" destId="{3EB7D5AD-63A9-2140-A720-81B8E7AA28F5}" srcOrd="0" destOrd="0" presId="urn:microsoft.com/office/officeart/2009/3/layout/PieProcess"/>
    <dgm:cxn modelId="{256974D5-D2F1-1440-B6DC-B3A482F0BA32}" type="presOf" srcId="{65142CF4-ED3A-0740-95BE-B39F0FF14527}" destId="{6998F9F3-0744-8545-86AF-EDEE36D12B13}" srcOrd="0" destOrd="0" presId="urn:microsoft.com/office/officeart/2009/3/layout/PieProcess"/>
    <dgm:cxn modelId="{F5296F38-487E-204D-AB9C-E4787965C174}" srcId="{BE95DDCC-7782-B842-BCFA-D17AD7AD90BA}" destId="{51D38571-98B8-0E48-A68F-EFF8A7CCE37D}" srcOrd="0" destOrd="0" parTransId="{9A674FC4-6467-0F45-9ADC-EAEE52FC40CC}" sibTransId="{4C8E8049-922E-AD45-AFB3-6DB47C0EF025}"/>
    <dgm:cxn modelId="{A0D1C3B6-B5BA-304C-8CCC-4F81787042A1}" type="presOf" srcId="{7B3F8F0C-15B1-3C4C-8A8A-4D17330D8C2A}" destId="{1C923E8D-5E7B-FD4C-96C8-41B1BFCCC5AB}" srcOrd="0" destOrd="0" presId="urn:microsoft.com/office/officeart/2009/3/layout/PieProcess"/>
    <dgm:cxn modelId="{ECA16FCE-9D53-0246-8C68-745094D0C5C0}" type="presOf" srcId="{BE95DDCC-7782-B842-BCFA-D17AD7AD90BA}" destId="{8A31A894-ED00-8445-B186-8FDD07574F6B}" srcOrd="0" destOrd="0" presId="urn:microsoft.com/office/officeart/2009/3/layout/PieProcess"/>
    <dgm:cxn modelId="{90A85B04-DCBB-7D4B-9854-55A92CE22C67}" type="presParOf" srcId="{3EB7D5AD-63A9-2140-A720-81B8E7AA28F5}" destId="{7B0EF4A9-010F-B848-B02E-66A3C3C04E0A}" srcOrd="0" destOrd="0" presId="urn:microsoft.com/office/officeart/2009/3/layout/PieProcess"/>
    <dgm:cxn modelId="{84539222-263A-584F-BAC0-673957DE9FE7}" type="presParOf" srcId="{7B0EF4A9-010F-B848-B02E-66A3C3C04E0A}" destId="{BD164B71-ED33-FB49-9D11-E8660A479690}" srcOrd="0" destOrd="0" presId="urn:microsoft.com/office/officeart/2009/3/layout/PieProcess"/>
    <dgm:cxn modelId="{879FD51B-4ACD-1C4B-9EB1-D3127EDFD080}" type="presParOf" srcId="{7B0EF4A9-010F-B848-B02E-66A3C3C04E0A}" destId="{15EBA7AB-7BDD-F940-91FA-E2AC1A498D05}" srcOrd="1" destOrd="0" presId="urn:microsoft.com/office/officeart/2009/3/layout/PieProcess"/>
    <dgm:cxn modelId="{14E55BC3-BB3C-0845-B42C-F6E5F81C130F}" type="presParOf" srcId="{7B0EF4A9-010F-B848-B02E-66A3C3C04E0A}" destId="{112DDEC6-68DA-C041-94EC-4A01469CE819}" srcOrd="2" destOrd="0" presId="urn:microsoft.com/office/officeart/2009/3/layout/PieProcess"/>
    <dgm:cxn modelId="{4EF8D07C-D649-3941-B705-1FEC080C4FEF}" type="presParOf" srcId="{3EB7D5AD-63A9-2140-A720-81B8E7AA28F5}" destId="{67936FEB-C0C6-2C4D-AE77-845AAF694DFC}" srcOrd="1" destOrd="0" presId="urn:microsoft.com/office/officeart/2009/3/layout/PieProcess"/>
    <dgm:cxn modelId="{7C1EDD0A-FC49-DD4F-AA30-4A15220A1B4D}" type="presParOf" srcId="{3EB7D5AD-63A9-2140-A720-81B8E7AA28F5}" destId="{BEA88D6D-A491-464D-A97F-6D427E3DD489}" srcOrd="2" destOrd="0" presId="urn:microsoft.com/office/officeart/2009/3/layout/PieProcess"/>
    <dgm:cxn modelId="{46C7413D-6F4E-BE47-BB15-FEB8C4D074BA}" type="presParOf" srcId="{BEA88D6D-A491-464D-A97F-6D427E3DD489}" destId="{1C923E8D-5E7B-FD4C-96C8-41B1BFCCC5AB}" srcOrd="0" destOrd="0" presId="urn:microsoft.com/office/officeart/2009/3/layout/PieProcess"/>
    <dgm:cxn modelId="{5A42996A-779E-4043-B371-E5ADF4300E91}" type="presParOf" srcId="{3EB7D5AD-63A9-2140-A720-81B8E7AA28F5}" destId="{5E8F2A13-A802-C14A-AFA2-C6EF430BB601}" srcOrd="3" destOrd="0" presId="urn:microsoft.com/office/officeart/2009/3/layout/PieProcess"/>
    <dgm:cxn modelId="{12DE9703-BFC9-EF42-B1AE-C1F33A3AF8AA}" type="presParOf" srcId="{3EB7D5AD-63A9-2140-A720-81B8E7AA28F5}" destId="{56227917-9316-7C40-BB07-6CA12942C2E7}" srcOrd="4" destOrd="0" presId="urn:microsoft.com/office/officeart/2009/3/layout/PieProcess"/>
    <dgm:cxn modelId="{FA46CDB1-93D5-274D-BA06-C3602F29D949}" type="presParOf" srcId="{56227917-9316-7C40-BB07-6CA12942C2E7}" destId="{3D456568-C1AB-B54D-9CA2-DB2B76F7CEF9}" srcOrd="0" destOrd="0" presId="urn:microsoft.com/office/officeart/2009/3/layout/PieProcess"/>
    <dgm:cxn modelId="{8B1BED6A-7484-9042-B336-7D9ED9155886}" type="presParOf" srcId="{56227917-9316-7C40-BB07-6CA12942C2E7}" destId="{C2F3AE29-33E0-1F4B-9545-D5716F2F7BC1}" srcOrd="1" destOrd="0" presId="urn:microsoft.com/office/officeart/2009/3/layout/PieProcess"/>
    <dgm:cxn modelId="{A814F649-DDBA-FF4A-8261-238E2D447DA7}" type="presParOf" srcId="{56227917-9316-7C40-BB07-6CA12942C2E7}" destId="{8A31A894-ED00-8445-B186-8FDD07574F6B}" srcOrd="2" destOrd="0" presId="urn:microsoft.com/office/officeart/2009/3/layout/PieProcess"/>
    <dgm:cxn modelId="{C5F07295-32C6-4648-B2FC-9C858FEF9778}" type="presParOf" srcId="{3EB7D5AD-63A9-2140-A720-81B8E7AA28F5}" destId="{8C0E5EDD-4FC8-0744-92B7-87B21DE965D6}" srcOrd="5" destOrd="0" presId="urn:microsoft.com/office/officeart/2009/3/layout/PieProcess"/>
    <dgm:cxn modelId="{A1DEFFE5-A339-5C4E-8E6A-95C96C8065E5}" type="presParOf" srcId="{3EB7D5AD-63A9-2140-A720-81B8E7AA28F5}" destId="{5CC995AA-9BB1-A349-9FCB-D98193F48251}" srcOrd="6" destOrd="0" presId="urn:microsoft.com/office/officeart/2009/3/layout/PieProcess"/>
    <dgm:cxn modelId="{08650B92-36D9-B048-B750-3CCF234FC359}" type="presParOf" srcId="{5CC995AA-9BB1-A349-9FCB-D98193F48251}" destId="{F2DA1B3C-181A-B44D-87C7-95B105BA2D88}" srcOrd="0" destOrd="0" presId="urn:microsoft.com/office/officeart/2009/3/layout/PieProcess"/>
    <dgm:cxn modelId="{1F67B910-4CBC-0B48-B482-1486D2146FAE}" type="presParOf" srcId="{3EB7D5AD-63A9-2140-A720-81B8E7AA28F5}" destId="{E6481138-8CA2-184E-84B6-B429FDCE6F0C}" srcOrd="7" destOrd="0" presId="urn:microsoft.com/office/officeart/2009/3/layout/PieProcess"/>
    <dgm:cxn modelId="{3D74DA00-4F3B-9747-8D4D-926F9C11717C}" type="presParOf" srcId="{3EB7D5AD-63A9-2140-A720-81B8E7AA28F5}" destId="{7649C475-1DE7-7C4C-BB99-943CACAA9ACB}" srcOrd="8" destOrd="0" presId="urn:microsoft.com/office/officeart/2009/3/layout/PieProcess"/>
    <dgm:cxn modelId="{690AC5AC-2ED6-A344-B045-BAF35F13B876}" type="presParOf" srcId="{7649C475-1DE7-7C4C-BB99-943CACAA9ACB}" destId="{180999A6-9B80-C546-8B16-672BCF36BBC9}" srcOrd="0" destOrd="0" presId="urn:microsoft.com/office/officeart/2009/3/layout/PieProcess"/>
    <dgm:cxn modelId="{E4C269DA-9230-844D-9EE1-B98D17FF35A5}" type="presParOf" srcId="{7649C475-1DE7-7C4C-BB99-943CACAA9ACB}" destId="{A2F57539-26B6-BE40-A1B9-9B3571358972}" srcOrd="1" destOrd="0" presId="urn:microsoft.com/office/officeart/2009/3/layout/PieProcess"/>
    <dgm:cxn modelId="{476225F3-6049-7348-8BF2-0CCE4802D56B}" type="presParOf" srcId="{7649C475-1DE7-7C4C-BB99-943CACAA9ACB}" destId="{6998F9F3-0744-8545-86AF-EDEE36D12B13}" srcOrd="2" destOrd="0" presId="urn:microsoft.com/office/officeart/2009/3/layout/PieProcess"/>
    <dgm:cxn modelId="{259F397A-A6E5-BB4F-AC6A-B39010D1D503}" type="presParOf" srcId="{3EB7D5AD-63A9-2140-A720-81B8E7AA28F5}" destId="{C109A54A-C5D0-6548-B932-29B68F68FC94}" srcOrd="9" destOrd="0" presId="urn:microsoft.com/office/officeart/2009/3/layout/PieProcess"/>
    <dgm:cxn modelId="{504D753A-A189-B74C-BEDE-074DC4719DCB}" type="presParOf" srcId="{3EB7D5AD-63A9-2140-A720-81B8E7AA28F5}" destId="{CFBAA798-9056-F042-9D64-ADAEA7E57C1E}" srcOrd="10" destOrd="0" presId="urn:microsoft.com/office/officeart/2009/3/layout/PieProcess"/>
    <dgm:cxn modelId="{33678E00-FD82-0A46-8664-4774C45A5EFD}" type="presParOf" srcId="{CFBAA798-9056-F042-9D64-ADAEA7E57C1E}" destId="{A0177B27-B216-CE4E-BFEC-0F02BCC23179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4C5B1F-B132-AD4C-8132-EEF14C22C308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23E8AC-8B7D-014F-B236-6418211993F4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6999F21B-DA90-6A4B-8A63-82B8613E7052}" type="parTrans" cxnId="{466F5F90-5872-3B4B-BF7A-B55B89C12929}">
      <dgm:prSet/>
      <dgm:spPr/>
      <dgm:t>
        <a:bodyPr/>
        <a:lstStyle/>
        <a:p>
          <a:endParaRPr lang="en-US"/>
        </a:p>
      </dgm:t>
    </dgm:pt>
    <dgm:pt modelId="{695EB533-124A-1E4F-A741-086A3FF7AC21}" type="sibTrans" cxnId="{466F5F90-5872-3B4B-BF7A-B55B89C12929}">
      <dgm:prSet/>
      <dgm:spPr/>
      <dgm:t>
        <a:bodyPr/>
        <a:lstStyle/>
        <a:p>
          <a:endParaRPr lang="en-US"/>
        </a:p>
      </dgm:t>
    </dgm:pt>
    <dgm:pt modelId="{09990399-5AC0-654A-8E29-93458D899E1F}">
      <dgm:prSet phldrT="[Text]"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AA7D7829-C7E3-4E42-AE62-0F07675CE9A6}" type="parTrans" cxnId="{9D7EBAE8-6631-B24D-B45E-C199DD1EBD4E}">
      <dgm:prSet/>
      <dgm:spPr/>
      <dgm:t>
        <a:bodyPr/>
        <a:lstStyle/>
        <a:p>
          <a:endParaRPr lang="en-US"/>
        </a:p>
      </dgm:t>
    </dgm:pt>
    <dgm:pt modelId="{5CD9ABC6-ED15-4745-9DA5-2A59EB882A05}" type="sibTrans" cxnId="{9D7EBAE8-6631-B24D-B45E-C199DD1EBD4E}">
      <dgm:prSet/>
      <dgm:spPr/>
      <dgm:t>
        <a:bodyPr/>
        <a:lstStyle/>
        <a:p>
          <a:endParaRPr lang="en-US"/>
        </a:p>
      </dgm:t>
    </dgm:pt>
    <dgm:pt modelId="{0CDCE3D1-C0CE-D940-8E97-2D9919F02F1C}">
      <dgm:prSet phldrT="[Text]"/>
      <dgm:spPr/>
      <dgm:t>
        <a:bodyPr/>
        <a:lstStyle/>
        <a:p>
          <a:r>
            <a:rPr lang="en-US" dirty="0" smtClean="0"/>
            <a:t>Financial</a:t>
          </a:r>
          <a:endParaRPr lang="en-US" dirty="0"/>
        </a:p>
      </dgm:t>
    </dgm:pt>
    <dgm:pt modelId="{3B8BBDAF-021E-124F-A4C7-05E7F017BE5D}" type="parTrans" cxnId="{7343684B-9065-484B-A992-BC5A1C01CAFC}">
      <dgm:prSet/>
      <dgm:spPr/>
      <dgm:t>
        <a:bodyPr/>
        <a:lstStyle/>
        <a:p>
          <a:endParaRPr lang="en-US"/>
        </a:p>
      </dgm:t>
    </dgm:pt>
    <dgm:pt modelId="{63E07E39-2690-B74D-9AEE-7B1BCB0B2D85}" type="sibTrans" cxnId="{7343684B-9065-484B-A992-BC5A1C01CAFC}">
      <dgm:prSet/>
      <dgm:spPr/>
      <dgm:t>
        <a:bodyPr/>
        <a:lstStyle/>
        <a:p>
          <a:endParaRPr lang="en-US"/>
        </a:p>
      </dgm:t>
    </dgm:pt>
    <dgm:pt modelId="{AE7D66B0-BCCC-C347-9B91-6C8DEB2AA911}">
      <dgm:prSet phldrT="[Text]"/>
      <dgm:spPr/>
      <dgm:t>
        <a:bodyPr/>
        <a:lstStyle/>
        <a:p>
          <a:r>
            <a:rPr lang="en-US" dirty="0" smtClean="0"/>
            <a:t>Strategy</a:t>
          </a:r>
          <a:endParaRPr lang="en-US" dirty="0"/>
        </a:p>
      </dgm:t>
    </dgm:pt>
    <dgm:pt modelId="{E3C5D862-86DB-0247-9AA6-5A0CF866DF24}" type="parTrans" cxnId="{7BFEC7C6-D705-5743-9925-C61D57D1D059}">
      <dgm:prSet/>
      <dgm:spPr/>
      <dgm:t>
        <a:bodyPr/>
        <a:lstStyle/>
        <a:p>
          <a:endParaRPr lang="en-US"/>
        </a:p>
      </dgm:t>
    </dgm:pt>
    <dgm:pt modelId="{DABBC164-65C7-CE49-A980-783720DAEDFC}" type="sibTrans" cxnId="{7BFEC7C6-D705-5743-9925-C61D57D1D059}">
      <dgm:prSet/>
      <dgm:spPr/>
      <dgm:t>
        <a:bodyPr/>
        <a:lstStyle/>
        <a:p>
          <a:endParaRPr lang="en-US"/>
        </a:p>
      </dgm:t>
    </dgm:pt>
    <dgm:pt modelId="{DE9D830A-E015-944E-8C29-D85B1559BEF3}">
      <dgm:prSet phldrT="[Text]"/>
      <dgm:spPr/>
      <dgm:t>
        <a:bodyPr/>
        <a:lstStyle/>
        <a:p>
          <a:r>
            <a:rPr lang="en-US" dirty="0" smtClean="0"/>
            <a:t>Quality</a:t>
          </a:r>
          <a:endParaRPr lang="en-US" dirty="0"/>
        </a:p>
      </dgm:t>
    </dgm:pt>
    <dgm:pt modelId="{A561A627-76C5-014E-92D9-C0197947BD91}" type="parTrans" cxnId="{0CD96D5B-475C-C94B-8400-DA459C1C40CB}">
      <dgm:prSet/>
      <dgm:spPr/>
      <dgm:t>
        <a:bodyPr/>
        <a:lstStyle/>
        <a:p>
          <a:endParaRPr lang="en-US"/>
        </a:p>
      </dgm:t>
    </dgm:pt>
    <dgm:pt modelId="{19FCE49A-8893-7441-86E0-EAF2D0D20D97}" type="sibTrans" cxnId="{0CD96D5B-475C-C94B-8400-DA459C1C40CB}">
      <dgm:prSet/>
      <dgm:spPr/>
      <dgm:t>
        <a:bodyPr/>
        <a:lstStyle/>
        <a:p>
          <a:endParaRPr lang="en-US"/>
        </a:p>
      </dgm:t>
    </dgm:pt>
    <dgm:pt modelId="{C45E4DFE-9F31-5A4B-A6F4-7A6EB9906399}">
      <dgm:prSet phldrT="[Text]"/>
      <dgm:spPr/>
      <dgm:t>
        <a:bodyPr/>
        <a:lstStyle/>
        <a:p>
          <a:r>
            <a:rPr lang="en-US" dirty="0" smtClean="0"/>
            <a:t>Brand</a:t>
          </a:r>
          <a:endParaRPr lang="en-US" dirty="0"/>
        </a:p>
      </dgm:t>
    </dgm:pt>
    <dgm:pt modelId="{5DB07B8F-4F42-3242-97A2-9545EEC40B79}" type="parTrans" cxnId="{74909321-D9B0-8D48-A391-DE844439EFCA}">
      <dgm:prSet/>
      <dgm:spPr/>
      <dgm:t>
        <a:bodyPr/>
        <a:lstStyle/>
        <a:p>
          <a:endParaRPr lang="en-US"/>
        </a:p>
      </dgm:t>
    </dgm:pt>
    <dgm:pt modelId="{319643C1-F20C-8E48-B1BE-C12AC8C885AD}" type="sibTrans" cxnId="{74909321-D9B0-8D48-A391-DE844439EFCA}">
      <dgm:prSet/>
      <dgm:spPr/>
      <dgm:t>
        <a:bodyPr/>
        <a:lstStyle/>
        <a:p>
          <a:endParaRPr lang="en-US"/>
        </a:p>
      </dgm:t>
    </dgm:pt>
    <dgm:pt modelId="{CB6E87C6-8E0A-A144-8A1B-5A333CF1CD58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7F726BE2-EA3F-2E48-BDF5-781FBCB7EF14}" type="parTrans" cxnId="{3E846225-1F05-6049-A1CD-93B5EEF27A3E}">
      <dgm:prSet/>
      <dgm:spPr/>
      <dgm:t>
        <a:bodyPr/>
        <a:lstStyle/>
        <a:p>
          <a:endParaRPr lang="en-US"/>
        </a:p>
      </dgm:t>
    </dgm:pt>
    <dgm:pt modelId="{5D4B9393-5911-F047-B51C-EC884D66BBC3}" type="sibTrans" cxnId="{3E846225-1F05-6049-A1CD-93B5EEF27A3E}">
      <dgm:prSet/>
      <dgm:spPr/>
      <dgm:t>
        <a:bodyPr/>
        <a:lstStyle/>
        <a:p>
          <a:endParaRPr lang="en-US"/>
        </a:p>
      </dgm:t>
    </dgm:pt>
    <dgm:pt modelId="{B095FB4F-BFD6-A741-9CFB-876A52D942CA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AD152ADB-F524-B84A-9409-95FE2462D87D}" type="parTrans" cxnId="{12D96CBE-8AD0-9741-B100-54BB73AEF699}">
      <dgm:prSet/>
      <dgm:spPr/>
      <dgm:t>
        <a:bodyPr/>
        <a:lstStyle/>
        <a:p>
          <a:endParaRPr lang="en-US"/>
        </a:p>
      </dgm:t>
    </dgm:pt>
    <dgm:pt modelId="{67FB113F-C16B-F648-A4D4-D0C52F6F32F2}" type="sibTrans" cxnId="{12D96CBE-8AD0-9741-B100-54BB73AEF699}">
      <dgm:prSet/>
      <dgm:spPr/>
      <dgm:t>
        <a:bodyPr/>
        <a:lstStyle/>
        <a:p>
          <a:endParaRPr lang="en-US"/>
        </a:p>
      </dgm:t>
    </dgm:pt>
    <dgm:pt modelId="{F7224422-CE7D-D642-951A-37C5506C05C9}">
      <dgm:prSet phldrT="[Text]"/>
      <dgm:spPr/>
      <dgm:t>
        <a:bodyPr/>
        <a:lstStyle/>
        <a:p>
          <a:r>
            <a:rPr lang="en-US" dirty="0" smtClean="0"/>
            <a:t>Personal Views</a:t>
          </a:r>
          <a:endParaRPr lang="en-US" dirty="0"/>
        </a:p>
      </dgm:t>
    </dgm:pt>
    <dgm:pt modelId="{2A38D7C6-185B-9E42-B2D1-F61C366D0646}" type="parTrans" cxnId="{C70CB62B-0DBB-8848-99AE-ECD439DF2065}">
      <dgm:prSet/>
      <dgm:spPr/>
      <dgm:t>
        <a:bodyPr/>
        <a:lstStyle/>
        <a:p>
          <a:endParaRPr lang="en-US"/>
        </a:p>
      </dgm:t>
    </dgm:pt>
    <dgm:pt modelId="{27658087-0826-1C4A-B9F8-94C6E2D99B89}" type="sibTrans" cxnId="{C70CB62B-0DBB-8848-99AE-ECD439DF2065}">
      <dgm:prSet/>
      <dgm:spPr/>
      <dgm:t>
        <a:bodyPr/>
        <a:lstStyle/>
        <a:p>
          <a:endParaRPr lang="en-US"/>
        </a:p>
      </dgm:t>
    </dgm:pt>
    <dgm:pt modelId="{BF819176-D0FA-AE4D-994F-2D1602470053}" type="pres">
      <dgm:prSet presAssocID="{FB4C5B1F-B132-AD4C-8132-EEF14C22C30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9CC1FB-268E-8F45-9908-1760DA7732C6}" type="pres">
      <dgm:prSet presAssocID="{FB4C5B1F-B132-AD4C-8132-EEF14C22C308}" presName="dummyMaxCanvas" presStyleCnt="0"/>
      <dgm:spPr/>
    </dgm:pt>
    <dgm:pt modelId="{C163CD0E-7A68-0044-9C94-DC214D98C902}" type="pres">
      <dgm:prSet presAssocID="{FB4C5B1F-B132-AD4C-8132-EEF14C22C308}" presName="parentComposite" presStyleCnt="0"/>
      <dgm:spPr/>
    </dgm:pt>
    <dgm:pt modelId="{1B9A79BF-0F52-F647-8128-166620D163E7}" type="pres">
      <dgm:prSet presAssocID="{FB4C5B1F-B132-AD4C-8132-EEF14C22C308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532FB583-C0D0-DD46-8784-EFAF9EDD7029}" type="pres">
      <dgm:prSet presAssocID="{FB4C5B1F-B132-AD4C-8132-EEF14C22C308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069782CA-C298-1840-AE57-BD3C84794C07}" type="pres">
      <dgm:prSet presAssocID="{FB4C5B1F-B132-AD4C-8132-EEF14C22C308}" presName="childrenComposite" presStyleCnt="0"/>
      <dgm:spPr/>
    </dgm:pt>
    <dgm:pt modelId="{85AD7B4B-F70A-A14E-8AFF-0CC583F66059}" type="pres">
      <dgm:prSet presAssocID="{FB4C5B1F-B132-AD4C-8132-EEF14C22C308}" presName="dummyMaxCanvas_ChildArea" presStyleCnt="0"/>
      <dgm:spPr/>
    </dgm:pt>
    <dgm:pt modelId="{5722B1B6-8FDC-A04C-8C8F-A08103AE692B}" type="pres">
      <dgm:prSet presAssocID="{FB4C5B1F-B132-AD4C-8132-EEF14C22C308}" presName="fulcrum" presStyleLbl="alignAccFollowNode1" presStyleIdx="2" presStyleCnt="4"/>
      <dgm:spPr/>
    </dgm:pt>
    <dgm:pt modelId="{AD3B5F01-3D9D-BE41-BAF6-5AB1E7B9300F}" type="pres">
      <dgm:prSet presAssocID="{FB4C5B1F-B132-AD4C-8132-EEF14C22C308}" presName="balance_34" presStyleLbl="alignAccFollowNode1" presStyleIdx="3" presStyleCnt="4">
        <dgm:presLayoutVars>
          <dgm:bulletEnabled val="1"/>
        </dgm:presLayoutVars>
      </dgm:prSet>
      <dgm:spPr/>
    </dgm:pt>
    <dgm:pt modelId="{2AFA1029-9F94-EE4E-BEB9-445E3DD6AE80}" type="pres">
      <dgm:prSet presAssocID="{FB4C5B1F-B132-AD4C-8132-EEF14C22C308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509FAE-C1B0-6544-8362-FB972653C4DD}" type="pres">
      <dgm:prSet presAssocID="{FB4C5B1F-B132-AD4C-8132-EEF14C22C308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E3D07-626C-8241-9F2C-3E47860DF47B}" type="pres">
      <dgm:prSet presAssocID="{FB4C5B1F-B132-AD4C-8132-EEF14C22C308}" presName="right_34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BE4DA-C610-A241-B233-7A5BFDF05ACE}" type="pres">
      <dgm:prSet presAssocID="{FB4C5B1F-B132-AD4C-8132-EEF14C22C308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115B72-9A97-EB43-9DC8-30516E8D9619}" type="pres">
      <dgm:prSet presAssocID="{FB4C5B1F-B132-AD4C-8132-EEF14C22C308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0D6B3-B783-4F46-9EDB-E55A44915E1C}" type="pres">
      <dgm:prSet presAssocID="{FB4C5B1F-B132-AD4C-8132-EEF14C22C308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818-3DF2-3D45-B81A-CF82F21B264B}" type="pres">
      <dgm:prSet presAssocID="{FB4C5B1F-B132-AD4C-8132-EEF14C22C308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D96D5B-475C-C94B-8400-DA459C1C40CB}" srcId="{AE7D66B0-BCCC-C347-9B91-6C8DEB2AA911}" destId="{DE9D830A-E015-944E-8C29-D85B1559BEF3}" srcOrd="0" destOrd="0" parTransId="{A561A627-76C5-014E-92D9-C0197947BD91}" sibTransId="{19FCE49A-8893-7441-86E0-EAF2D0D20D97}"/>
    <dgm:cxn modelId="{A5D3142B-524D-174B-9E53-7961412B5886}" type="presOf" srcId="{09990399-5AC0-654A-8E29-93458D899E1F}" destId="{E2115B72-9A97-EB43-9DC8-30516E8D9619}" srcOrd="0" destOrd="0" presId="urn:microsoft.com/office/officeart/2005/8/layout/balance1"/>
    <dgm:cxn modelId="{3E846225-1F05-6049-A1CD-93B5EEF27A3E}" srcId="{AE7D66B0-BCCC-C347-9B91-6C8DEB2AA911}" destId="{CB6E87C6-8E0A-A144-8A1B-5A333CF1CD58}" srcOrd="2" destOrd="0" parTransId="{7F726BE2-EA3F-2E48-BDF5-781FBCB7EF14}" sibTransId="{5D4B9393-5911-F047-B51C-EC884D66BBC3}"/>
    <dgm:cxn modelId="{7BFEC7C6-D705-5743-9925-C61D57D1D059}" srcId="{FB4C5B1F-B132-AD4C-8132-EEF14C22C308}" destId="{AE7D66B0-BCCC-C347-9B91-6C8DEB2AA911}" srcOrd="1" destOrd="0" parTransId="{E3C5D862-86DB-0247-9AA6-5A0CF866DF24}" sibTransId="{DABBC164-65C7-CE49-A980-783720DAEDFC}"/>
    <dgm:cxn modelId="{12D96CBE-8AD0-9741-B100-54BB73AEF699}" srcId="{AE7D66B0-BCCC-C347-9B91-6C8DEB2AA911}" destId="{B095FB4F-BFD6-A741-9CFB-876A52D942CA}" srcOrd="3" destOrd="0" parTransId="{AD152ADB-F524-B84A-9409-95FE2462D87D}" sibTransId="{67FB113F-C16B-F648-A4D4-D0C52F6F32F2}"/>
    <dgm:cxn modelId="{466F5F90-5872-3B4B-BF7A-B55B89C12929}" srcId="{FB4C5B1F-B132-AD4C-8132-EEF14C22C308}" destId="{E723E8AC-8B7D-014F-B236-6418211993F4}" srcOrd="0" destOrd="0" parTransId="{6999F21B-DA90-6A4B-8A63-82B8613E7052}" sibTransId="{695EB533-124A-1E4F-A741-086A3FF7AC21}"/>
    <dgm:cxn modelId="{9D7EBAE8-6631-B24D-B45E-C199DD1EBD4E}" srcId="{E723E8AC-8B7D-014F-B236-6418211993F4}" destId="{09990399-5AC0-654A-8E29-93458D899E1F}" srcOrd="0" destOrd="0" parTransId="{AA7D7829-C7E3-4E42-AE62-0F07675CE9A6}" sibTransId="{5CD9ABC6-ED15-4745-9DA5-2A59EB882A05}"/>
    <dgm:cxn modelId="{C0B921E5-9DCD-1540-A5DB-D120984AAACD}" type="presOf" srcId="{F7224422-CE7D-D642-951A-37C5506C05C9}" destId="{FF10D6B3-B783-4F46-9EDB-E55A44915E1C}" srcOrd="0" destOrd="0" presId="urn:microsoft.com/office/officeart/2005/8/layout/balance1"/>
    <dgm:cxn modelId="{37E69400-6616-5948-8E0D-660108DE3F74}" type="presOf" srcId="{E723E8AC-8B7D-014F-B236-6418211993F4}" destId="{1B9A79BF-0F52-F647-8128-166620D163E7}" srcOrd="0" destOrd="0" presId="urn:microsoft.com/office/officeart/2005/8/layout/balance1"/>
    <dgm:cxn modelId="{77BEC789-B213-7743-9726-2CC02B459186}" type="presOf" srcId="{AE7D66B0-BCCC-C347-9B91-6C8DEB2AA911}" destId="{532FB583-C0D0-DD46-8784-EFAF9EDD7029}" srcOrd="0" destOrd="0" presId="urn:microsoft.com/office/officeart/2005/8/layout/balance1"/>
    <dgm:cxn modelId="{F18FD5D6-5887-FD4A-81B4-1ACF2F7AED22}" type="presOf" srcId="{C45E4DFE-9F31-5A4B-A6F4-7A6EB9906399}" destId="{F8509FAE-C1B0-6544-8362-FB972653C4DD}" srcOrd="0" destOrd="0" presId="urn:microsoft.com/office/officeart/2005/8/layout/balance1"/>
    <dgm:cxn modelId="{C70CB62B-0DBB-8848-99AE-ECD439DF2065}" srcId="{E723E8AC-8B7D-014F-B236-6418211993F4}" destId="{F7224422-CE7D-D642-951A-37C5506C05C9}" srcOrd="1" destOrd="0" parTransId="{2A38D7C6-185B-9E42-B2D1-F61C366D0646}" sibTransId="{27658087-0826-1C4A-B9F8-94C6E2D99B89}"/>
    <dgm:cxn modelId="{3CAC5A84-6FF0-7543-BD0E-6B262109A701}" type="presOf" srcId="{FB4C5B1F-B132-AD4C-8132-EEF14C22C308}" destId="{BF819176-D0FA-AE4D-994F-2D1602470053}" srcOrd="0" destOrd="0" presId="urn:microsoft.com/office/officeart/2005/8/layout/balance1"/>
    <dgm:cxn modelId="{7343684B-9065-484B-A992-BC5A1C01CAFC}" srcId="{E723E8AC-8B7D-014F-B236-6418211993F4}" destId="{0CDCE3D1-C0CE-D940-8E97-2D9919F02F1C}" srcOrd="2" destOrd="0" parTransId="{3B8BBDAF-021E-124F-A4C7-05E7F017BE5D}" sibTransId="{63E07E39-2690-B74D-9AEE-7B1BCB0B2D85}"/>
    <dgm:cxn modelId="{74909321-D9B0-8D48-A391-DE844439EFCA}" srcId="{AE7D66B0-BCCC-C347-9B91-6C8DEB2AA911}" destId="{C45E4DFE-9F31-5A4B-A6F4-7A6EB9906399}" srcOrd="1" destOrd="0" parTransId="{5DB07B8F-4F42-3242-97A2-9545EEC40B79}" sibTransId="{319643C1-F20C-8E48-B1BE-C12AC8C885AD}"/>
    <dgm:cxn modelId="{F4BC1C82-F1BB-8B4A-B723-90F5695DC077}" type="presOf" srcId="{0CDCE3D1-C0CE-D940-8E97-2D9919F02F1C}" destId="{BAA19818-3DF2-3D45-B81A-CF82F21B264B}" srcOrd="0" destOrd="0" presId="urn:microsoft.com/office/officeart/2005/8/layout/balance1"/>
    <dgm:cxn modelId="{60A9CE98-817A-BB48-967F-720723AF2EA0}" type="presOf" srcId="{B095FB4F-BFD6-A741-9CFB-876A52D942CA}" destId="{5D2BE4DA-C610-A241-B233-7A5BFDF05ACE}" srcOrd="0" destOrd="0" presId="urn:microsoft.com/office/officeart/2005/8/layout/balance1"/>
    <dgm:cxn modelId="{8478282E-2E0E-EA40-80E2-89E1FC389B3A}" type="presOf" srcId="{DE9D830A-E015-944E-8C29-D85B1559BEF3}" destId="{2AFA1029-9F94-EE4E-BEB9-445E3DD6AE80}" srcOrd="0" destOrd="0" presId="urn:microsoft.com/office/officeart/2005/8/layout/balance1"/>
    <dgm:cxn modelId="{A9C7D6FC-AFAB-0E4A-AE29-6DE2B45039B1}" type="presOf" srcId="{CB6E87C6-8E0A-A144-8A1B-5A333CF1CD58}" destId="{6F1E3D07-626C-8241-9F2C-3E47860DF47B}" srcOrd="0" destOrd="0" presId="urn:microsoft.com/office/officeart/2005/8/layout/balance1"/>
    <dgm:cxn modelId="{AFF3A5C2-47D7-3A4B-9A4F-8C35AC3DBDCE}" type="presParOf" srcId="{BF819176-D0FA-AE4D-994F-2D1602470053}" destId="{3C9CC1FB-268E-8F45-9908-1760DA7732C6}" srcOrd="0" destOrd="0" presId="urn:microsoft.com/office/officeart/2005/8/layout/balance1"/>
    <dgm:cxn modelId="{75C0EF3A-1B54-6D4B-AE38-ED84096AD83A}" type="presParOf" srcId="{BF819176-D0FA-AE4D-994F-2D1602470053}" destId="{C163CD0E-7A68-0044-9C94-DC214D98C902}" srcOrd="1" destOrd="0" presId="urn:microsoft.com/office/officeart/2005/8/layout/balance1"/>
    <dgm:cxn modelId="{25AACA4E-5525-7044-92BD-B7219B74ECC8}" type="presParOf" srcId="{C163CD0E-7A68-0044-9C94-DC214D98C902}" destId="{1B9A79BF-0F52-F647-8128-166620D163E7}" srcOrd="0" destOrd="0" presId="urn:microsoft.com/office/officeart/2005/8/layout/balance1"/>
    <dgm:cxn modelId="{FDD3D40A-2A32-364C-B6C7-9BD7472E696F}" type="presParOf" srcId="{C163CD0E-7A68-0044-9C94-DC214D98C902}" destId="{532FB583-C0D0-DD46-8784-EFAF9EDD7029}" srcOrd="1" destOrd="0" presId="urn:microsoft.com/office/officeart/2005/8/layout/balance1"/>
    <dgm:cxn modelId="{64451492-AC42-FD40-B6BA-BD89FE2217E6}" type="presParOf" srcId="{BF819176-D0FA-AE4D-994F-2D1602470053}" destId="{069782CA-C298-1840-AE57-BD3C84794C07}" srcOrd="2" destOrd="0" presId="urn:microsoft.com/office/officeart/2005/8/layout/balance1"/>
    <dgm:cxn modelId="{80B8D50E-62F8-644A-8C30-5FE00B55A10D}" type="presParOf" srcId="{069782CA-C298-1840-AE57-BD3C84794C07}" destId="{85AD7B4B-F70A-A14E-8AFF-0CC583F66059}" srcOrd="0" destOrd="0" presId="urn:microsoft.com/office/officeart/2005/8/layout/balance1"/>
    <dgm:cxn modelId="{8600DCED-D35D-CF41-B5BA-E46EB21F176D}" type="presParOf" srcId="{069782CA-C298-1840-AE57-BD3C84794C07}" destId="{5722B1B6-8FDC-A04C-8C8F-A08103AE692B}" srcOrd="1" destOrd="0" presId="urn:microsoft.com/office/officeart/2005/8/layout/balance1"/>
    <dgm:cxn modelId="{C23A2457-FDF1-CD45-B564-51095A6ACEFB}" type="presParOf" srcId="{069782CA-C298-1840-AE57-BD3C84794C07}" destId="{AD3B5F01-3D9D-BE41-BAF6-5AB1E7B9300F}" srcOrd="2" destOrd="0" presId="urn:microsoft.com/office/officeart/2005/8/layout/balance1"/>
    <dgm:cxn modelId="{926EAEE4-7E7D-3D47-B750-766D6ECA3B24}" type="presParOf" srcId="{069782CA-C298-1840-AE57-BD3C84794C07}" destId="{2AFA1029-9F94-EE4E-BEB9-445E3DD6AE80}" srcOrd="3" destOrd="0" presId="urn:microsoft.com/office/officeart/2005/8/layout/balance1"/>
    <dgm:cxn modelId="{CDE4E987-9B33-2F4A-9BD0-4407DBC0F6E2}" type="presParOf" srcId="{069782CA-C298-1840-AE57-BD3C84794C07}" destId="{F8509FAE-C1B0-6544-8362-FB972653C4DD}" srcOrd="4" destOrd="0" presId="urn:microsoft.com/office/officeart/2005/8/layout/balance1"/>
    <dgm:cxn modelId="{65FB78DF-B711-834A-A9BB-33DF5467E340}" type="presParOf" srcId="{069782CA-C298-1840-AE57-BD3C84794C07}" destId="{6F1E3D07-626C-8241-9F2C-3E47860DF47B}" srcOrd="5" destOrd="0" presId="urn:microsoft.com/office/officeart/2005/8/layout/balance1"/>
    <dgm:cxn modelId="{96289E69-B5B8-194F-BFAA-8F99630F2510}" type="presParOf" srcId="{069782CA-C298-1840-AE57-BD3C84794C07}" destId="{5D2BE4DA-C610-A241-B233-7A5BFDF05ACE}" srcOrd="6" destOrd="0" presId="urn:microsoft.com/office/officeart/2005/8/layout/balance1"/>
    <dgm:cxn modelId="{C87F2D8E-6B3D-C943-B304-A07B14F4D7EF}" type="presParOf" srcId="{069782CA-C298-1840-AE57-BD3C84794C07}" destId="{E2115B72-9A97-EB43-9DC8-30516E8D9619}" srcOrd="7" destOrd="0" presId="urn:microsoft.com/office/officeart/2005/8/layout/balance1"/>
    <dgm:cxn modelId="{884F0DE8-153A-E241-9235-A113F3E04DE7}" type="presParOf" srcId="{069782CA-C298-1840-AE57-BD3C84794C07}" destId="{FF10D6B3-B783-4F46-9EDB-E55A44915E1C}" srcOrd="8" destOrd="0" presId="urn:microsoft.com/office/officeart/2005/8/layout/balance1"/>
    <dgm:cxn modelId="{EF6AD720-1A7C-C742-A0F8-59C02CF23E5E}" type="presParOf" srcId="{069782CA-C298-1840-AE57-BD3C84794C07}" destId="{BAA19818-3DF2-3D45-B81A-CF82F21B264B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64B71-ED33-FB49-9D11-E8660A479690}">
      <dsp:nvSpPr>
        <dsp:cNvPr id="0" name=""/>
        <dsp:cNvSpPr/>
      </dsp:nvSpPr>
      <dsp:spPr>
        <a:xfrm>
          <a:off x="1342" y="375690"/>
          <a:ext cx="943645" cy="943645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EBA7AB-7BDD-F940-91FA-E2AC1A498D05}">
      <dsp:nvSpPr>
        <dsp:cNvPr id="0" name=""/>
        <dsp:cNvSpPr/>
      </dsp:nvSpPr>
      <dsp:spPr>
        <a:xfrm>
          <a:off x="95707" y="470054"/>
          <a:ext cx="754916" cy="754916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2DDEC6-68DA-C041-94EC-4A01469CE819}">
      <dsp:nvSpPr>
        <dsp:cNvPr id="0" name=""/>
        <dsp:cNvSpPr/>
      </dsp:nvSpPr>
      <dsp:spPr>
        <a:xfrm rot="16200000">
          <a:off x="-1083849" y="2498892"/>
          <a:ext cx="2736572" cy="56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Wholesale kegs</a:t>
          </a:r>
          <a:endParaRPr lang="en-US" sz="2300" kern="1200" dirty="0"/>
        </a:p>
      </dsp:txBody>
      <dsp:txXfrm>
        <a:off x="-1083849" y="2498892"/>
        <a:ext cx="2736572" cy="566187"/>
      </dsp:txXfrm>
    </dsp:sp>
    <dsp:sp modelId="{1C923E8D-5E7B-FD4C-96C8-41B1BFCCC5AB}">
      <dsp:nvSpPr>
        <dsp:cNvPr id="0" name=""/>
        <dsp:cNvSpPr/>
      </dsp:nvSpPr>
      <dsp:spPr>
        <a:xfrm>
          <a:off x="661894" y="375690"/>
          <a:ext cx="1887291" cy="3774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$60 – 80/keg</a:t>
          </a:r>
          <a:endParaRPr lang="en-US" sz="2300" kern="1200" dirty="0"/>
        </a:p>
      </dsp:txBody>
      <dsp:txXfrm>
        <a:off x="661894" y="375690"/>
        <a:ext cx="1887291" cy="3774582"/>
      </dsp:txXfrm>
    </dsp:sp>
    <dsp:sp modelId="{3D456568-C1AB-B54D-9CA2-DB2B76F7CEF9}">
      <dsp:nvSpPr>
        <dsp:cNvPr id="0" name=""/>
        <dsp:cNvSpPr/>
      </dsp:nvSpPr>
      <dsp:spPr>
        <a:xfrm>
          <a:off x="2840878" y="375690"/>
          <a:ext cx="943645" cy="943645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F3AE29-33E0-1F4B-9545-D5716F2F7BC1}">
      <dsp:nvSpPr>
        <dsp:cNvPr id="0" name=""/>
        <dsp:cNvSpPr/>
      </dsp:nvSpPr>
      <dsp:spPr>
        <a:xfrm>
          <a:off x="2935242" y="470054"/>
          <a:ext cx="754916" cy="75491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31A894-ED00-8445-B186-8FDD07574F6B}">
      <dsp:nvSpPr>
        <dsp:cNvPr id="0" name=""/>
        <dsp:cNvSpPr/>
      </dsp:nvSpPr>
      <dsp:spPr>
        <a:xfrm rot="16200000">
          <a:off x="1755685" y="2498892"/>
          <a:ext cx="2736572" cy="56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Wholesale Cases</a:t>
          </a:r>
          <a:endParaRPr lang="en-US" sz="2300" kern="1200" dirty="0"/>
        </a:p>
      </dsp:txBody>
      <dsp:txXfrm>
        <a:off x="1755685" y="2498892"/>
        <a:ext cx="2736572" cy="566187"/>
      </dsp:txXfrm>
    </dsp:sp>
    <dsp:sp modelId="{F2DA1B3C-181A-B44D-87C7-95B105BA2D88}">
      <dsp:nvSpPr>
        <dsp:cNvPr id="0" name=""/>
        <dsp:cNvSpPr/>
      </dsp:nvSpPr>
      <dsp:spPr>
        <a:xfrm>
          <a:off x="3501430" y="375690"/>
          <a:ext cx="1887291" cy="3774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$160-190/keg equivalent</a:t>
          </a:r>
          <a:endParaRPr lang="en-US" sz="2300" kern="1200" dirty="0"/>
        </a:p>
      </dsp:txBody>
      <dsp:txXfrm>
        <a:off x="3501430" y="375690"/>
        <a:ext cx="1887291" cy="3774582"/>
      </dsp:txXfrm>
    </dsp:sp>
    <dsp:sp modelId="{180999A6-9B80-C546-8B16-672BCF36BBC9}">
      <dsp:nvSpPr>
        <dsp:cNvPr id="0" name=""/>
        <dsp:cNvSpPr/>
      </dsp:nvSpPr>
      <dsp:spPr>
        <a:xfrm>
          <a:off x="5680414" y="375690"/>
          <a:ext cx="943645" cy="943645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F57539-26B6-BE40-A1B9-9B3571358972}">
      <dsp:nvSpPr>
        <dsp:cNvPr id="0" name=""/>
        <dsp:cNvSpPr/>
      </dsp:nvSpPr>
      <dsp:spPr>
        <a:xfrm>
          <a:off x="5774778" y="470054"/>
          <a:ext cx="754916" cy="75491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98F9F3-0744-8545-86AF-EDEE36D12B13}">
      <dsp:nvSpPr>
        <dsp:cNvPr id="0" name=""/>
        <dsp:cNvSpPr/>
      </dsp:nvSpPr>
      <dsp:spPr>
        <a:xfrm rot="16200000">
          <a:off x="4595221" y="2498892"/>
          <a:ext cx="2736572" cy="56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On-site Pints/Growlers</a:t>
          </a:r>
          <a:endParaRPr lang="en-US" sz="2300" kern="1200" dirty="0"/>
        </a:p>
      </dsp:txBody>
      <dsp:txXfrm>
        <a:off x="4595221" y="2498892"/>
        <a:ext cx="2736572" cy="566187"/>
      </dsp:txXfrm>
    </dsp:sp>
    <dsp:sp modelId="{A0177B27-B216-CE4E-BFEC-0F02BCC23179}">
      <dsp:nvSpPr>
        <dsp:cNvPr id="0" name=""/>
        <dsp:cNvSpPr/>
      </dsp:nvSpPr>
      <dsp:spPr>
        <a:xfrm>
          <a:off x="6340966" y="375690"/>
          <a:ext cx="1887291" cy="3774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$400 – 500/keg</a:t>
          </a:r>
          <a:endParaRPr lang="en-US" sz="2300" kern="1200" dirty="0"/>
        </a:p>
      </dsp:txBody>
      <dsp:txXfrm>
        <a:off x="6340966" y="375690"/>
        <a:ext cx="1887291" cy="3774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A79BF-0F52-F647-8128-166620D163E7}">
      <dsp:nvSpPr>
        <dsp:cNvPr id="0" name=""/>
        <dsp:cNvSpPr/>
      </dsp:nvSpPr>
      <dsp:spPr>
        <a:xfrm>
          <a:off x="2123376" y="0"/>
          <a:ext cx="1629346" cy="90519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Personal</a:t>
          </a:r>
          <a:endParaRPr lang="en-US" sz="3000" kern="1200" dirty="0"/>
        </a:p>
      </dsp:txBody>
      <dsp:txXfrm>
        <a:off x="2149888" y="26512"/>
        <a:ext cx="1576322" cy="852168"/>
      </dsp:txXfrm>
    </dsp:sp>
    <dsp:sp modelId="{532FB583-C0D0-DD46-8784-EFAF9EDD7029}">
      <dsp:nvSpPr>
        <dsp:cNvPr id="0" name=""/>
        <dsp:cNvSpPr/>
      </dsp:nvSpPr>
      <dsp:spPr>
        <a:xfrm>
          <a:off x="4476877" y="0"/>
          <a:ext cx="1629346" cy="90519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Strategy</a:t>
          </a:r>
          <a:endParaRPr lang="en-US" sz="3000" kern="1200" dirty="0"/>
        </a:p>
      </dsp:txBody>
      <dsp:txXfrm>
        <a:off x="4503389" y="26512"/>
        <a:ext cx="1576322" cy="852168"/>
      </dsp:txXfrm>
    </dsp:sp>
    <dsp:sp modelId="{5722B1B6-8FDC-A04C-8C8F-A08103AE692B}">
      <dsp:nvSpPr>
        <dsp:cNvPr id="0" name=""/>
        <dsp:cNvSpPr/>
      </dsp:nvSpPr>
      <dsp:spPr>
        <a:xfrm>
          <a:off x="3775352" y="3847068"/>
          <a:ext cx="678894" cy="678894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B5F01-3D9D-BE41-BAF6-5AB1E7B9300F}">
      <dsp:nvSpPr>
        <dsp:cNvPr id="0" name=""/>
        <dsp:cNvSpPr/>
      </dsp:nvSpPr>
      <dsp:spPr>
        <a:xfrm rot="240000">
          <a:off x="2077494" y="3556154"/>
          <a:ext cx="4074610" cy="2849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A1029-9F94-EE4E-BEB9-445E3DD6AE80}">
      <dsp:nvSpPr>
        <dsp:cNvPr id="0" name=""/>
        <dsp:cNvSpPr/>
      </dsp:nvSpPr>
      <dsp:spPr>
        <a:xfrm rot="240000">
          <a:off x="4528328" y="3042852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Quality</a:t>
          </a:r>
          <a:endParaRPr lang="en-US" sz="1800" kern="1200" dirty="0"/>
        </a:p>
      </dsp:txBody>
      <dsp:txXfrm>
        <a:off x="4555587" y="3070111"/>
        <a:ext cx="1562444" cy="503891"/>
      </dsp:txXfrm>
    </dsp:sp>
    <dsp:sp modelId="{F8509FAE-C1B0-6544-8362-FB972653C4DD}">
      <dsp:nvSpPr>
        <dsp:cNvPr id="0" name=""/>
        <dsp:cNvSpPr/>
      </dsp:nvSpPr>
      <dsp:spPr>
        <a:xfrm rot="240000">
          <a:off x="4573588" y="2445425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Brand</a:t>
          </a:r>
          <a:endParaRPr lang="en-US" sz="1800" kern="1200" dirty="0"/>
        </a:p>
      </dsp:txBody>
      <dsp:txXfrm>
        <a:off x="4600847" y="2472684"/>
        <a:ext cx="1562444" cy="503891"/>
      </dsp:txXfrm>
    </dsp:sp>
    <dsp:sp modelId="{6F1E3D07-626C-8241-9F2C-3E47860DF47B}">
      <dsp:nvSpPr>
        <dsp:cNvPr id="0" name=""/>
        <dsp:cNvSpPr/>
      </dsp:nvSpPr>
      <dsp:spPr>
        <a:xfrm rot="240000">
          <a:off x="4618847" y="1847998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Size</a:t>
          </a:r>
          <a:endParaRPr lang="en-US" sz="1800" kern="1200" dirty="0"/>
        </a:p>
      </dsp:txBody>
      <dsp:txXfrm>
        <a:off x="4646106" y="1875257"/>
        <a:ext cx="1562444" cy="503891"/>
      </dsp:txXfrm>
    </dsp:sp>
    <dsp:sp modelId="{5D2BE4DA-C610-A241-B233-7A5BFDF05ACE}">
      <dsp:nvSpPr>
        <dsp:cNvPr id="0" name=""/>
        <dsp:cNvSpPr/>
      </dsp:nvSpPr>
      <dsp:spPr>
        <a:xfrm rot="240000">
          <a:off x="4664107" y="1250570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Location</a:t>
          </a:r>
          <a:endParaRPr lang="en-US" sz="1800" kern="1200" dirty="0"/>
        </a:p>
      </dsp:txBody>
      <dsp:txXfrm>
        <a:off x="4691366" y="1277829"/>
        <a:ext cx="1562444" cy="503891"/>
      </dsp:txXfrm>
    </dsp:sp>
    <dsp:sp modelId="{E2115B72-9A97-EB43-9DC8-30516E8D9619}">
      <dsp:nvSpPr>
        <dsp:cNvPr id="0" name=""/>
        <dsp:cNvSpPr/>
      </dsp:nvSpPr>
      <dsp:spPr>
        <a:xfrm rot="240000">
          <a:off x="2174827" y="2879917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Family</a:t>
          </a:r>
          <a:endParaRPr lang="en-US" sz="1800" kern="1200" dirty="0"/>
        </a:p>
      </dsp:txBody>
      <dsp:txXfrm>
        <a:off x="2202086" y="2907176"/>
        <a:ext cx="1562444" cy="503891"/>
      </dsp:txXfrm>
    </dsp:sp>
    <dsp:sp modelId="{FF10D6B3-B783-4F46-9EDB-E55A44915E1C}">
      <dsp:nvSpPr>
        <dsp:cNvPr id="0" name=""/>
        <dsp:cNvSpPr/>
      </dsp:nvSpPr>
      <dsp:spPr>
        <a:xfrm rot="240000">
          <a:off x="2220087" y="2282490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Personal Views</a:t>
          </a:r>
          <a:endParaRPr lang="en-US" sz="1800" kern="1200" dirty="0"/>
        </a:p>
      </dsp:txBody>
      <dsp:txXfrm>
        <a:off x="2247346" y="2309749"/>
        <a:ext cx="1562444" cy="503891"/>
      </dsp:txXfrm>
    </dsp:sp>
    <dsp:sp modelId="{BAA19818-3DF2-3D45-B81A-CF82F21B264B}">
      <dsp:nvSpPr>
        <dsp:cNvPr id="0" name=""/>
        <dsp:cNvSpPr/>
      </dsp:nvSpPr>
      <dsp:spPr>
        <a:xfrm rot="240000">
          <a:off x="2265347" y="1685063"/>
          <a:ext cx="1616962" cy="5584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Financial</a:t>
          </a:r>
          <a:endParaRPr lang="en-US" sz="1800" kern="1200" dirty="0"/>
        </a:p>
      </dsp:txBody>
      <dsp:txXfrm>
        <a:off x="2292606" y="1712322"/>
        <a:ext cx="1562444" cy="503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9387" y="623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A629E-4556-9949-A4EB-3FEA63D4B0D0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3EBFF-BF20-9E4C-9996-CAC348C9BD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su_cepe_4cp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09" y="6160643"/>
            <a:ext cx="3057144" cy="5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neva"/>
          <a:ea typeface="+mj-ea"/>
          <a:cs typeface="Genev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354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Brewing up a Business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1223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Prof. Mellie Pullman</a:t>
            </a:r>
          </a:p>
          <a:p>
            <a:r>
              <a:rPr lang="en-US" sz="2400" dirty="0" smtClean="0"/>
              <a:t>Business of Craft Brewing Program</a:t>
            </a:r>
          </a:p>
          <a:p>
            <a:r>
              <a:rPr lang="en-US" sz="2400" dirty="0" smtClean="0"/>
              <a:t>Portland State University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11" y="411940"/>
            <a:ext cx="6981064" cy="205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2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Casualties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90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OR/WA Breweries that closed in 2016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0256" r="2025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Southern Oregon</a:t>
            </a:r>
          </a:p>
          <a:p>
            <a:r>
              <a:rPr lang="en-US" dirty="0" smtClean="0"/>
              <a:t>Humble Brewing</a:t>
            </a:r>
          </a:p>
          <a:p>
            <a:r>
              <a:rPr lang="en-US" dirty="0" smtClean="0"/>
              <a:t>Fire Mountain </a:t>
            </a:r>
            <a:r>
              <a:rPr lang="en-US" dirty="0" err="1" smtClean="0"/>
              <a:t>Brewhouse</a:t>
            </a:r>
            <a:endParaRPr lang="en-US" dirty="0" smtClean="0"/>
          </a:p>
          <a:p>
            <a:r>
              <a:rPr lang="en-US" dirty="0" err="1" smtClean="0"/>
              <a:t>Buckman</a:t>
            </a:r>
            <a:r>
              <a:rPr lang="en-US" dirty="0" smtClean="0"/>
              <a:t> Botanical</a:t>
            </a:r>
          </a:p>
          <a:p>
            <a:r>
              <a:rPr lang="en-US" dirty="0" smtClean="0"/>
              <a:t>Hard Knocks</a:t>
            </a:r>
          </a:p>
          <a:p>
            <a:r>
              <a:rPr lang="en-US" dirty="0" smtClean="0"/>
              <a:t>Twisted Snout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7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Town too small to support a brewery </a:t>
            </a:r>
            <a:endParaRPr lang="en-US" dirty="0"/>
          </a:p>
          <a:p>
            <a:r>
              <a:rPr lang="en-US" dirty="0" smtClean="0"/>
              <a:t>Landlord </a:t>
            </a:r>
            <a:r>
              <a:rPr lang="en-US" dirty="0"/>
              <a:t>kicked out tenants</a:t>
            </a:r>
          </a:p>
          <a:p>
            <a:r>
              <a:rPr lang="en-US" dirty="0"/>
              <a:t>City problems </a:t>
            </a:r>
            <a:endParaRPr lang="en-US" dirty="0" smtClean="0"/>
          </a:p>
          <a:p>
            <a:r>
              <a:rPr lang="en-US" dirty="0" smtClean="0"/>
              <a:t>Weak brands: Violent names on beers or owner inside jokes that don’t resonate with consumers in </a:t>
            </a:r>
            <a:r>
              <a:rPr lang="en-US" dirty="0" smtClean="0"/>
              <a:t>PAC NW</a:t>
            </a:r>
            <a:endParaRPr lang="en-US" dirty="0" smtClean="0"/>
          </a:p>
          <a:p>
            <a:r>
              <a:rPr lang="en-US" dirty="0" smtClean="0"/>
              <a:t>Political conflicts on 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7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is the brand offending?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55994" r="-55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301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Reasons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Too small and not enough cash or space to </a:t>
            </a:r>
            <a:r>
              <a:rPr lang="en-US" dirty="0" smtClean="0"/>
              <a:t>expand</a:t>
            </a:r>
          </a:p>
          <a:p>
            <a:r>
              <a:rPr lang="en-US" dirty="0" smtClean="0"/>
              <a:t>Over-reliance on distribution (rather than taproom)</a:t>
            </a:r>
          </a:p>
          <a:p>
            <a:pPr lvl="1"/>
            <a:r>
              <a:rPr lang="en-US" dirty="0" smtClean="0"/>
              <a:t>Pressure from big money competition</a:t>
            </a:r>
          </a:p>
          <a:p>
            <a:r>
              <a:rPr lang="en-US" dirty="0" smtClean="0"/>
              <a:t>Over-reliance on a fixed line-up without new innovations (seasonals)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8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Breweries for Sale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BTU Brasserie (7BBL)</a:t>
            </a:r>
          </a:p>
          <a:p>
            <a:r>
              <a:rPr lang="en-US" sz="3200" dirty="0" smtClean="0"/>
              <a:t>Amnesia (15 BBL)</a:t>
            </a:r>
          </a:p>
          <a:p>
            <a:r>
              <a:rPr lang="en-US" sz="3200" dirty="0" smtClean="0"/>
              <a:t>Deception (4 BBL)</a:t>
            </a:r>
          </a:p>
          <a:p>
            <a:r>
              <a:rPr lang="en-US" sz="3200" dirty="0" err="1" smtClean="0"/>
              <a:t>Bunsenbrewer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Oregon Trail (7 BBL)</a:t>
            </a:r>
            <a:endParaRPr lang="en-US" sz="3200" dirty="0"/>
          </a:p>
        </p:txBody>
      </p:sp>
      <p:pic>
        <p:nvPicPr>
          <p:cNvPr id="6" name="Content Placeholder 5" descr="cbc photo 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151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92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selling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food, mediocre beers, and loss of buzz</a:t>
            </a:r>
          </a:p>
          <a:p>
            <a:r>
              <a:rPr lang="en-US" dirty="0" smtClean="0"/>
              <a:t>Relocation to a </a:t>
            </a:r>
            <a:r>
              <a:rPr lang="en-US" dirty="0" smtClean="0"/>
              <a:t>location with </a:t>
            </a:r>
            <a:r>
              <a:rPr lang="en-US" dirty="0" smtClean="0"/>
              <a:t>less traffic</a:t>
            </a:r>
            <a:endParaRPr lang="en-US" dirty="0" smtClean="0"/>
          </a:p>
          <a:p>
            <a:pPr lvl="1"/>
            <a:r>
              <a:rPr lang="en-US" dirty="0" smtClean="0"/>
              <a:t>(N. Mississippi to Washougal)</a:t>
            </a:r>
          </a:p>
          <a:p>
            <a:r>
              <a:rPr lang="en-US" dirty="0" smtClean="0"/>
              <a:t>Competition from wineries in area</a:t>
            </a:r>
          </a:p>
          <a:p>
            <a:r>
              <a:rPr lang="en-US" dirty="0" smtClean="0"/>
              <a:t>Too many family obligations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8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Valiant Brewing: Orange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6990" y="2132728"/>
            <a:ext cx="4038600" cy="4525963"/>
          </a:xfrm>
        </p:spPr>
        <p:txBody>
          <a:bodyPr/>
          <a:lstStyle/>
          <a:p>
            <a:r>
              <a:rPr lang="en-US" dirty="0" smtClean="0"/>
              <a:t>Will close this month</a:t>
            </a:r>
          </a:p>
          <a:p>
            <a:r>
              <a:rPr lang="en-US" dirty="0" smtClean="0"/>
              <a:t>Open for 4 years</a:t>
            </a:r>
          </a:p>
          <a:p>
            <a:r>
              <a:rPr lang="en-US" dirty="0" smtClean="0"/>
              <a:t>Great team</a:t>
            </a:r>
          </a:p>
          <a:p>
            <a:r>
              <a:rPr lang="en-US" dirty="0" smtClean="0"/>
              <a:t>Solid product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1880" b="-51880"/>
          <a:stretch>
            <a:fillRect/>
          </a:stretch>
        </p:blipFill>
        <p:spPr>
          <a:xfrm>
            <a:off x="3591371" y="1600200"/>
            <a:ext cx="5095429" cy="5710326"/>
          </a:xfrm>
        </p:spPr>
      </p:pic>
    </p:spTree>
    <p:extLst>
      <p:ext uri="{BB962C8B-B14F-4D97-AF65-F5344CB8AC3E}">
        <p14:creationId xmlns:p14="http://schemas.microsoft.com/office/powerpoint/2010/main" val="290403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 </a:t>
            </a:r>
            <a:r>
              <a:rPr lang="en-US" dirty="0"/>
              <a:t>much money spent on facility and equipment (20 BBL</a:t>
            </a:r>
            <a:r>
              <a:rPr lang="en-US" dirty="0" smtClean="0"/>
              <a:t>)</a:t>
            </a:r>
          </a:p>
          <a:p>
            <a:r>
              <a:rPr lang="en-US" dirty="0" smtClean="0"/>
              <a:t>Owners wanted to maintain control and not bring in investors</a:t>
            </a:r>
          </a:p>
          <a:p>
            <a:r>
              <a:rPr lang="en-US" dirty="0"/>
              <a:t>No money left to advance or pay themselves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93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68350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8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neva"/>
                <a:cs typeface="Geneva"/>
              </a:rPr>
              <a:t>Thinking about going into a brewery business?</a:t>
            </a:r>
            <a:endParaRPr lang="en-US" dirty="0">
              <a:latin typeface="Geneva"/>
              <a:cs typeface="Gene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009151" cy="4525963"/>
          </a:xfrm>
        </p:spPr>
        <p:txBody>
          <a:bodyPr/>
          <a:lstStyle/>
          <a:p>
            <a:r>
              <a:rPr lang="en-US" dirty="0" smtClean="0"/>
              <a:t>Competitive environment</a:t>
            </a:r>
          </a:p>
          <a:p>
            <a:r>
              <a:rPr lang="en-US" dirty="0" smtClean="0"/>
              <a:t>Fallout</a:t>
            </a:r>
          </a:p>
          <a:p>
            <a:r>
              <a:rPr lang="en-US" dirty="0" smtClean="0"/>
              <a:t>Opportunities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0949" b="-50949"/>
          <a:stretch>
            <a:fillRect/>
          </a:stretch>
        </p:blipFill>
        <p:spPr>
          <a:xfrm>
            <a:off x="2299470" y="1750400"/>
            <a:ext cx="5006171" cy="5610297"/>
          </a:xfrm>
        </p:spPr>
      </p:pic>
    </p:spTree>
    <p:extLst>
      <p:ext uri="{BB962C8B-B14F-4D97-AF65-F5344CB8AC3E}">
        <p14:creationId xmlns:p14="http://schemas.microsoft.com/office/powerpoint/2010/main" val="102046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Newest big Startups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Washington and Oregon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5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Wayfinder</a:t>
            </a:r>
            <a:r>
              <a:rPr lang="en-US" dirty="0"/>
              <a:t> </a:t>
            </a:r>
            <a:r>
              <a:rPr lang="en-US" dirty="0" smtClean="0"/>
              <a:t>(Portland)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Brewpub (nice food)</a:t>
            </a:r>
          </a:p>
          <a:p>
            <a:r>
              <a:rPr lang="en-US" dirty="0" smtClean="0"/>
              <a:t>Solid branding and differentiation</a:t>
            </a:r>
          </a:p>
          <a:p>
            <a:r>
              <a:rPr lang="en-US" dirty="0" smtClean="0"/>
              <a:t>Ample cash</a:t>
            </a:r>
          </a:p>
          <a:p>
            <a:r>
              <a:rPr lang="en-US" dirty="0" smtClean="0"/>
              <a:t>Perfect location</a:t>
            </a:r>
          </a:p>
          <a:p>
            <a:pPr lvl="1"/>
            <a:r>
              <a:rPr lang="en-US" dirty="0" smtClean="0"/>
              <a:t>Underserved</a:t>
            </a:r>
          </a:p>
          <a:p>
            <a:pPr lvl="1"/>
            <a:r>
              <a:rPr lang="en-US" dirty="0" smtClean="0"/>
              <a:t>Enough traffic</a:t>
            </a:r>
          </a:p>
          <a:p>
            <a:r>
              <a:rPr lang="en-US" dirty="0" smtClean="0"/>
              <a:t>Right Sizing</a:t>
            </a:r>
          </a:p>
          <a:p>
            <a:pPr lvl="1"/>
            <a:r>
              <a:rPr lang="en-US" dirty="0" smtClean="0"/>
              <a:t>10 BBL </a:t>
            </a:r>
            <a:r>
              <a:rPr lang="en-US" dirty="0" err="1" smtClean="0"/>
              <a:t>Brewhouse</a:t>
            </a:r>
            <a:endParaRPr lang="en-US" dirty="0" smtClean="0"/>
          </a:p>
          <a:p>
            <a:pPr lvl="1"/>
            <a:r>
              <a:rPr lang="en-US" dirty="0" smtClean="0"/>
              <a:t>Scale to larger when needed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7807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Hopworks (Vancouver)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7600" t="-2272" r="17227" b="1"/>
          <a:stretch/>
        </p:blipFill>
        <p:spPr>
          <a:xfrm>
            <a:off x="1142392" y="3195559"/>
            <a:ext cx="6152016" cy="35317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392" y="1417638"/>
            <a:ext cx="6716631" cy="17779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8 BBL </a:t>
            </a:r>
            <a:r>
              <a:rPr lang="en-US" dirty="0" err="1" smtClean="0"/>
              <a:t>Brewhouse</a:t>
            </a:r>
            <a:endParaRPr lang="en-US" dirty="0" smtClean="0"/>
          </a:p>
          <a:p>
            <a:r>
              <a:rPr lang="en-US" dirty="0" smtClean="0"/>
              <a:t>Proven </a:t>
            </a:r>
            <a:r>
              <a:rPr lang="en-US" dirty="0" smtClean="0"/>
              <a:t>pub formula </a:t>
            </a:r>
            <a:r>
              <a:rPr lang="en-US" dirty="0" smtClean="0"/>
              <a:t>from Hopworks PDX</a:t>
            </a:r>
          </a:p>
          <a:p>
            <a:r>
              <a:rPr lang="en-US" dirty="0" smtClean="0"/>
              <a:t>Seating for 300</a:t>
            </a:r>
          </a:p>
          <a:p>
            <a:r>
              <a:rPr lang="en-US" dirty="0" smtClean="0"/>
              <a:t>Supply additional </a:t>
            </a:r>
            <a:r>
              <a:rPr lang="en-US" dirty="0" smtClean="0"/>
              <a:t>beer needs from Portland Brewery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17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Themes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brew house</a:t>
            </a:r>
          </a:p>
          <a:p>
            <a:r>
              <a:rPr lang="en-US" dirty="0" smtClean="0"/>
              <a:t>Wide variety of drinks and food</a:t>
            </a:r>
          </a:p>
          <a:p>
            <a:r>
              <a:rPr lang="en-US" dirty="0" smtClean="0"/>
              <a:t>Industry Veterans </a:t>
            </a:r>
          </a:p>
          <a:p>
            <a:r>
              <a:rPr lang="en-US" dirty="0" smtClean="0"/>
              <a:t>Big investment in high quality </a:t>
            </a:r>
            <a:r>
              <a:rPr lang="en-US" dirty="0" smtClean="0"/>
              <a:t>spaces</a:t>
            </a:r>
          </a:p>
          <a:p>
            <a:r>
              <a:rPr lang="en-US" dirty="0" smtClean="0"/>
              <a:t>Food Focus</a:t>
            </a:r>
            <a:endParaRPr lang="en-US" dirty="0" smtClean="0"/>
          </a:p>
          <a:p>
            <a:r>
              <a:rPr lang="en-US" dirty="0" smtClean="0"/>
              <a:t>Neighborhood focus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3181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</a:t>
            </a:r>
            <a:r>
              <a:rPr lang="en-US" dirty="0" smtClean="0"/>
              <a:t>need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People with skills to professionalize industry</a:t>
            </a:r>
          </a:p>
          <a:p>
            <a:pPr lvl="1"/>
            <a:r>
              <a:rPr lang="en-US" dirty="0" smtClean="0"/>
              <a:t>It’s fun to make beer but you need to live,</a:t>
            </a:r>
          </a:p>
          <a:p>
            <a:pPr lvl="1"/>
            <a:r>
              <a:rPr lang="en-US" dirty="0" smtClean="0"/>
              <a:t>It’s not </a:t>
            </a:r>
            <a:r>
              <a:rPr lang="en-US" dirty="0" smtClean="0"/>
              <a:t>just a </a:t>
            </a:r>
            <a:r>
              <a:rPr lang="en-US" dirty="0" smtClean="0"/>
              <a:t>hobby, it’s a business.</a:t>
            </a:r>
          </a:p>
          <a:p>
            <a:pPr lvl="1"/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84" t="-34118" r="15937" b="-34118"/>
          <a:stretch/>
        </p:blipFill>
        <p:spPr>
          <a:xfrm>
            <a:off x="4922176" y="1010380"/>
            <a:ext cx="3527698" cy="5115783"/>
          </a:xfrm>
        </p:spPr>
      </p:pic>
    </p:spTree>
    <p:extLst>
      <p:ext uri="{BB962C8B-B14F-4D97-AF65-F5344CB8AC3E}">
        <p14:creationId xmlns:p14="http://schemas.microsoft.com/office/powerpoint/2010/main" val="3198229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Needed Skills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Working in the industry</a:t>
            </a:r>
          </a:p>
          <a:p>
            <a:pPr lvl="1"/>
            <a:r>
              <a:rPr lang="en-US" dirty="0" smtClean="0"/>
              <a:t>Brewing </a:t>
            </a:r>
            <a:br>
              <a:rPr lang="en-US" dirty="0" smtClean="0"/>
            </a:br>
            <a:r>
              <a:rPr lang="en-US" dirty="0" smtClean="0"/>
              <a:t>(solid technical skills)</a:t>
            </a:r>
          </a:p>
          <a:p>
            <a:pPr lvl="1"/>
            <a:r>
              <a:rPr lang="en-US" dirty="0" smtClean="0"/>
              <a:t>Supply Chain &amp; Operations Management</a:t>
            </a:r>
          </a:p>
          <a:p>
            <a:pPr lvl="1"/>
            <a:r>
              <a:rPr lang="en-US" dirty="0" smtClean="0"/>
              <a:t>Marketing</a:t>
            </a:r>
          </a:p>
          <a:p>
            <a:pPr lvl="2"/>
            <a:r>
              <a:rPr lang="en-US" dirty="0" smtClean="0"/>
              <a:t>Branding</a:t>
            </a:r>
          </a:p>
          <a:p>
            <a:pPr lvl="2"/>
            <a:r>
              <a:rPr lang="en-US" dirty="0" smtClean="0"/>
              <a:t>Social Media</a:t>
            </a:r>
          </a:p>
          <a:p>
            <a:pPr lvl="1"/>
            <a:r>
              <a:rPr lang="en-US" dirty="0" smtClean="0"/>
              <a:t>Data Analytics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Technical Brewing Schools</a:t>
            </a:r>
          </a:p>
          <a:p>
            <a:pPr lvl="1"/>
            <a:r>
              <a:rPr lang="en-US" dirty="0" smtClean="0"/>
              <a:t>American Brewers Guild or Siebel (Online)</a:t>
            </a:r>
          </a:p>
          <a:p>
            <a:pPr lvl="1"/>
            <a:r>
              <a:rPr lang="en-US" dirty="0" smtClean="0"/>
              <a:t>Local Brewing Programs</a:t>
            </a:r>
          </a:p>
          <a:p>
            <a:r>
              <a:rPr lang="en-US" dirty="0" smtClean="0"/>
              <a:t>Brewery Business Certificates </a:t>
            </a:r>
            <a:br>
              <a:rPr lang="en-US" dirty="0" smtClean="0"/>
            </a:br>
            <a:r>
              <a:rPr lang="en-US" dirty="0" smtClean="0"/>
              <a:t>(short/focused)	</a:t>
            </a:r>
          </a:p>
          <a:p>
            <a:pPr lvl="1"/>
            <a:r>
              <a:rPr lang="en-US" dirty="0" smtClean="0"/>
              <a:t>General Brewery Business (PSU &amp; UP)</a:t>
            </a:r>
          </a:p>
          <a:p>
            <a:pPr lvl="1"/>
            <a:r>
              <a:rPr lang="en-US" dirty="0" smtClean="0"/>
              <a:t>Supply Chain Management </a:t>
            </a:r>
          </a:p>
          <a:p>
            <a:pPr lvl="1"/>
            <a:r>
              <a:rPr lang="en-US" dirty="0" smtClean="0"/>
              <a:t>Data Analytics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8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17 at 11.3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63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3-17 at 11.31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245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98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17 at 11.2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30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2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More than 5000 Craft Breweries (up ~750 since 2015)</a:t>
            </a:r>
          </a:p>
          <a:p>
            <a:r>
              <a:rPr lang="en-US" dirty="0" smtClean="0"/>
              <a:t>Volume growth dipped to single digit 8%  in 2016 (first half)</a:t>
            </a:r>
          </a:p>
          <a:p>
            <a:r>
              <a:rPr lang="en-US" dirty="0" smtClean="0"/>
              <a:t>Sales growth at roughly 6% for same period</a:t>
            </a:r>
          </a:p>
          <a:p>
            <a:r>
              <a:rPr lang="en-US" dirty="0" smtClean="0"/>
              <a:t>Local brewery growth from 2015 to 2016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Oregon 206 to 230</a:t>
            </a:r>
          </a:p>
          <a:p>
            <a:pPr lvl="1"/>
            <a:r>
              <a:rPr lang="en-US" dirty="0" smtClean="0"/>
              <a:t>Washington 274 to 351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Mellie Pullman</a:t>
            </a:r>
            <a:br>
              <a:rPr lang="en-US" dirty="0" smtClean="0"/>
            </a:br>
            <a:r>
              <a:rPr lang="en-US" dirty="0" err="1" smtClean="0"/>
              <a:t>mpullman@pdx.edu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Contact info: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86" y="1029708"/>
            <a:ext cx="6981064" cy="205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1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</a:t>
            </a:r>
            <a:r>
              <a:rPr lang="en-US" dirty="0" err="1" smtClean="0"/>
              <a:t>SalesTrends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On-premise growth (+)</a:t>
            </a:r>
          </a:p>
          <a:p>
            <a:pPr lvl="1"/>
            <a:r>
              <a:rPr lang="en-US" dirty="0" smtClean="0"/>
              <a:t>Taprooms</a:t>
            </a:r>
          </a:p>
          <a:p>
            <a:pPr lvl="1"/>
            <a:r>
              <a:rPr lang="en-US" dirty="0" smtClean="0"/>
              <a:t>Brewpubs</a:t>
            </a:r>
          </a:p>
          <a:p>
            <a:r>
              <a:rPr lang="en-US" dirty="0"/>
              <a:t>Higher profit </a:t>
            </a:r>
            <a:r>
              <a:rPr lang="en-US" dirty="0" smtClean="0"/>
              <a:t>margin</a:t>
            </a:r>
          </a:p>
          <a:p>
            <a:r>
              <a:rPr lang="en-US" dirty="0" smtClean="0"/>
              <a:t>Addresses buying local preferences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280" y="1600200"/>
            <a:ext cx="3947519" cy="4525963"/>
          </a:xfrm>
        </p:spPr>
        <p:txBody>
          <a:bodyPr/>
          <a:lstStyle/>
          <a:p>
            <a:r>
              <a:rPr lang="en-US" dirty="0"/>
              <a:t>Off-</a:t>
            </a:r>
            <a:r>
              <a:rPr lang="en-US" dirty="0" smtClean="0"/>
              <a:t>premise (-)</a:t>
            </a:r>
            <a:endParaRPr lang="en-US" dirty="0"/>
          </a:p>
          <a:p>
            <a:pPr lvl="1"/>
            <a:r>
              <a:rPr lang="en-US" dirty="0" smtClean="0"/>
              <a:t>Less % of overall profit</a:t>
            </a:r>
          </a:p>
          <a:p>
            <a:pPr lvl="1"/>
            <a:r>
              <a:rPr lang="en-US" dirty="0" smtClean="0"/>
              <a:t>Highly competitive with </a:t>
            </a:r>
            <a:r>
              <a:rPr lang="en-US" dirty="0" smtClean="0"/>
              <a:t>1000s </a:t>
            </a:r>
            <a:r>
              <a:rPr lang="en-US" dirty="0" smtClean="0"/>
              <a:t>of SKUs</a:t>
            </a:r>
            <a:endParaRPr lang="en-US" dirty="0"/>
          </a:p>
          <a:p>
            <a:pPr lvl="1"/>
            <a:r>
              <a:rPr lang="en-US" dirty="0"/>
              <a:t>Big players with big money controlling </a:t>
            </a:r>
            <a:r>
              <a:rPr lang="en-US" dirty="0" smtClean="0"/>
              <a:t>shelves</a:t>
            </a:r>
          </a:p>
          <a:p>
            <a:pPr lvl="1"/>
            <a:r>
              <a:rPr lang="en-US" dirty="0" smtClean="0"/>
              <a:t>Price war </a:t>
            </a:r>
            <a:r>
              <a:rPr lang="en-US" dirty="0" smtClean="0"/>
              <a:t>pressure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2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the margins </a:t>
            </a:r>
            <a:br>
              <a:rPr lang="en-US" dirty="0" smtClean="0"/>
            </a:br>
            <a:r>
              <a:rPr lang="en-US" dirty="0" smtClean="0"/>
              <a:t>(Price-COGS)?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93636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7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Financial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Capital and Operating Costs</a:t>
            </a:r>
          </a:p>
          <a:p>
            <a:pPr lvl="1"/>
            <a:r>
              <a:rPr lang="en-US" dirty="0" smtClean="0"/>
              <a:t>Equipment</a:t>
            </a:r>
          </a:p>
          <a:p>
            <a:pPr lvl="1"/>
            <a:r>
              <a:rPr lang="en-US" dirty="0" smtClean="0"/>
              <a:t>Other Startup Costs</a:t>
            </a:r>
          </a:p>
          <a:p>
            <a:pPr lvl="1"/>
            <a:r>
              <a:rPr lang="en-US" dirty="0" smtClean="0"/>
              <a:t>Monthly Overhead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Cash flow</a:t>
            </a:r>
          </a:p>
          <a:p>
            <a:pPr lvl="1"/>
            <a:r>
              <a:rPr lang="en-US" dirty="0" smtClean="0"/>
              <a:t>What money is available each month to pay for things?</a:t>
            </a:r>
          </a:p>
          <a:p>
            <a:pPr lvl="1"/>
            <a:r>
              <a:rPr lang="en-US" dirty="0" smtClean="0"/>
              <a:t>Spending too much money on capital investments and inventory means not enough money to</a:t>
            </a:r>
          </a:p>
          <a:p>
            <a:pPr lvl="2"/>
            <a:r>
              <a:rPr lang="en-US" dirty="0" smtClean="0"/>
              <a:t>pay people</a:t>
            </a:r>
          </a:p>
          <a:p>
            <a:pPr lvl="2"/>
            <a:r>
              <a:rPr lang="en-US" dirty="0" smtClean="0"/>
              <a:t>Promote and expand market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1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 3 - 5 </a:t>
            </a:r>
            <a:r>
              <a:rPr lang="en-US" sz="2000" dirty="0" err="1" smtClean="0"/>
              <a:t>bbl</a:t>
            </a:r>
            <a:r>
              <a:rPr lang="en-US" sz="2000" dirty="0" smtClean="0"/>
              <a:t> $50,000 to $75,000 new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814" r="1181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15 </a:t>
            </a:r>
            <a:r>
              <a:rPr lang="en-US" sz="1800" dirty="0" err="1" smtClean="0"/>
              <a:t>bbl</a:t>
            </a:r>
            <a:r>
              <a:rPr lang="en-US" sz="1800" dirty="0" smtClean="0"/>
              <a:t> $200,000 and up </a:t>
            </a:r>
          </a:p>
          <a:p>
            <a:r>
              <a:rPr lang="en-US" sz="1800" dirty="0" smtClean="0"/>
              <a:t>Packaging $ 40,000  used; $120,000 + new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3321" b="-23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92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Startup costs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and salaries before production $50,000 to millions</a:t>
            </a:r>
          </a:p>
          <a:p>
            <a:r>
              <a:rPr lang="en-US" dirty="0" smtClean="0"/>
              <a:t>Licensing and one time legal fees $15,000 to $30,000</a:t>
            </a:r>
          </a:p>
          <a:p>
            <a:r>
              <a:rPr lang="en-US" dirty="0" smtClean="0"/>
              <a:t>Cash for operations </a:t>
            </a:r>
            <a:r>
              <a:rPr lang="en-US" dirty="0" smtClean="0"/>
              <a:t>$100,000 to ???</a:t>
            </a:r>
            <a:endParaRPr lang="en-US" dirty="0" smtClean="0"/>
          </a:p>
          <a:p>
            <a:r>
              <a:rPr lang="en-US" dirty="0" smtClean="0"/>
              <a:t>Total Startup with equipment </a:t>
            </a:r>
            <a:br>
              <a:rPr lang="en-US" dirty="0" smtClean="0"/>
            </a:br>
            <a:r>
              <a:rPr lang="en-US" dirty="0" smtClean="0"/>
              <a:t>$250,000 (used and volunteers) to </a:t>
            </a:r>
            <a:br>
              <a:rPr lang="en-US" dirty="0" smtClean="0"/>
            </a:br>
            <a:r>
              <a:rPr lang="en-US" dirty="0" smtClean="0"/>
              <a:t>$ 600,000 and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2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Overhead (Variable)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Monthly costs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Rent $2000</a:t>
            </a:r>
          </a:p>
          <a:p>
            <a:r>
              <a:rPr lang="en-US" dirty="0" smtClean="0"/>
              <a:t>Utilities $1000</a:t>
            </a:r>
          </a:p>
          <a:p>
            <a:r>
              <a:rPr lang="en-US" dirty="0" smtClean="0"/>
              <a:t>Insurance, legal, accounting</a:t>
            </a:r>
            <a:br>
              <a:rPr lang="en-US" dirty="0" smtClean="0"/>
            </a:br>
            <a:r>
              <a:rPr lang="en-US" dirty="0" smtClean="0"/>
              <a:t>$1000</a:t>
            </a:r>
          </a:p>
          <a:p>
            <a:r>
              <a:rPr lang="en-US" dirty="0" smtClean="0"/>
              <a:t>Marketing, Management &amp; Labor costs $12,000</a:t>
            </a:r>
          </a:p>
          <a:p>
            <a:r>
              <a:rPr lang="en-US" dirty="0" smtClean="0"/>
              <a:t>Maintenance $1,000</a:t>
            </a:r>
          </a:p>
          <a:p>
            <a:r>
              <a:rPr lang="en-US" dirty="0" smtClean="0"/>
              <a:t>Total cost/month $17,000</a:t>
            </a:r>
          </a:p>
          <a:p>
            <a:r>
              <a:rPr lang="en-US" sz="2800" dirty="0" smtClean="0"/>
              <a:t>Total Cost/year $204,000</a:t>
            </a:r>
          </a:p>
        </p:txBody>
      </p:sp>
      <p:pic>
        <p:nvPicPr>
          <p:cNvPr id="7" name="Content Placeholder 6" descr="IMG_0699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75" r="-18475"/>
          <a:stretch>
            <a:fillRect/>
          </a:stretch>
        </p:blipFill>
        <p:spPr>
          <a:xfrm>
            <a:off x="4755835" y="1782807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322693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552</TotalTime>
  <Words>663</Words>
  <Application>Microsoft Macintosh PowerPoint</Application>
  <PresentationFormat>On-screen Show (4:3)</PresentationFormat>
  <Paragraphs>160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Black</vt:lpstr>
      <vt:lpstr>Brewing up a Business</vt:lpstr>
      <vt:lpstr>Thinking about going into a brewery business?</vt:lpstr>
      <vt:lpstr>Competitive Environment</vt:lpstr>
      <vt:lpstr>Concept SalesTrends</vt:lpstr>
      <vt:lpstr>Where are the margins  (Price-COGS)?</vt:lpstr>
      <vt:lpstr>Other Financial Factors</vt:lpstr>
      <vt:lpstr>Equipment</vt:lpstr>
      <vt:lpstr>Other Startup costs</vt:lpstr>
      <vt:lpstr>Other Overhead (Variable)</vt:lpstr>
      <vt:lpstr>Casualties</vt:lpstr>
      <vt:lpstr>OR/WA Breweries that closed in 2016</vt:lpstr>
      <vt:lpstr>Reasons</vt:lpstr>
      <vt:lpstr>Who is the brand offending?</vt:lpstr>
      <vt:lpstr>Other Reasons</vt:lpstr>
      <vt:lpstr>Breweries for Sale</vt:lpstr>
      <vt:lpstr>Reasons for selling</vt:lpstr>
      <vt:lpstr>Valiant Brewing: Orange County</vt:lpstr>
      <vt:lpstr>Reasons</vt:lpstr>
      <vt:lpstr>Key Issues</vt:lpstr>
      <vt:lpstr>Newest big Startups</vt:lpstr>
      <vt:lpstr>Wayfinder (Portland)</vt:lpstr>
      <vt:lpstr>Hopworks (Vancouver)</vt:lpstr>
      <vt:lpstr>Common Themes</vt:lpstr>
      <vt:lpstr>What we need now</vt:lpstr>
      <vt:lpstr>Needed Skills</vt:lpstr>
      <vt:lpstr>PowerPoint Presentation</vt:lpstr>
      <vt:lpstr>PowerPoint Presentation</vt:lpstr>
      <vt:lpstr>PowerPoint Presentation</vt:lpstr>
      <vt:lpstr>Any Questions?</vt:lpstr>
      <vt:lpstr>Mellie Pullman mpullman@pdx.edu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Pro:  What does a beer really cost and can you make money?</dc:title>
  <dc:creator>Madeleine Pullman</dc:creator>
  <cp:lastModifiedBy>Madeleine Pullman</cp:lastModifiedBy>
  <cp:revision>43</cp:revision>
  <dcterms:created xsi:type="dcterms:W3CDTF">2016-02-22T16:43:43Z</dcterms:created>
  <dcterms:modified xsi:type="dcterms:W3CDTF">2017-03-18T00:02:08Z</dcterms:modified>
</cp:coreProperties>
</file>