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sldIdLst>
    <p:sldId id="256" r:id="rId2"/>
    <p:sldId id="257" r:id="rId3"/>
    <p:sldId id="258" r:id="rId4"/>
    <p:sldId id="305" r:id="rId5"/>
    <p:sldId id="259" r:id="rId6"/>
    <p:sldId id="260" r:id="rId7"/>
    <p:sldId id="261" r:id="rId8"/>
    <p:sldId id="262" r:id="rId9"/>
    <p:sldId id="285" r:id="rId10"/>
    <p:sldId id="303" r:id="rId11"/>
    <p:sldId id="297" r:id="rId12"/>
    <p:sldId id="264" r:id="rId13"/>
    <p:sldId id="265" r:id="rId14"/>
    <p:sldId id="267" r:id="rId15"/>
    <p:sldId id="306" r:id="rId16"/>
    <p:sldId id="268" r:id="rId17"/>
    <p:sldId id="300" r:id="rId18"/>
    <p:sldId id="301" r:id="rId19"/>
    <p:sldId id="298" r:id="rId20"/>
    <p:sldId id="299" r:id="rId21"/>
    <p:sldId id="269" r:id="rId22"/>
    <p:sldId id="292" r:id="rId23"/>
    <p:sldId id="270" r:id="rId24"/>
    <p:sldId id="275" r:id="rId25"/>
    <p:sldId id="276" r:id="rId26"/>
    <p:sldId id="294" r:id="rId27"/>
    <p:sldId id="271" r:id="rId28"/>
    <p:sldId id="277" r:id="rId29"/>
    <p:sldId id="278" r:id="rId30"/>
    <p:sldId id="295" r:id="rId31"/>
    <p:sldId id="272" r:id="rId32"/>
    <p:sldId id="279" r:id="rId33"/>
    <p:sldId id="280" r:id="rId34"/>
    <p:sldId id="296" r:id="rId35"/>
    <p:sldId id="273" r:id="rId36"/>
    <p:sldId id="281" r:id="rId37"/>
    <p:sldId id="282" r:id="rId38"/>
    <p:sldId id="291" r:id="rId39"/>
    <p:sldId id="274" r:id="rId40"/>
    <p:sldId id="283" r:id="rId41"/>
    <p:sldId id="284" r:id="rId42"/>
    <p:sldId id="293" r:id="rId43"/>
    <p:sldId id="286" r:id="rId44"/>
    <p:sldId id="287" r:id="rId45"/>
    <p:sldId id="288" r:id="rId46"/>
    <p:sldId id="289" r:id="rId47"/>
    <p:sldId id="290" r:id="rId48"/>
    <p:sldId id="302" r:id="rId49"/>
    <p:sldId id="26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CEBA55-2E02-A246-BFE3-A7C6F30A3296}">
          <p14:sldIdLst/>
        </p14:section>
        <p14:section name="Introduction" id="{F9F0D76C-7F9A-B141-9141-6525A4AE3127}">
          <p14:sldIdLst>
            <p14:sldId id="256"/>
            <p14:sldId id="257"/>
            <p14:sldId id="258"/>
            <p14:sldId id="305"/>
            <p14:sldId id="259"/>
          </p14:sldIdLst>
        </p14:section>
        <p14:section name="All-Stars / What Do We Mean" id="{2A318149-9C93-B447-80EA-8A0B0113E62C}">
          <p14:sldIdLst>
            <p14:sldId id="260"/>
            <p14:sldId id="261"/>
            <p14:sldId id="262"/>
          </p14:sldIdLst>
        </p14:section>
        <p14:section name="Demographics and Overall Tips" id="{0A93040B-8520-6240-B935-B927C5B13D73}">
          <p14:sldIdLst>
            <p14:sldId id="285"/>
            <p14:sldId id="303"/>
            <p14:sldId id="297"/>
          </p14:sldIdLst>
        </p14:section>
        <p14:section name="Archetypes" id="{830DC467-8176-5F4D-A0B6-A170782BE80C}">
          <p14:sldIdLst>
            <p14:sldId id="264"/>
            <p14:sldId id="265"/>
            <p14:sldId id="267"/>
          </p14:sldIdLst>
        </p14:section>
        <p14:section name="Take A Test" id="{7A1A55C7-422F-9C4F-B1A5-E459B8B864FF}">
          <p14:sldIdLst>
            <p14:sldId id="306"/>
            <p14:sldId id="268"/>
            <p14:sldId id="300"/>
            <p14:sldId id="301"/>
            <p14:sldId id="298"/>
            <p14:sldId id="299"/>
            <p14:sldId id="269"/>
            <p14:sldId id="292"/>
          </p14:sldIdLst>
        </p14:section>
        <p14:section name="The Archetypes In Depth" id="{F28D15A6-CE2A-E142-8F44-6E33B5EB3A4E}">
          <p14:sldIdLst>
            <p14:sldId id="270"/>
            <p14:sldId id="275"/>
            <p14:sldId id="276"/>
            <p14:sldId id="294"/>
            <p14:sldId id="271"/>
            <p14:sldId id="277"/>
            <p14:sldId id="278"/>
            <p14:sldId id="295"/>
            <p14:sldId id="272"/>
            <p14:sldId id="279"/>
            <p14:sldId id="280"/>
            <p14:sldId id="296"/>
            <p14:sldId id="273"/>
            <p14:sldId id="281"/>
            <p14:sldId id="282"/>
            <p14:sldId id="291"/>
            <p14:sldId id="274"/>
            <p14:sldId id="283"/>
            <p14:sldId id="284"/>
            <p14:sldId id="293"/>
          </p14:sldIdLst>
        </p14:section>
        <p14:section name="Conclusion" id="{940E50A3-28F4-E844-A2CB-47E6995A48D7}">
          <p14:sldIdLst>
            <p14:sldId id="286"/>
            <p14:sldId id="287"/>
            <p14:sldId id="288"/>
            <p14:sldId id="289"/>
            <p14:sldId id="290"/>
            <p14:sldId id="302"/>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323" y="3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E5ADDF6-3F12-5D4F-878F-48660B0777A5}"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5ADDF6-3F12-5D4F-878F-48660B0777A5}"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E5ADDF6-3F12-5D4F-878F-48660B0777A5}"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E5ADDF6-3F12-5D4F-878F-48660B0777A5}" type="datetimeFigureOut">
              <a:rPr lang="en-US" smtClean="0"/>
              <a:t>3/9/2017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3EA175D1-1CB6-794B-A9F6-C0109088ACFD}"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5ADDF6-3F12-5D4F-878F-48660B0777A5}"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ADDF6-3F12-5D4F-878F-48660B0777A5}"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E5ADDF6-3F12-5D4F-878F-48660B0777A5}"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75D1-1CB6-794B-A9F6-C0109088AC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E5ADDF6-3F12-5D4F-878F-48660B0777A5}" type="datetimeFigureOut">
              <a:rPr lang="en-US" smtClean="0"/>
              <a:t>3/9/2017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3EA175D1-1CB6-794B-A9F6-C0109088ACFD}"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drew@experimentalbrew.com" TargetMode="External"/><Relationship Id="rId2" Type="http://schemas.openxmlformats.org/officeDocument/2006/relationships/hyperlink" Target="http://experimentalbrew.com/"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denny@experimentalbrew.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Brew Like an All-Star</a:t>
            </a:r>
          </a:p>
        </p:txBody>
      </p:sp>
      <p:sp>
        <p:nvSpPr>
          <p:cNvPr id="3" name="Subtitle 2"/>
          <p:cNvSpPr>
            <a:spLocks noGrp="1"/>
          </p:cNvSpPr>
          <p:nvPr>
            <p:ph type="subTitle" idx="1"/>
          </p:nvPr>
        </p:nvSpPr>
        <p:spPr/>
        <p:txBody>
          <a:bodyPr/>
          <a:lstStyle/>
          <a:p>
            <a:r>
              <a:rPr lang="en-US" dirty="0"/>
              <a:t>A Lesson in Life, Jung and Brew</a:t>
            </a:r>
          </a:p>
        </p:txBody>
      </p:sp>
    </p:spTree>
    <p:extLst>
      <p:ext uri="{BB962C8B-B14F-4D97-AF65-F5344CB8AC3E}">
        <p14:creationId xmlns:p14="http://schemas.microsoft.com/office/powerpoint/2010/main" val="18826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totally forgot to ask about…</a:t>
            </a:r>
          </a:p>
        </p:txBody>
      </p:sp>
      <p:pic>
        <p:nvPicPr>
          <p:cNvPr id="4" name="Content Placeholder 3" descr="Gimli.jpg"/>
          <p:cNvPicPr>
            <a:picLocks noGrp="1" noChangeAspect="1"/>
          </p:cNvPicPr>
          <p:nvPr>
            <p:ph idx="1"/>
          </p:nvPr>
        </p:nvPicPr>
        <p:blipFill>
          <a:blip r:embed="rId2">
            <a:extLst>
              <a:ext uri="{28A0092B-C50C-407E-A947-70E740481C1C}">
                <a14:useLocalDpi xmlns:a14="http://schemas.microsoft.com/office/drawing/2010/main" val="0"/>
              </a:ext>
            </a:extLst>
          </a:blip>
          <a:srcRect l="-32101" r="-32101"/>
          <a:stretch>
            <a:fillRect/>
          </a:stretch>
        </p:blipFill>
        <p:spPr>
          <a:xfrm>
            <a:off x="1114424" y="2074862"/>
            <a:ext cx="7610476" cy="3670767"/>
          </a:xfrm>
        </p:spPr>
      </p:pic>
      <p:sp>
        <p:nvSpPr>
          <p:cNvPr id="5" name="Title 1"/>
          <p:cNvSpPr txBox="1">
            <a:spLocks/>
          </p:cNvSpPr>
          <p:nvPr/>
        </p:nvSpPr>
        <p:spPr>
          <a:xfrm>
            <a:off x="152400" y="5771029"/>
            <a:ext cx="8913813" cy="914400"/>
          </a:xfrm>
          <a:prstGeom prst="rect">
            <a:avLst/>
          </a:prstGeo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dirty="0"/>
              <a:t>But Why Ask the Obvious?</a:t>
            </a:r>
          </a:p>
        </p:txBody>
      </p:sp>
    </p:spTree>
    <p:extLst>
      <p:ext uri="{BB962C8B-B14F-4D97-AF65-F5344CB8AC3E}">
        <p14:creationId xmlns:p14="http://schemas.microsoft.com/office/powerpoint/2010/main" val="40667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Mega List of “All Star Tips”</a:t>
            </a:r>
          </a:p>
        </p:txBody>
      </p:sp>
      <p:sp>
        <p:nvSpPr>
          <p:cNvPr id="3" name="Content Placeholder 2"/>
          <p:cNvSpPr>
            <a:spLocks noGrp="1"/>
          </p:cNvSpPr>
          <p:nvPr>
            <p:ph idx="1"/>
          </p:nvPr>
        </p:nvSpPr>
        <p:spPr>
          <a:xfrm>
            <a:off x="1114424" y="2155971"/>
            <a:ext cx="7610476" cy="4346429"/>
          </a:xfrm>
        </p:spPr>
        <p:txBody>
          <a:bodyPr>
            <a:normAutofit fontScale="70000" lnSpcReduction="20000"/>
          </a:bodyPr>
          <a:lstStyle/>
          <a:p>
            <a:pPr>
              <a:lnSpc>
                <a:spcPct val="90000"/>
              </a:lnSpc>
            </a:pPr>
            <a:r>
              <a:rPr lang="en-US" dirty="0"/>
              <a:t>Clean as you go. It’ll make life a lot easier at the end of a long brew day. </a:t>
            </a:r>
          </a:p>
          <a:p>
            <a:pPr>
              <a:lnSpc>
                <a:spcPct val="90000"/>
              </a:lnSpc>
            </a:pPr>
            <a:r>
              <a:rPr lang="en-US" dirty="0"/>
              <a:t>Sanitize, sanitize, sanitize! Don’t waste your brew day effort by lazing out.</a:t>
            </a:r>
          </a:p>
          <a:p>
            <a:pPr>
              <a:lnSpc>
                <a:spcPct val="90000"/>
              </a:lnSpc>
            </a:pPr>
            <a:r>
              <a:rPr lang="en-US" dirty="0"/>
              <a:t>Treat yeast right! Better Yeast Health Means Better Beer</a:t>
            </a:r>
          </a:p>
          <a:p>
            <a:pPr>
              <a:lnSpc>
                <a:spcPct val="90000"/>
              </a:lnSpc>
            </a:pPr>
            <a:r>
              <a:rPr lang="en-US" dirty="0"/>
              <a:t>Temperature control, at least for the first seventy-two hours, will really step up your brew quality</a:t>
            </a:r>
          </a:p>
          <a:p>
            <a:pPr>
              <a:lnSpc>
                <a:spcPct val="90000"/>
              </a:lnSpc>
            </a:pPr>
            <a:r>
              <a:rPr lang="en-US" dirty="0"/>
              <a:t>All the fancy equipment in the world isn’t going to make your beer better, but it might be fun to have. </a:t>
            </a:r>
          </a:p>
          <a:p>
            <a:pPr>
              <a:lnSpc>
                <a:spcPct val="90000"/>
              </a:lnSpc>
            </a:pPr>
            <a:r>
              <a:rPr lang="en-US" dirty="0"/>
              <a:t>Take good notes.</a:t>
            </a:r>
          </a:p>
          <a:p>
            <a:pPr>
              <a:lnSpc>
                <a:spcPct val="90000"/>
              </a:lnSpc>
            </a:pPr>
            <a:r>
              <a:rPr lang="en-US" dirty="0"/>
              <a:t>Have fun and don’t stress out! This is a hobby, and malted barley wants to become beer!</a:t>
            </a:r>
          </a:p>
          <a:p>
            <a:pPr>
              <a:lnSpc>
                <a:spcPct val="90000"/>
              </a:lnSpc>
            </a:pPr>
            <a:r>
              <a:rPr lang="en-US" dirty="0"/>
              <a:t>Maybe hold off on the beer until you’re well on your way to brew day success</a:t>
            </a:r>
          </a:p>
          <a:p>
            <a:pPr>
              <a:lnSpc>
                <a:spcPct val="90000"/>
              </a:lnSpc>
            </a:pPr>
            <a:r>
              <a:rPr lang="en-US" dirty="0"/>
              <a:t>You need to play around. Embrace your fear of failing.  It’s only beer!  You can always brew more.</a:t>
            </a:r>
          </a:p>
        </p:txBody>
      </p:sp>
    </p:spTree>
    <p:extLst>
      <p:ext uri="{BB962C8B-B14F-4D97-AF65-F5344CB8AC3E}">
        <p14:creationId xmlns:p14="http://schemas.microsoft.com/office/powerpoint/2010/main" val="163509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Pop-Psychology Primer</a:t>
            </a:r>
          </a:p>
        </p:txBody>
      </p:sp>
      <p:pic>
        <p:nvPicPr>
          <p:cNvPr id="6" name="Picture Placeholder 5" descr="jung.jpg"/>
          <p:cNvPicPr>
            <a:picLocks noGrp="1" noChangeAspect="1"/>
          </p:cNvPicPr>
          <p:nvPr>
            <p:ph type="pic" idx="1"/>
          </p:nvPr>
        </p:nvPicPr>
        <p:blipFill>
          <a:blip r:embed="rId2">
            <a:extLst>
              <a:ext uri="{28A0092B-C50C-407E-A947-70E740481C1C}">
                <a14:useLocalDpi xmlns:a14="http://schemas.microsoft.com/office/drawing/2010/main" val="0"/>
              </a:ext>
            </a:extLst>
          </a:blip>
          <a:srcRect l="9264" r="9264"/>
          <a:stretch>
            <a:fillRect/>
          </a:stretch>
        </p:blipFill>
        <p:spPr/>
      </p:pic>
      <p:sp>
        <p:nvSpPr>
          <p:cNvPr id="5" name="Text Placeholder 4"/>
          <p:cNvSpPr>
            <a:spLocks noGrp="1"/>
          </p:cNvSpPr>
          <p:nvPr>
            <p:ph type="body" sz="half" idx="2"/>
          </p:nvPr>
        </p:nvSpPr>
        <p:spPr/>
        <p:txBody>
          <a:bodyPr>
            <a:normAutofit/>
          </a:bodyPr>
          <a:lstStyle/>
          <a:p>
            <a:r>
              <a:rPr lang="en-US" dirty="0"/>
              <a:t>Time to break out your psychoanalysis… </a:t>
            </a:r>
          </a:p>
          <a:p>
            <a:r>
              <a:rPr lang="en-US" dirty="0"/>
              <a:t>It’s Jung Time!</a:t>
            </a:r>
          </a:p>
          <a:p>
            <a:pPr marL="285750" indent="-285750">
              <a:buFont typeface="Arial"/>
              <a:buChar char="•"/>
            </a:pPr>
            <a:r>
              <a:rPr lang="en-US" dirty="0"/>
              <a:t>C.G. Jung (1875-1961)</a:t>
            </a:r>
          </a:p>
          <a:p>
            <a:pPr marL="285750" indent="-285750">
              <a:buFont typeface="Arial"/>
              <a:buChar char="•"/>
            </a:pPr>
            <a:r>
              <a:rPr lang="en-US" dirty="0"/>
              <a:t>Responsible for many modern psychological concepts</a:t>
            </a:r>
          </a:p>
          <a:p>
            <a:pPr marL="285750" indent="-285750">
              <a:buFont typeface="Arial"/>
              <a:buChar char="•"/>
            </a:pPr>
            <a:r>
              <a:rPr lang="en-US" dirty="0"/>
              <a:t>100% Responsible for all the “Which Hobbit Are You?” Quizzes</a:t>
            </a:r>
          </a:p>
        </p:txBody>
      </p:sp>
    </p:spTree>
    <p:extLst>
      <p:ext uri="{BB962C8B-B14F-4D97-AF65-F5344CB8AC3E}">
        <p14:creationId xmlns:p14="http://schemas.microsoft.com/office/powerpoint/2010/main" val="403848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All This About Jung?</a:t>
            </a:r>
          </a:p>
        </p:txBody>
      </p:sp>
      <p:sp>
        <p:nvSpPr>
          <p:cNvPr id="6" name="Content Placeholder 5"/>
          <p:cNvSpPr>
            <a:spLocks noGrp="1"/>
          </p:cNvSpPr>
          <p:nvPr>
            <p:ph idx="1"/>
          </p:nvPr>
        </p:nvSpPr>
        <p:spPr/>
        <p:txBody>
          <a:bodyPr>
            <a:normAutofit lnSpcReduction="10000"/>
          </a:bodyPr>
          <a:lstStyle/>
          <a:p>
            <a:r>
              <a:rPr lang="en-US" dirty="0"/>
              <a:t>Among Jung’s key concepts are “Archetypes”</a:t>
            </a:r>
          </a:p>
          <a:p>
            <a:r>
              <a:rPr lang="en-US" dirty="0"/>
              <a:t>Fundamental underlying programming types for a species</a:t>
            </a:r>
          </a:p>
          <a:p>
            <a:pPr lvl="1"/>
            <a:r>
              <a:rPr lang="en-US" dirty="0"/>
              <a:t>Adopted into modern culture as specific “images”</a:t>
            </a:r>
          </a:p>
          <a:p>
            <a:pPr lvl="2"/>
            <a:r>
              <a:rPr lang="en-US" dirty="0"/>
              <a:t>Great Mother/Father</a:t>
            </a:r>
          </a:p>
          <a:p>
            <a:pPr lvl="2"/>
            <a:r>
              <a:rPr lang="en-US" dirty="0"/>
              <a:t>The Trickster</a:t>
            </a:r>
          </a:p>
          <a:p>
            <a:pPr lvl="2"/>
            <a:r>
              <a:rPr lang="en-US" dirty="0"/>
              <a:t>The Maiden, </a:t>
            </a:r>
            <a:r>
              <a:rPr lang="en-US" dirty="0" err="1"/>
              <a:t>etc</a:t>
            </a:r>
            <a:r>
              <a:rPr lang="en-US" dirty="0"/>
              <a:t>, etc.</a:t>
            </a:r>
          </a:p>
          <a:p>
            <a:r>
              <a:rPr lang="en-US" dirty="0"/>
              <a:t>Used in popular culture, marketing, movies, etc.</a:t>
            </a:r>
          </a:p>
          <a:p>
            <a:r>
              <a:rPr lang="en-US" dirty="0"/>
              <a:t>Naturally, we’re doing something stupid with it.</a:t>
            </a:r>
          </a:p>
          <a:p>
            <a:pPr lvl="2"/>
            <a:endParaRPr lang="en-US" dirty="0"/>
          </a:p>
        </p:txBody>
      </p:sp>
    </p:spTree>
    <p:extLst>
      <p:ext uri="{BB962C8B-B14F-4D97-AF65-F5344CB8AC3E}">
        <p14:creationId xmlns:p14="http://schemas.microsoft.com/office/powerpoint/2010/main" val="78208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 With Archetypes?</a:t>
            </a:r>
          </a:p>
        </p:txBody>
      </p:sp>
      <p:sp>
        <p:nvSpPr>
          <p:cNvPr id="3" name="Content Placeholder 2"/>
          <p:cNvSpPr>
            <a:spLocks noGrp="1"/>
          </p:cNvSpPr>
          <p:nvPr>
            <p:ph idx="1"/>
          </p:nvPr>
        </p:nvSpPr>
        <p:spPr/>
        <p:txBody>
          <a:bodyPr/>
          <a:lstStyle/>
          <a:p>
            <a:r>
              <a:rPr lang="en-US" dirty="0"/>
              <a:t>We think it’s important to understand the type of brewer you are. </a:t>
            </a:r>
          </a:p>
          <a:p>
            <a:r>
              <a:rPr lang="en-US" dirty="0"/>
              <a:t>Aids in helping explain where your natural strengths and weaknesses lie.</a:t>
            </a:r>
          </a:p>
          <a:p>
            <a:r>
              <a:rPr lang="en-US" dirty="0"/>
              <a:t>Plus, let’s face it – we’re hoping it becomes the brewer’s equivalent of the Zodiac – </a:t>
            </a:r>
          </a:p>
          <a:p>
            <a:pPr lvl="1"/>
            <a:r>
              <a:rPr lang="en-US" dirty="0"/>
              <a:t>“Hey buddy? What’s your sign” </a:t>
            </a:r>
          </a:p>
          <a:p>
            <a:pPr lvl="1"/>
            <a:r>
              <a:rPr lang="en-US" dirty="0"/>
              <a:t>“That’s such a Old School Master thing to say/brew”</a:t>
            </a:r>
          </a:p>
        </p:txBody>
      </p:sp>
    </p:spTree>
    <p:extLst>
      <p:ext uri="{BB962C8B-B14F-4D97-AF65-F5344CB8AC3E}">
        <p14:creationId xmlns:p14="http://schemas.microsoft.com/office/powerpoint/2010/main" val="86300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2" y="335291"/>
            <a:ext cx="8913813" cy="914400"/>
          </a:xfrm>
        </p:spPr>
        <p:txBody>
          <a:bodyPr/>
          <a:lstStyle/>
          <a:p>
            <a:r>
              <a:rPr lang="en-US" dirty="0"/>
              <a:t>How to Score Your Quiz</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8367092"/>
              </p:ext>
            </p:extLst>
          </p:nvPr>
        </p:nvGraphicFramePr>
        <p:xfrm>
          <a:off x="1359021" y="4627446"/>
          <a:ext cx="6094213" cy="1756575"/>
        </p:xfrm>
        <a:graphic>
          <a:graphicData uri="http://schemas.openxmlformats.org/drawingml/2006/table">
            <a:tbl>
              <a:tblPr firstRow="1" firstCol="1" bandRow="1">
                <a:tableStyleId>{5C22544A-7EE6-4342-B048-85BDC9FD1C3A}</a:tableStyleId>
              </a:tblPr>
              <a:tblGrid>
                <a:gridCol w="788279">
                  <a:extLst>
                    <a:ext uri="{9D8B030D-6E8A-4147-A177-3AD203B41FA5}">
                      <a16:colId xmlns:a16="http://schemas.microsoft.com/office/drawing/2014/main" val="20000"/>
                    </a:ext>
                  </a:extLst>
                </a:gridCol>
                <a:gridCol w="481350">
                  <a:extLst>
                    <a:ext uri="{9D8B030D-6E8A-4147-A177-3AD203B41FA5}">
                      <a16:colId xmlns:a16="http://schemas.microsoft.com/office/drawing/2014/main" val="20001"/>
                    </a:ext>
                  </a:extLst>
                </a:gridCol>
                <a:gridCol w="540882">
                  <a:extLst>
                    <a:ext uri="{9D8B030D-6E8A-4147-A177-3AD203B41FA5}">
                      <a16:colId xmlns:a16="http://schemas.microsoft.com/office/drawing/2014/main" val="20002"/>
                    </a:ext>
                  </a:extLst>
                </a:gridCol>
                <a:gridCol w="541570">
                  <a:extLst>
                    <a:ext uri="{9D8B030D-6E8A-4147-A177-3AD203B41FA5}">
                      <a16:colId xmlns:a16="http://schemas.microsoft.com/office/drawing/2014/main" val="20003"/>
                    </a:ext>
                  </a:extLst>
                </a:gridCol>
                <a:gridCol w="541570">
                  <a:extLst>
                    <a:ext uri="{9D8B030D-6E8A-4147-A177-3AD203B41FA5}">
                      <a16:colId xmlns:a16="http://schemas.microsoft.com/office/drawing/2014/main" val="20004"/>
                    </a:ext>
                  </a:extLst>
                </a:gridCol>
                <a:gridCol w="541570">
                  <a:extLst>
                    <a:ext uri="{9D8B030D-6E8A-4147-A177-3AD203B41FA5}">
                      <a16:colId xmlns:a16="http://schemas.microsoft.com/office/drawing/2014/main" val="20005"/>
                    </a:ext>
                  </a:extLst>
                </a:gridCol>
                <a:gridCol w="541570">
                  <a:extLst>
                    <a:ext uri="{9D8B030D-6E8A-4147-A177-3AD203B41FA5}">
                      <a16:colId xmlns:a16="http://schemas.microsoft.com/office/drawing/2014/main" val="20006"/>
                    </a:ext>
                  </a:extLst>
                </a:gridCol>
                <a:gridCol w="541570">
                  <a:extLst>
                    <a:ext uri="{9D8B030D-6E8A-4147-A177-3AD203B41FA5}">
                      <a16:colId xmlns:a16="http://schemas.microsoft.com/office/drawing/2014/main" val="20007"/>
                    </a:ext>
                  </a:extLst>
                </a:gridCol>
                <a:gridCol w="541570">
                  <a:extLst>
                    <a:ext uri="{9D8B030D-6E8A-4147-A177-3AD203B41FA5}">
                      <a16:colId xmlns:a16="http://schemas.microsoft.com/office/drawing/2014/main" val="20008"/>
                    </a:ext>
                  </a:extLst>
                </a:gridCol>
                <a:gridCol w="492712">
                  <a:extLst>
                    <a:ext uri="{9D8B030D-6E8A-4147-A177-3AD203B41FA5}">
                      <a16:colId xmlns:a16="http://schemas.microsoft.com/office/drawing/2014/main" val="20009"/>
                    </a:ext>
                  </a:extLst>
                </a:gridCol>
                <a:gridCol w="541570">
                  <a:extLst>
                    <a:ext uri="{9D8B030D-6E8A-4147-A177-3AD203B41FA5}">
                      <a16:colId xmlns:a16="http://schemas.microsoft.com/office/drawing/2014/main" val="20010"/>
                    </a:ext>
                  </a:extLst>
                </a:gridCol>
              </a:tblGrid>
              <a:tr h="351315">
                <a:tc>
                  <a:txBody>
                    <a:bodyPr/>
                    <a:lstStyle/>
                    <a:p>
                      <a:pPr marL="0" marR="0">
                        <a:spcBef>
                          <a:spcPts val="0"/>
                        </a:spcBef>
                        <a:spcAft>
                          <a:spcPts val="0"/>
                        </a:spcAft>
                      </a:pPr>
                      <a:r>
                        <a:rPr lang="en-US" sz="1200" dirty="0">
                          <a:effectLst/>
                        </a:rPr>
                        <a:t>Answer</a:t>
                      </a:r>
                      <a:endParaRPr lang="en-US" sz="12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Q5</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Q6</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Q7</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Q8</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Q9</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Q10</a:t>
                      </a:r>
                      <a:endParaRPr lang="en-US" sz="12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351315">
                <a:tc>
                  <a:txBody>
                    <a:bodyPr/>
                    <a:lstStyle/>
                    <a:p>
                      <a:pPr marL="0" marR="0">
                        <a:spcBef>
                          <a:spcPts val="0"/>
                        </a:spcBef>
                        <a:spcAft>
                          <a:spcPts val="0"/>
                        </a:spcAft>
                      </a:pPr>
                      <a:r>
                        <a:rPr lang="en-US" sz="1200">
                          <a:effectLst/>
                        </a:rPr>
                        <a:t>A</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1</a:t>
                      </a:r>
                      <a:endParaRPr lang="en-US" sz="12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1"/>
                  </a:ext>
                </a:extLst>
              </a:tr>
              <a:tr h="351315">
                <a:tc>
                  <a:txBody>
                    <a:bodyPr/>
                    <a:lstStyle/>
                    <a:p>
                      <a:pPr marL="0" marR="0">
                        <a:spcBef>
                          <a:spcPts val="0"/>
                        </a:spcBef>
                        <a:spcAft>
                          <a:spcPts val="0"/>
                        </a:spcAft>
                      </a:pPr>
                      <a:r>
                        <a:rPr lang="en-US" sz="1200">
                          <a:effectLst/>
                        </a:rPr>
                        <a:t>B</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2"/>
                  </a:ext>
                </a:extLst>
              </a:tr>
              <a:tr h="351315">
                <a:tc>
                  <a:txBody>
                    <a:bodyPr/>
                    <a:lstStyle/>
                    <a:p>
                      <a:pPr marL="0" marR="0">
                        <a:spcBef>
                          <a:spcPts val="0"/>
                        </a:spcBef>
                        <a:spcAft>
                          <a:spcPts val="0"/>
                        </a:spcAft>
                      </a:pPr>
                      <a:r>
                        <a:rPr lang="en-US" sz="1200">
                          <a:effectLst/>
                        </a:rPr>
                        <a:t>C</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4</a:t>
                      </a:r>
                      <a:endParaRPr lang="en-US" sz="12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3"/>
                  </a:ext>
                </a:extLst>
              </a:tr>
              <a:tr h="351315">
                <a:tc>
                  <a:txBody>
                    <a:bodyPr/>
                    <a:lstStyle/>
                    <a:p>
                      <a:pPr marL="0" marR="0">
                        <a:spcBef>
                          <a:spcPts val="0"/>
                        </a:spcBef>
                        <a:spcAft>
                          <a:spcPts val="0"/>
                        </a:spcAft>
                      </a:pPr>
                      <a:r>
                        <a:rPr lang="en-US" sz="1200" dirty="0">
                          <a:effectLst/>
                        </a:rPr>
                        <a:t>D</a:t>
                      </a:r>
                      <a:endParaRPr lang="en-US" sz="12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2</a:t>
                      </a:r>
                      <a:endParaRPr lang="en-US" sz="12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1</a:t>
                      </a:r>
                      <a:endParaRPr lang="en-US" sz="12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4</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2</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a:effectLst/>
                        </a:rPr>
                        <a:t>3</a:t>
                      </a:r>
                      <a:endParaRPr lang="en-US" sz="12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200" dirty="0">
                          <a:effectLst/>
                        </a:rPr>
                        <a:t>2</a:t>
                      </a:r>
                      <a:endParaRPr lang="en-US" sz="1200" dirty="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360727" y="1267595"/>
            <a:ext cx="8042084" cy="335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n-lt"/>
                <a:ea typeface="MS Mincho" pitchFamily="49" charset="-128"/>
                <a:cs typeface="Times New Roman" pitchFamily="18" charset="0"/>
              </a:rPr>
              <a:t>Let’s see how you did. To learn your brewing archetype, simply add up the ranks you gave to each of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n-lt"/>
                <a:ea typeface="MS Mincho" pitchFamily="49" charset="-128"/>
                <a:cs typeface="Times New Roman" pitchFamily="18" charset="0"/>
              </a:rPr>
              <a:t>A/B/C/D responses. Your strongest affinity is for the letter with the lowest total score.</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n-lt"/>
                <a:ea typeface="MS Mincho" pitchFamily="49" charset="-128"/>
                <a:cs typeface="Times New Roman" pitchFamily="18" charset="0"/>
              </a:rPr>
              <a:t>Here’s how the archetypes fit into the responses.</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1" u="none" strike="noStrike" cap="none" normalizeH="0" baseline="0" dirty="0">
                <a:ln>
                  <a:noFill/>
                </a:ln>
                <a:solidFill>
                  <a:schemeClr val="tx1"/>
                </a:solidFill>
                <a:effectLst/>
                <a:latin typeface="+mn-lt"/>
                <a:ea typeface="MS Mincho" pitchFamily="49" charset="-128"/>
                <a:cs typeface="Times New Roman" pitchFamily="18" charset="0"/>
              </a:rPr>
              <a:t>The Recipe (and Ingredient) Innovator</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1" u="none" strike="noStrike" cap="none" normalizeH="0" baseline="0" dirty="0">
                <a:ln>
                  <a:noFill/>
                </a:ln>
                <a:solidFill>
                  <a:schemeClr val="tx1"/>
                </a:solidFill>
                <a:effectLst/>
                <a:latin typeface="+mn-lt"/>
                <a:ea typeface="MS Mincho" pitchFamily="49" charset="-128"/>
                <a:cs typeface="Times New Roman" pitchFamily="18" charset="0"/>
              </a:rPr>
              <a:t>The Scientist / Process Nut</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1" u="none" strike="noStrike" cap="none" normalizeH="0" baseline="0" dirty="0">
                <a:ln>
                  <a:noFill/>
                </a:ln>
                <a:solidFill>
                  <a:schemeClr val="tx1"/>
                </a:solidFill>
                <a:effectLst/>
                <a:latin typeface="+mn-lt"/>
                <a:ea typeface="MS Mincho" pitchFamily="49" charset="-128"/>
                <a:cs typeface="Times New Roman" pitchFamily="18" charset="0"/>
              </a:rPr>
              <a:t>The Old-School Master (Traditionalist)</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1" u="none" strike="noStrike" cap="none" normalizeH="0" baseline="0" dirty="0">
                <a:ln>
                  <a:noFill/>
                </a:ln>
                <a:solidFill>
                  <a:schemeClr val="tx1"/>
                </a:solidFill>
                <a:effectLst/>
                <a:latin typeface="+mn-lt"/>
                <a:ea typeface="MS Mincho" pitchFamily="49" charset="-128"/>
                <a:cs typeface="Times New Roman" pitchFamily="18" charset="0"/>
              </a:rPr>
              <a:t>The Wild One</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n-lt"/>
                <a:ea typeface="MS Mincho" pitchFamily="49" charset="-128"/>
                <a:cs typeface="Times New Roman" pitchFamily="18" charset="0"/>
              </a:rPr>
              <a:t>In other words, let’s say Drew took this quiz – his scores would look something like this:</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43F60"/>
              </a:solidFill>
              <a:effectLst/>
              <a:latin typeface="Calibri" pitchFamily="34" charset="0"/>
              <a:ea typeface="MS Gothic" pitchFamily="49" charset="-128"/>
              <a:cs typeface="Times New Roman" pitchFamily="18" charset="0"/>
            </a:endParaRPr>
          </a:p>
        </p:txBody>
      </p:sp>
      <p:sp>
        <p:nvSpPr>
          <p:cNvPr id="9" name="TextBox 8"/>
          <p:cNvSpPr txBox="1"/>
          <p:nvPr/>
        </p:nvSpPr>
        <p:spPr>
          <a:xfrm>
            <a:off x="7550093" y="4931860"/>
            <a:ext cx="947956" cy="1785104"/>
          </a:xfrm>
          <a:prstGeom prst="rect">
            <a:avLst/>
          </a:prstGeom>
          <a:noFill/>
        </p:spPr>
        <p:txBody>
          <a:bodyPr wrap="square" rtlCol="0">
            <a:spAutoFit/>
          </a:bodyPr>
          <a:lstStyle/>
          <a:p>
            <a:pPr lvl="0" defTabSz="914400" eaLnBrk="0" fontAlgn="base" hangingPunct="0">
              <a:spcBef>
                <a:spcPct val="0"/>
              </a:spcBef>
              <a:spcAft>
                <a:spcPct val="0"/>
              </a:spcAft>
            </a:pPr>
            <a:r>
              <a:rPr lang="en-US" altLang="en-US" dirty="0">
                <a:ea typeface="MS Gothic" pitchFamily="49" charset="-128"/>
                <a:cs typeface="Times New Roman" pitchFamily="18" charset="0"/>
              </a:rPr>
              <a:t>A:10</a:t>
            </a:r>
          </a:p>
          <a:p>
            <a:pPr lvl="0" defTabSz="914400" eaLnBrk="0" fontAlgn="base" hangingPunct="0">
              <a:spcBef>
                <a:spcPct val="0"/>
              </a:spcBef>
              <a:spcAft>
                <a:spcPct val="0"/>
              </a:spcAft>
            </a:pPr>
            <a:endParaRPr lang="en-US" altLang="en-US" sz="600" dirty="0">
              <a:ea typeface="MS Gothic" pitchFamily="49" charset="-128"/>
              <a:cs typeface="Times New Roman" pitchFamily="18" charset="0"/>
            </a:endParaRPr>
          </a:p>
          <a:p>
            <a:pPr lvl="0" defTabSz="914400" eaLnBrk="0" fontAlgn="base" hangingPunct="0">
              <a:spcBef>
                <a:spcPct val="0"/>
              </a:spcBef>
              <a:spcAft>
                <a:spcPct val="0"/>
              </a:spcAft>
            </a:pPr>
            <a:r>
              <a:rPr lang="en-US" altLang="en-US" dirty="0">
                <a:ea typeface="MS Mincho" pitchFamily="49" charset="-128"/>
                <a:cs typeface="Times New Roman" pitchFamily="18" charset="0"/>
              </a:rPr>
              <a:t>B: 31</a:t>
            </a:r>
          </a:p>
          <a:p>
            <a:pPr lvl="0" defTabSz="914400" eaLnBrk="0" fontAlgn="base" hangingPunct="0">
              <a:spcBef>
                <a:spcPct val="0"/>
              </a:spcBef>
              <a:spcAft>
                <a:spcPct val="0"/>
              </a:spcAft>
            </a:pPr>
            <a:endParaRPr lang="en-US" altLang="en-US" sz="600" dirty="0">
              <a:cs typeface="Arial" pitchFamily="34" charset="0"/>
            </a:endParaRPr>
          </a:p>
          <a:p>
            <a:pPr lvl="0" defTabSz="914400" eaLnBrk="0" fontAlgn="base" hangingPunct="0">
              <a:spcBef>
                <a:spcPct val="0"/>
              </a:spcBef>
              <a:spcAft>
                <a:spcPct val="0"/>
              </a:spcAft>
            </a:pPr>
            <a:r>
              <a:rPr lang="en-US" altLang="en-US" dirty="0">
                <a:ea typeface="MS Mincho" pitchFamily="49" charset="-128"/>
                <a:cs typeface="Times New Roman" pitchFamily="18" charset="0"/>
              </a:rPr>
              <a:t>C: 35</a:t>
            </a:r>
          </a:p>
          <a:p>
            <a:pPr lvl="0" defTabSz="914400" eaLnBrk="0" fontAlgn="base" hangingPunct="0">
              <a:spcBef>
                <a:spcPct val="0"/>
              </a:spcBef>
              <a:spcAft>
                <a:spcPct val="0"/>
              </a:spcAft>
            </a:pPr>
            <a:endParaRPr lang="en-US" altLang="en-US" sz="800" dirty="0">
              <a:cs typeface="Arial" pitchFamily="34" charset="0"/>
            </a:endParaRPr>
          </a:p>
          <a:p>
            <a:pPr lvl="0" defTabSz="914400" eaLnBrk="0" fontAlgn="base" hangingPunct="0">
              <a:spcBef>
                <a:spcPct val="0"/>
              </a:spcBef>
              <a:spcAft>
                <a:spcPct val="0"/>
              </a:spcAft>
            </a:pPr>
            <a:r>
              <a:rPr lang="en-US" altLang="en-US" dirty="0">
                <a:ea typeface="MS Mincho" pitchFamily="49" charset="-128"/>
                <a:cs typeface="Times New Roman" pitchFamily="18" charset="0"/>
              </a:rPr>
              <a:t>D: 23</a:t>
            </a:r>
            <a:endParaRPr lang="en-US" altLang="en-US" sz="2800" dirty="0">
              <a:cs typeface="Arial" pitchFamily="34" charset="0"/>
            </a:endParaRPr>
          </a:p>
          <a:p>
            <a:endParaRPr lang="en-US" dirty="0"/>
          </a:p>
        </p:txBody>
      </p:sp>
    </p:spTree>
    <p:extLst>
      <p:ext uri="{BB962C8B-B14F-4D97-AF65-F5344CB8AC3E}">
        <p14:creationId xmlns:p14="http://schemas.microsoft.com/office/powerpoint/2010/main" val="14181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Keep Score At Home</a:t>
            </a:r>
          </a:p>
        </p:txBody>
      </p:sp>
      <p:sp>
        <p:nvSpPr>
          <p:cNvPr id="3" name="Content Placeholder 2"/>
          <p:cNvSpPr>
            <a:spLocks noGrp="1"/>
          </p:cNvSpPr>
          <p:nvPr>
            <p:ph idx="1"/>
          </p:nvPr>
        </p:nvSpPr>
        <p:spPr/>
        <p:txBody>
          <a:bodyPr>
            <a:normAutofit lnSpcReduction="10000"/>
          </a:bodyPr>
          <a:lstStyle/>
          <a:p>
            <a:pPr marL="0" indent="0">
              <a:buNone/>
            </a:pPr>
            <a:r>
              <a:rPr lang="en-US" dirty="0"/>
              <a:t>It’s 2 a.m. on a sleepless night. To lull myself to sleep, I begin to think about my next brew day.</a:t>
            </a:r>
          </a:p>
          <a:p>
            <a:pPr marL="0" indent="0">
              <a:buNone/>
            </a:pPr>
            <a:r>
              <a:rPr lang="en-US" dirty="0"/>
              <a:t>A. That blot of mustard on my shirt from earlier tonight reminds me: a mustard beer would be interesting to try.</a:t>
            </a:r>
          </a:p>
          <a:p>
            <a:pPr marL="0" indent="0">
              <a:buNone/>
            </a:pPr>
            <a:r>
              <a:rPr lang="en-US" dirty="0"/>
              <a:t>B. Hmm, which malt and hop should I use in my next </a:t>
            </a:r>
            <a:r>
              <a:rPr lang="en-US" dirty="0" err="1"/>
              <a:t>SMaSH</a:t>
            </a:r>
            <a:r>
              <a:rPr lang="en-US" dirty="0"/>
              <a:t> beer?</a:t>
            </a:r>
          </a:p>
          <a:p>
            <a:pPr marL="0" indent="0">
              <a:buNone/>
            </a:pPr>
            <a:r>
              <a:rPr lang="en-US" dirty="0"/>
              <a:t>C. I should brew an English </a:t>
            </a:r>
            <a:r>
              <a:rPr lang="en-US" dirty="0" err="1"/>
              <a:t>barleywine</a:t>
            </a:r>
            <a:r>
              <a:rPr lang="en-US" dirty="0"/>
              <a:t> so I’m ready for Christmas.</a:t>
            </a:r>
          </a:p>
          <a:p>
            <a:pPr marL="0" indent="0">
              <a:buNone/>
            </a:pPr>
            <a:r>
              <a:rPr lang="en-US" dirty="0"/>
              <a:t>D. When do the fruit orchards begin to bloom this year?</a:t>
            </a:r>
          </a:p>
          <a:p>
            <a:endParaRPr lang="en-US" dirty="0"/>
          </a:p>
        </p:txBody>
      </p:sp>
    </p:spTree>
    <p:extLst>
      <p:ext uri="{BB962C8B-B14F-4D97-AF65-F5344CB8AC3E}">
        <p14:creationId xmlns:p14="http://schemas.microsoft.com/office/powerpoint/2010/main" val="136868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Keep Score At Home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Where are you when inspiration strikes you for your next batch of beer?</a:t>
            </a:r>
          </a:p>
          <a:p>
            <a:pPr marL="0" indent="0">
              <a:buNone/>
            </a:pPr>
            <a:r>
              <a:rPr lang="en-US" dirty="0"/>
              <a:t>A. At your local micro flour mill discovering they have Tibetan Purple Barley (or reading online about Neo-</a:t>
            </a:r>
            <a:r>
              <a:rPr lang="en-US" dirty="0" err="1"/>
              <a:t>Mexicanus</a:t>
            </a:r>
            <a:r>
              <a:rPr lang="en-US" dirty="0"/>
              <a:t> hops or wanting to now that you’ve heard the name)</a:t>
            </a:r>
          </a:p>
          <a:p>
            <a:pPr marL="0" indent="0">
              <a:buNone/>
            </a:pPr>
            <a:r>
              <a:rPr lang="en-US" dirty="0"/>
              <a:t>B. Flipping through the pages of </a:t>
            </a:r>
            <a:r>
              <a:rPr lang="en-US" dirty="0" err="1"/>
              <a:t>Cynmar</a:t>
            </a:r>
            <a:r>
              <a:rPr lang="en-US" dirty="0"/>
              <a:t> or AS&amp;S’s latest catalog</a:t>
            </a:r>
          </a:p>
          <a:p>
            <a:pPr marL="0" indent="0">
              <a:buNone/>
            </a:pPr>
            <a:r>
              <a:rPr lang="en-US" dirty="0"/>
              <a:t>C. Your local English pub</a:t>
            </a:r>
          </a:p>
          <a:p>
            <a:pPr marL="0" indent="0">
              <a:buNone/>
            </a:pPr>
            <a:r>
              <a:rPr lang="en-US" dirty="0"/>
              <a:t>D. Watching a documentary on the bee men of Africa</a:t>
            </a:r>
          </a:p>
          <a:p>
            <a:endParaRPr lang="en-US" dirty="0"/>
          </a:p>
        </p:txBody>
      </p:sp>
    </p:spTree>
    <p:extLst>
      <p:ext uri="{BB962C8B-B14F-4D97-AF65-F5344CB8AC3E}">
        <p14:creationId xmlns:p14="http://schemas.microsoft.com/office/powerpoint/2010/main" val="86244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Keep Score At Home</a:t>
            </a:r>
          </a:p>
        </p:txBody>
      </p:sp>
      <p:sp>
        <p:nvSpPr>
          <p:cNvPr id="3" name="Content Placeholder 2"/>
          <p:cNvSpPr>
            <a:spLocks noGrp="1"/>
          </p:cNvSpPr>
          <p:nvPr>
            <p:ph idx="1"/>
          </p:nvPr>
        </p:nvSpPr>
        <p:spPr/>
        <p:txBody>
          <a:bodyPr/>
          <a:lstStyle/>
          <a:p>
            <a:pPr marL="0" indent="0">
              <a:buNone/>
            </a:pPr>
            <a:r>
              <a:rPr lang="en-US" dirty="0"/>
              <a:t>In order of importance, rank these elements in terms of your brewing priorities (1 being the highest priority and 4 being the lowest):</a:t>
            </a:r>
          </a:p>
          <a:p>
            <a:pPr marL="0" indent="0">
              <a:buNone/>
            </a:pPr>
            <a:r>
              <a:rPr lang="en-US" dirty="0"/>
              <a:t>A. Developing a beer that makes people go “</a:t>
            </a:r>
            <a:r>
              <a:rPr lang="en-US" dirty="0" err="1"/>
              <a:t>wha</a:t>
            </a:r>
            <a:r>
              <a:rPr lang="en-US" dirty="0"/>
              <a:t>?”</a:t>
            </a:r>
          </a:p>
          <a:p>
            <a:pPr marL="0" indent="0">
              <a:buNone/>
            </a:pPr>
            <a:r>
              <a:rPr lang="en-US" dirty="0"/>
              <a:t>B. Dialing in on my process</a:t>
            </a:r>
          </a:p>
          <a:p>
            <a:pPr marL="0" indent="0">
              <a:buNone/>
            </a:pPr>
            <a:r>
              <a:rPr lang="en-US" dirty="0"/>
              <a:t>C. Using traditional techniques to make perfect beer</a:t>
            </a:r>
          </a:p>
          <a:p>
            <a:pPr marL="0" indent="0">
              <a:buNone/>
            </a:pPr>
            <a:r>
              <a:rPr lang="en-US" dirty="0"/>
              <a:t>D. Coaxing complex characters from multiple microorganisms</a:t>
            </a:r>
          </a:p>
        </p:txBody>
      </p:sp>
    </p:spTree>
    <p:extLst>
      <p:ext uri="{BB962C8B-B14F-4D97-AF65-F5344CB8AC3E}">
        <p14:creationId xmlns:p14="http://schemas.microsoft.com/office/powerpoint/2010/main" val="86244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Keep Score At Home</a:t>
            </a:r>
          </a:p>
        </p:txBody>
      </p:sp>
      <p:sp>
        <p:nvSpPr>
          <p:cNvPr id="3" name="Content Placeholder 2"/>
          <p:cNvSpPr>
            <a:spLocks noGrp="1"/>
          </p:cNvSpPr>
          <p:nvPr>
            <p:ph idx="1"/>
          </p:nvPr>
        </p:nvSpPr>
        <p:spPr/>
        <p:txBody>
          <a:bodyPr/>
          <a:lstStyle/>
          <a:p>
            <a:pPr marL="0" indent="0">
              <a:buNone/>
            </a:pPr>
            <a:r>
              <a:rPr lang="en-US" dirty="0"/>
              <a:t>When you sit down with a glass of beer, what are you looking for on the first sip?</a:t>
            </a:r>
          </a:p>
          <a:p>
            <a:pPr marL="0" indent="0">
              <a:buNone/>
            </a:pPr>
            <a:r>
              <a:rPr lang="en-US" dirty="0"/>
              <a:t>A. A flavor that makes you think, “How did they do this?”</a:t>
            </a:r>
          </a:p>
          <a:p>
            <a:pPr marL="0" indent="0">
              <a:buNone/>
            </a:pPr>
            <a:r>
              <a:rPr lang="en-US" dirty="0"/>
              <a:t>B. A beer that tastes just like the last one you had from this brewery</a:t>
            </a:r>
          </a:p>
          <a:p>
            <a:pPr marL="0" indent="0">
              <a:buNone/>
            </a:pPr>
            <a:r>
              <a:rPr lang="en-US" dirty="0"/>
              <a:t>C. A reassuring blend of familiar flavors</a:t>
            </a:r>
          </a:p>
          <a:p>
            <a:pPr marL="0" indent="0">
              <a:buNone/>
            </a:pPr>
            <a:r>
              <a:rPr lang="en-US" dirty="0"/>
              <a:t>D. Something so sour you make a </a:t>
            </a:r>
            <a:r>
              <a:rPr lang="en-US" dirty="0" err="1"/>
              <a:t>scrunchy</a:t>
            </a:r>
            <a:r>
              <a:rPr lang="en-US" dirty="0"/>
              <a:t> face</a:t>
            </a:r>
          </a:p>
          <a:p>
            <a:endParaRPr lang="en-US" dirty="0"/>
          </a:p>
        </p:txBody>
      </p:sp>
    </p:spTree>
    <p:extLst>
      <p:ext uri="{BB962C8B-B14F-4D97-AF65-F5344CB8AC3E}">
        <p14:creationId xmlns:p14="http://schemas.microsoft.com/office/powerpoint/2010/main" val="86244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We’re Sorry, But We’re Required to Do This….</a:t>
            </a:r>
          </a:p>
        </p:txBody>
      </p:sp>
      <p:sp>
        <p:nvSpPr>
          <p:cNvPr id="7" name="Text Placeholder 6"/>
          <p:cNvSpPr>
            <a:spLocks noGrp="1"/>
          </p:cNvSpPr>
          <p:nvPr>
            <p:ph type="body" idx="1"/>
          </p:nvPr>
        </p:nvSpPr>
        <p:spPr/>
        <p:txBody>
          <a:bodyPr/>
          <a:lstStyle/>
          <a:p>
            <a:r>
              <a:rPr lang="en-US" dirty="0"/>
              <a:t>(see the 1978 Federal Omnibus Bill for more details)</a:t>
            </a:r>
          </a:p>
        </p:txBody>
      </p:sp>
    </p:spTree>
    <p:extLst>
      <p:ext uri="{BB962C8B-B14F-4D97-AF65-F5344CB8AC3E}">
        <p14:creationId xmlns:p14="http://schemas.microsoft.com/office/powerpoint/2010/main" val="113949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Keep Score At Home</a:t>
            </a:r>
          </a:p>
        </p:txBody>
      </p:sp>
      <p:sp>
        <p:nvSpPr>
          <p:cNvPr id="3" name="Content Placeholder 2"/>
          <p:cNvSpPr>
            <a:spLocks noGrp="1"/>
          </p:cNvSpPr>
          <p:nvPr>
            <p:ph idx="1"/>
          </p:nvPr>
        </p:nvSpPr>
        <p:spPr/>
        <p:txBody>
          <a:bodyPr>
            <a:normAutofit lnSpcReduction="10000"/>
          </a:bodyPr>
          <a:lstStyle/>
          <a:p>
            <a:pPr marL="0" indent="0">
              <a:buNone/>
            </a:pPr>
            <a:r>
              <a:rPr lang="en-US" dirty="0"/>
              <a:t>Imagine yourself in the plumbing department of a large home improvement store. As you peruse the aisles, what are you thinking?</a:t>
            </a:r>
          </a:p>
          <a:p>
            <a:pPr marL="0" indent="0">
              <a:buNone/>
            </a:pPr>
            <a:r>
              <a:rPr lang="en-US" dirty="0"/>
              <a:t>A. I don’t know what that thing is, but I need it!</a:t>
            </a:r>
          </a:p>
          <a:p>
            <a:pPr marL="0" indent="0">
              <a:buNone/>
            </a:pPr>
            <a:r>
              <a:rPr lang="en-US" dirty="0"/>
              <a:t>B. How would that affect my mash runoff?</a:t>
            </a:r>
          </a:p>
          <a:p>
            <a:pPr marL="0" indent="0">
              <a:buNone/>
            </a:pPr>
            <a:r>
              <a:rPr lang="en-US" dirty="0"/>
              <a:t>C. That’s just like the valve I saw in a picture  of a German brewery.</a:t>
            </a:r>
          </a:p>
          <a:p>
            <a:pPr marL="0" indent="0">
              <a:buNone/>
            </a:pPr>
            <a:r>
              <a:rPr lang="en-US" dirty="0"/>
              <a:t>D. I could use that to make a separate fermenter for my wild beers.</a:t>
            </a:r>
          </a:p>
        </p:txBody>
      </p:sp>
    </p:spTree>
    <p:extLst>
      <p:ext uri="{BB962C8B-B14F-4D97-AF65-F5344CB8AC3E}">
        <p14:creationId xmlns:p14="http://schemas.microsoft.com/office/powerpoint/2010/main" val="86244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You Do?</a:t>
            </a:r>
          </a:p>
        </p:txBody>
      </p:sp>
      <p:sp>
        <p:nvSpPr>
          <p:cNvPr id="3" name="Content Placeholder 2"/>
          <p:cNvSpPr>
            <a:spLocks noGrp="1"/>
          </p:cNvSpPr>
          <p:nvPr>
            <p:ph idx="1"/>
          </p:nvPr>
        </p:nvSpPr>
        <p:spPr/>
        <p:txBody>
          <a:bodyPr/>
          <a:lstStyle/>
          <a:p>
            <a:r>
              <a:rPr lang="en-US" dirty="0"/>
              <a:t>Add up your points! </a:t>
            </a:r>
          </a:p>
          <a:p>
            <a:r>
              <a:rPr lang="en-US" dirty="0"/>
              <a:t>How many of you are:</a:t>
            </a:r>
          </a:p>
          <a:p>
            <a:pPr lvl="1"/>
            <a:r>
              <a:rPr lang="en-US" dirty="0"/>
              <a:t>(A) Recipe Innovators? </a:t>
            </a:r>
          </a:p>
          <a:p>
            <a:pPr lvl="1"/>
            <a:r>
              <a:rPr lang="en-US" dirty="0"/>
              <a:t>(B) Scientist / Process Nerd?</a:t>
            </a:r>
          </a:p>
          <a:p>
            <a:pPr lvl="1"/>
            <a:r>
              <a:rPr lang="en-US" dirty="0"/>
              <a:t>(C) Old School?</a:t>
            </a:r>
          </a:p>
          <a:p>
            <a:pPr lvl="1"/>
            <a:r>
              <a:rPr lang="en-US" dirty="0"/>
              <a:t>(D) Wild Ones? </a:t>
            </a:r>
          </a:p>
        </p:txBody>
      </p:sp>
    </p:spTree>
    <p:extLst>
      <p:ext uri="{BB962C8B-B14F-4D97-AF65-F5344CB8AC3E}">
        <p14:creationId xmlns:p14="http://schemas.microsoft.com/office/powerpoint/2010/main" val="418769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But I’m Not Just A &lt;blank&gt;!</a:t>
            </a:r>
          </a:p>
        </p:txBody>
      </p:sp>
      <p:sp>
        <p:nvSpPr>
          <p:cNvPr id="5" name="Subtitle 4"/>
          <p:cNvSpPr>
            <a:spLocks noGrp="1"/>
          </p:cNvSpPr>
          <p:nvPr>
            <p:ph type="subTitle" idx="1"/>
          </p:nvPr>
        </p:nvSpPr>
        <p:spPr/>
        <p:txBody>
          <a:bodyPr>
            <a:normAutofit/>
          </a:bodyPr>
          <a:lstStyle/>
          <a:p>
            <a:r>
              <a:rPr lang="en-US" b="1" dirty="0"/>
              <a:t>“Do I contradict myself? </a:t>
            </a:r>
          </a:p>
          <a:p>
            <a:r>
              <a:rPr lang="en-US" b="1" dirty="0"/>
              <a:t>	Very well, then I contradict myself,</a:t>
            </a:r>
          </a:p>
          <a:p>
            <a:r>
              <a:rPr lang="en-US" b="1" dirty="0"/>
              <a:t>		(I am large,</a:t>
            </a:r>
          </a:p>
          <a:p>
            <a:r>
              <a:rPr lang="en-US" b="1" dirty="0"/>
              <a:t>			I contain multitudes.)”</a:t>
            </a:r>
          </a:p>
          <a:p>
            <a:r>
              <a:rPr lang="en-US" i="1" dirty="0"/>
              <a:t>	- Song of Myself - </a:t>
            </a:r>
            <a:r>
              <a:rPr lang="en-US" dirty="0"/>
              <a:t>Walt Whitman</a:t>
            </a:r>
          </a:p>
        </p:txBody>
      </p:sp>
      <p:pic>
        <p:nvPicPr>
          <p:cNvPr id="7" name="Picture Placeholder 6" descr="Walt+Whitman.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811" b="16619"/>
          <a:stretch/>
        </p:blipFill>
        <p:spPr>
          <a:xfrm>
            <a:off x="927100" y="787400"/>
            <a:ext cx="7988300" cy="3323097"/>
          </a:xfrm>
        </p:spPr>
      </p:pic>
    </p:spTree>
    <p:extLst>
      <p:ext uri="{BB962C8B-B14F-4D97-AF65-F5344CB8AC3E}">
        <p14:creationId xmlns:p14="http://schemas.microsoft.com/office/powerpoint/2010/main" val="252547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Old School Master</a:t>
            </a:r>
          </a:p>
        </p:txBody>
      </p:sp>
      <p:pic>
        <p:nvPicPr>
          <p:cNvPr id="7" name="Content Placeholder 6" descr="REU-GERMANY-OKTOBERFEST__003.jpg"/>
          <p:cNvPicPr>
            <a:picLocks noGrp="1" noChangeAspect="1"/>
          </p:cNvPicPr>
          <p:nvPr>
            <p:ph idx="1"/>
          </p:nvPr>
        </p:nvPicPr>
        <p:blipFill>
          <a:blip r:embed="rId2">
            <a:extLst>
              <a:ext uri="{28A0092B-C50C-407E-A947-70E740481C1C}">
                <a14:useLocalDpi xmlns:a14="http://schemas.microsoft.com/office/drawing/2010/main" val="0"/>
              </a:ext>
            </a:extLst>
          </a:blip>
          <a:srcRect l="18161" r="18161"/>
          <a:stretch>
            <a:fillRect/>
          </a:stretch>
        </p:blipFill>
        <p:spPr>
          <a:xfrm>
            <a:off x="5148263" y="2590800"/>
            <a:ext cx="3565525" cy="3686175"/>
          </a:xfrm>
        </p:spPr>
      </p:pic>
      <p:sp>
        <p:nvSpPr>
          <p:cNvPr id="6" name="Text Placeholder 5"/>
          <p:cNvSpPr>
            <a:spLocks noGrp="1"/>
          </p:cNvSpPr>
          <p:nvPr>
            <p:ph type="body" sz="half" idx="2"/>
          </p:nvPr>
        </p:nvSpPr>
        <p:spPr/>
        <p:txBody>
          <a:bodyPr/>
          <a:lstStyle/>
          <a:p>
            <a:pPr marL="285750" indent="-285750">
              <a:buFont typeface="Arial"/>
              <a:buChar char="•"/>
            </a:pPr>
            <a:r>
              <a:rPr lang="en-US" dirty="0"/>
              <a:t>Tradition is the key word</a:t>
            </a:r>
          </a:p>
          <a:p>
            <a:pPr marL="285750" indent="-285750">
              <a:buFont typeface="Arial"/>
              <a:buChar char="•"/>
            </a:pPr>
            <a:r>
              <a:rPr lang="en-US" dirty="0"/>
              <a:t>Eschews “crazy” in favor of “purity”</a:t>
            </a:r>
          </a:p>
          <a:p>
            <a:pPr marL="285750" indent="-285750">
              <a:buFont typeface="Arial"/>
              <a:buChar char="•"/>
            </a:pPr>
            <a:r>
              <a:rPr lang="en-US" dirty="0"/>
              <a:t>Just had a big sausage and beer party in honor of the </a:t>
            </a:r>
            <a:r>
              <a:rPr lang="en-US" dirty="0" err="1"/>
              <a:t>Reinheitsgebot’s</a:t>
            </a:r>
            <a:r>
              <a:rPr lang="en-US" dirty="0"/>
              <a:t> 500</a:t>
            </a:r>
            <a:r>
              <a:rPr lang="en-US" baseline="30000" dirty="0"/>
              <a:t>th</a:t>
            </a:r>
            <a:r>
              <a:rPr lang="en-US" dirty="0"/>
              <a:t> anniversary.</a:t>
            </a:r>
          </a:p>
          <a:p>
            <a:pPr marL="285750" indent="-285750">
              <a:buFont typeface="Arial"/>
              <a:buChar char="•"/>
            </a:pPr>
            <a:r>
              <a:rPr lang="en-US" dirty="0"/>
              <a:t>How many of you know an OSM?</a:t>
            </a:r>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2597379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OSM: The Good and The Bad</a:t>
            </a:r>
          </a:p>
        </p:txBody>
      </p:sp>
      <p:sp>
        <p:nvSpPr>
          <p:cNvPr id="6" name="Content Placeholder 5"/>
          <p:cNvSpPr>
            <a:spLocks noGrp="1"/>
          </p:cNvSpPr>
          <p:nvPr>
            <p:ph idx="1"/>
          </p:nvPr>
        </p:nvSpPr>
        <p:spPr/>
        <p:txBody>
          <a:bodyPr/>
          <a:lstStyle/>
          <a:p>
            <a:r>
              <a:rPr lang="en-US" dirty="0"/>
              <a:t>The Good</a:t>
            </a:r>
          </a:p>
          <a:p>
            <a:pPr lvl="1"/>
            <a:r>
              <a:rPr lang="en-US" dirty="0"/>
              <a:t>Passionate – arguably the most</a:t>
            </a:r>
          </a:p>
          <a:p>
            <a:pPr lvl="1"/>
            <a:r>
              <a:rPr lang="en-US" dirty="0"/>
              <a:t>Depth of knowledge about their field</a:t>
            </a:r>
          </a:p>
          <a:p>
            <a:pPr lvl="1"/>
            <a:r>
              <a:rPr lang="en-US" dirty="0"/>
              <a:t>Preserve the knowledge of the past</a:t>
            </a:r>
          </a:p>
          <a:p>
            <a:r>
              <a:rPr lang="en-US" dirty="0"/>
              <a:t>The Bad</a:t>
            </a:r>
          </a:p>
          <a:p>
            <a:pPr lvl="1"/>
            <a:r>
              <a:rPr lang="en-US" dirty="0"/>
              <a:t>Tunnel Vision</a:t>
            </a:r>
          </a:p>
          <a:p>
            <a:pPr lvl="1"/>
            <a:r>
              <a:rPr lang="en-US" dirty="0"/>
              <a:t>Lack of Flexibility</a:t>
            </a:r>
          </a:p>
        </p:txBody>
      </p:sp>
    </p:spTree>
    <p:extLst>
      <p:ext uri="{BB962C8B-B14F-4D97-AF65-F5344CB8AC3E}">
        <p14:creationId xmlns:p14="http://schemas.microsoft.com/office/powerpoint/2010/main" val="166255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 What We Can Learn</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133" y="2038256"/>
            <a:ext cx="1069094" cy="139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501" y="3380493"/>
            <a:ext cx="8934275" cy="2862322"/>
          </a:xfrm>
          <a:prstGeom prst="rect">
            <a:avLst/>
          </a:prstGeom>
        </p:spPr>
        <p:txBody>
          <a:bodyPr wrap="square">
            <a:spAutoFit/>
          </a:bodyPr>
          <a:lstStyle/>
          <a:p>
            <a:r>
              <a:rPr lang="en-US" dirty="0"/>
              <a:t>Because Lars considers himself more of a researcher than a </a:t>
            </a:r>
            <a:r>
              <a:rPr lang="en-US" dirty="0" err="1"/>
              <a:t>homebrewer</a:t>
            </a:r>
            <a:r>
              <a:rPr lang="en-US" dirty="0"/>
              <a:t>, he brews with friends in a traditional brewery or with </a:t>
            </a:r>
            <a:r>
              <a:rPr lang="en-US" dirty="0" err="1"/>
              <a:t>homebrewers</a:t>
            </a:r>
            <a:r>
              <a:rPr lang="en-US" dirty="0"/>
              <a:t> in their houses, using their equipment.  His interest lies in the process and results. “When I brew I typically try to reproduce some traditional beer to understand the process and how it works. So the process is always different, since the traditional brewing processes vary dramatically.”  But who says tradition is boring? When brewing with a traditional </a:t>
            </a:r>
            <a:r>
              <a:rPr lang="en-US" dirty="0" err="1"/>
              <a:t>homebrewer</a:t>
            </a:r>
            <a:r>
              <a:rPr lang="en-US" dirty="0"/>
              <a:t> in Voss, Norway, Lars co-created a beer with a yeast strain inherited from the brewer’s uncle and a huge 300-liter copper kettle from the eighteenth century. Now, he’s trying to crack the code on a </a:t>
            </a:r>
            <a:r>
              <a:rPr lang="en-US" dirty="0" err="1"/>
              <a:t>Hornindal</a:t>
            </a:r>
            <a:r>
              <a:rPr lang="en-US" dirty="0"/>
              <a:t>-style recipe for “raw ale” (a.k.a. </a:t>
            </a:r>
            <a:r>
              <a:rPr lang="en-US" dirty="0" err="1"/>
              <a:t>unboiled</a:t>
            </a:r>
            <a:r>
              <a:rPr lang="en-US" dirty="0"/>
              <a:t> beer).</a:t>
            </a:r>
          </a:p>
        </p:txBody>
      </p:sp>
      <p:sp>
        <p:nvSpPr>
          <p:cNvPr id="6" name="TextBox 5"/>
          <p:cNvSpPr txBox="1"/>
          <p:nvPr/>
        </p:nvSpPr>
        <p:spPr>
          <a:xfrm>
            <a:off x="218114" y="2365695"/>
            <a:ext cx="4009937" cy="738664"/>
          </a:xfrm>
          <a:prstGeom prst="rect">
            <a:avLst/>
          </a:prstGeom>
          <a:noFill/>
        </p:spPr>
        <p:txBody>
          <a:bodyPr wrap="square" rtlCol="0">
            <a:spAutoFit/>
          </a:bodyPr>
          <a:lstStyle/>
          <a:p>
            <a:r>
              <a:rPr lang="en-US" sz="2400" dirty="0"/>
              <a:t>Lars Marius </a:t>
            </a:r>
            <a:r>
              <a:rPr lang="en-US" sz="2400" dirty="0" err="1"/>
              <a:t>Garshol</a:t>
            </a:r>
            <a:endParaRPr lang="en-US" sz="2400" dirty="0"/>
          </a:p>
          <a:p>
            <a:r>
              <a:rPr lang="en-US" dirty="0"/>
              <a:t>The Alan Lomax of Historical Beer</a:t>
            </a:r>
          </a:p>
        </p:txBody>
      </p:sp>
    </p:spTree>
    <p:extLst>
      <p:ext uri="{BB962C8B-B14F-4D97-AF65-F5344CB8AC3E}">
        <p14:creationId xmlns:p14="http://schemas.microsoft.com/office/powerpoint/2010/main" val="144080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OSM Recipe: Annie Johnson </a:t>
            </a:r>
            <a:br>
              <a:rPr lang="en-US" dirty="0"/>
            </a:br>
            <a:r>
              <a:rPr lang="en-US" dirty="0"/>
              <a:t>	This </a:t>
            </a:r>
            <a:r>
              <a:rPr lang="en-US" dirty="0" err="1"/>
              <a:t>Budvar</a:t>
            </a:r>
            <a:r>
              <a:rPr lang="en-US" dirty="0"/>
              <a:t> is For You</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23968" b="-23968"/>
          <a:stretch>
            <a:fillRect/>
          </a:stretch>
        </p:blipFill>
        <p:spPr>
          <a:xfrm>
            <a:off x="5087937" y="2039112"/>
            <a:ext cx="3827463" cy="4224528"/>
          </a:xfrm>
        </p:spPr>
      </p:pic>
      <p:sp>
        <p:nvSpPr>
          <p:cNvPr id="5" name="Text Placeholder 4"/>
          <p:cNvSpPr>
            <a:spLocks noGrp="1"/>
          </p:cNvSpPr>
          <p:nvPr>
            <p:ph type="body" sz="half" idx="2"/>
          </p:nvPr>
        </p:nvSpPr>
        <p:spPr/>
        <p:txBody>
          <a:bodyPr>
            <a:noAutofit/>
          </a:bodyPr>
          <a:lstStyle/>
          <a:p>
            <a:pPr>
              <a:lnSpc>
                <a:spcPct val="120000"/>
              </a:lnSpc>
            </a:pPr>
            <a:r>
              <a:rPr lang="en-US" sz="1200" dirty="0"/>
              <a:t>For 5.5 gallons, 1.051, 43 IBUs, 5.25%ABV</a:t>
            </a:r>
          </a:p>
          <a:p>
            <a:pPr>
              <a:lnSpc>
                <a:spcPct val="50000"/>
              </a:lnSpc>
              <a:spcBef>
                <a:spcPts val="1400"/>
              </a:spcBef>
            </a:pPr>
            <a:r>
              <a:rPr lang="en-US" sz="1200" b="1" dirty="0"/>
              <a:t>Malt</a:t>
            </a:r>
          </a:p>
          <a:p>
            <a:pPr>
              <a:lnSpc>
                <a:spcPct val="50000"/>
              </a:lnSpc>
              <a:spcBef>
                <a:spcPts val="1400"/>
              </a:spcBef>
            </a:pPr>
            <a:r>
              <a:rPr lang="en-US" sz="1200" dirty="0"/>
              <a:t>11.0 </a:t>
            </a:r>
            <a:r>
              <a:rPr lang="en-US" sz="1200" dirty="0" err="1"/>
              <a:t>lbs</a:t>
            </a:r>
            <a:r>
              <a:rPr lang="en-US" sz="1200" dirty="0"/>
              <a:t> Pilsner</a:t>
            </a:r>
          </a:p>
          <a:p>
            <a:pPr>
              <a:lnSpc>
                <a:spcPct val="50000"/>
              </a:lnSpc>
              <a:spcBef>
                <a:spcPts val="1400"/>
              </a:spcBef>
            </a:pPr>
            <a:r>
              <a:rPr lang="en-US" sz="1200" dirty="0"/>
              <a:t>0.33 </a:t>
            </a:r>
            <a:r>
              <a:rPr lang="en-US" sz="1200" dirty="0" err="1"/>
              <a:t>lbs</a:t>
            </a:r>
            <a:r>
              <a:rPr lang="en-US" sz="1200" dirty="0"/>
              <a:t> Sauer Malt</a:t>
            </a:r>
          </a:p>
          <a:p>
            <a:pPr>
              <a:lnSpc>
                <a:spcPct val="120000"/>
              </a:lnSpc>
            </a:pPr>
            <a:r>
              <a:rPr lang="en-US" sz="1200" b="1" dirty="0"/>
              <a:t>Mash</a:t>
            </a:r>
          </a:p>
          <a:p>
            <a:pPr>
              <a:lnSpc>
                <a:spcPct val="50000"/>
              </a:lnSpc>
            </a:pPr>
            <a:r>
              <a:rPr lang="en-US" sz="1200" dirty="0"/>
              <a:t>Rests at  99F / 102F / 140F / 149F / 170F</a:t>
            </a:r>
          </a:p>
          <a:p>
            <a:pPr>
              <a:lnSpc>
                <a:spcPct val="120000"/>
              </a:lnSpc>
            </a:pPr>
            <a:r>
              <a:rPr lang="en-US" sz="1200" b="1" dirty="0"/>
              <a:t>Hops</a:t>
            </a:r>
          </a:p>
          <a:p>
            <a:pPr>
              <a:lnSpc>
                <a:spcPct val="50000"/>
              </a:lnSpc>
            </a:pPr>
            <a:r>
              <a:rPr lang="en-US" sz="1200" dirty="0"/>
              <a:t>1.5 oz. Czech </a:t>
            </a:r>
            <a:r>
              <a:rPr lang="en-US" sz="1200" dirty="0" err="1"/>
              <a:t>Saaz</a:t>
            </a:r>
            <a:r>
              <a:rPr lang="en-US" sz="1200" dirty="0"/>
              <a:t> 3.5% AA </a:t>
            </a:r>
          </a:p>
          <a:p>
            <a:pPr>
              <a:lnSpc>
                <a:spcPct val="50000"/>
              </a:lnSpc>
            </a:pPr>
            <a:r>
              <a:rPr lang="en-US" sz="1200" dirty="0"/>
              <a:t>	@ 60 / 30 / 10 / 0 minutes</a:t>
            </a:r>
          </a:p>
          <a:p>
            <a:pPr>
              <a:lnSpc>
                <a:spcPct val="50000"/>
              </a:lnSpc>
            </a:pPr>
            <a:r>
              <a:rPr lang="en-US" sz="1200" b="1" dirty="0"/>
              <a:t>Yeast</a:t>
            </a:r>
          </a:p>
          <a:p>
            <a:pPr>
              <a:lnSpc>
                <a:spcPct val="50000"/>
              </a:lnSpc>
            </a:pPr>
            <a:r>
              <a:rPr lang="en-US" sz="1200" dirty="0"/>
              <a:t>WLP802 Czech Budejovice Lager</a:t>
            </a:r>
          </a:p>
        </p:txBody>
      </p:sp>
    </p:spTree>
    <p:extLst>
      <p:ext uri="{BB962C8B-B14F-4D97-AF65-F5344CB8AC3E}">
        <p14:creationId xmlns:p14="http://schemas.microsoft.com/office/powerpoint/2010/main" val="278392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Scientist / Process Nerd</a:t>
            </a:r>
          </a:p>
        </p:txBody>
      </p:sp>
      <p:pic>
        <p:nvPicPr>
          <p:cNvPr id="5" name="Content Placeholder 4" descr="TheNuttyProfessor.jpg"/>
          <p:cNvPicPr>
            <a:picLocks noGrp="1" noChangeAspect="1"/>
          </p:cNvPicPr>
          <p:nvPr>
            <p:ph idx="1"/>
          </p:nvPr>
        </p:nvPicPr>
        <p:blipFill>
          <a:blip r:embed="rId2">
            <a:extLst>
              <a:ext uri="{28A0092B-C50C-407E-A947-70E740481C1C}">
                <a14:useLocalDpi xmlns:a14="http://schemas.microsoft.com/office/drawing/2010/main" val="0"/>
              </a:ext>
            </a:extLst>
          </a:blip>
          <a:srcRect t="8130" b="8130"/>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This is Denny and others like </a:t>
            </a:r>
            <a:r>
              <a:rPr lang="en-US" dirty="0" err="1"/>
              <a:t>Brulosopher</a:t>
            </a:r>
            <a:r>
              <a:rPr lang="en-US" dirty="0"/>
              <a:t> Marshall </a:t>
            </a:r>
          </a:p>
          <a:p>
            <a:pPr marL="285750" indent="-285750">
              <a:buFont typeface="Arial"/>
              <a:buChar char="•"/>
            </a:pPr>
            <a:r>
              <a:rPr lang="en-US" dirty="0"/>
              <a:t>All About the “Science”</a:t>
            </a:r>
          </a:p>
          <a:p>
            <a:pPr marL="285750" indent="-285750">
              <a:buFont typeface="Arial"/>
              <a:buChar char="•"/>
            </a:pPr>
            <a:r>
              <a:rPr lang="en-US" dirty="0"/>
              <a:t>Prone to repetition</a:t>
            </a:r>
          </a:p>
        </p:txBody>
      </p:sp>
    </p:spTree>
    <p:extLst>
      <p:ext uri="{BB962C8B-B14F-4D97-AF65-F5344CB8AC3E}">
        <p14:creationId xmlns:p14="http://schemas.microsoft.com/office/powerpoint/2010/main" val="3044215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Scientists: The Good and The Bad</a:t>
            </a:r>
          </a:p>
        </p:txBody>
      </p:sp>
      <p:sp>
        <p:nvSpPr>
          <p:cNvPr id="6" name="Content Placeholder 5"/>
          <p:cNvSpPr>
            <a:spLocks noGrp="1"/>
          </p:cNvSpPr>
          <p:nvPr>
            <p:ph idx="1"/>
          </p:nvPr>
        </p:nvSpPr>
        <p:spPr/>
        <p:txBody>
          <a:bodyPr/>
          <a:lstStyle/>
          <a:p>
            <a:r>
              <a:rPr lang="en-US" dirty="0"/>
              <a:t>The Good</a:t>
            </a:r>
          </a:p>
          <a:p>
            <a:pPr lvl="1"/>
            <a:r>
              <a:rPr lang="en-US" dirty="0"/>
              <a:t>Driven  by the desire “to know”</a:t>
            </a:r>
          </a:p>
          <a:p>
            <a:pPr lvl="1"/>
            <a:r>
              <a:rPr lang="en-US" dirty="0"/>
              <a:t>What they learn lays the groundwork for the rest of us</a:t>
            </a:r>
          </a:p>
          <a:p>
            <a:pPr lvl="1"/>
            <a:r>
              <a:rPr lang="en-US" dirty="0"/>
              <a:t>Process Repetition</a:t>
            </a:r>
          </a:p>
          <a:p>
            <a:r>
              <a:rPr lang="en-US" dirty="0"/>
              <a:t>The Bad</a:t>
            </a:r>
          </a:p>
          <a:p>
            <a:pPr lvl="1"/>
            <a:r>
              <a:rPr lang="en-US" dirty="0"/>
              <a:t>In the quest for knowledge, can miss the fun</a:t>
            </a:r>
          </a:p>
          <a:p>
            <a:pPr lvl="1"/>
            <a:r>
              <a:rPr lang="en-US" dirty="0"/>
              <a:t>Nerd Bludgeon</a:t>
            </a:r>
          </a:p>
          <a:p>
            <a:pPr lvl="1"/>
            <a:endParaRPr lang="en-US" dirty="0"/>
          </a:p>
        </p:txBody>
      </p:sp>
    </p:spTree>
    <p:extLst>
      <p:ext uri="{BB962C8B-B14F-4D97-AF65-F5344CB8AC3E}">
        <p14:creationId xmlns:p14="http://schemas.microsoft.com/office/powerpoint/2010/main" val="22832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Scientists: What We Can Learn</a:t>
            </a:r>
          </a:p>
        </p:txBody>
      </p:sp>
      <p:sp>
        <p:nvSpPr>
          <p:cNvPr id="3" name="Content Placeholder 2"/>
          <p:cNvSpPr>
            <a:spLocks noGrp="1"/>
          </p:cNvSpPr>
          <p:nvPr>
            <p:ph idx="1"/>
          </p:nvPr>
        </p:nvSpPr>
        <p:spPr>
          <a:xfrm>
            <a:off x="183245" y="3439108"/>
            <a:ext cx="8730568" cy="3230140"/>
          </a:xfrm>
        </p:spPr>
        <p:txBody>
          <a:bodyPr vert="horz" lIns="91440" tIns="45720" rIns="91440" bIns="45720" rtlCol="0">
            <a:normAutofit/>
          </a:bodyPr>
          <a:lstStyle/>
          <a:p>
            <a:pPr marL="0" indent="0">
              <a:buNone/>
            </a:pPr>
            <a:r>
              <a:rPr lang="en-US" dirty="0"/>
              <a:t>Almost every batch he makes is an experiment in some way. One example: He made two 5-gallon batches of the same </a:t>
            </a:r>
            <a:r>
              <a:rPr lang="en-US" dirty="0" err="1"/>
              <a:t>wort</a:t>
            </a:r>
            <a:r>
              <a:rPr lang="en-US" dirty="0"/>
              <a:t> and beat the living hell out of one during all parts of the process prior to it being chilled, basically exposing it to as much air as possible, while the other was treated as gently as possible. He learned from this that hot-side aeration doesn’t appear to be something </a:t>
            </a:r>
            <a:r>
              <a:rPr lang="en-US" dirty="0" err="1"/>
              <a:t>homebrewers</a:t>
            </a:r>
            <a:r>
              <a:rPr lang="en-US" dirty="0"/>
              <a:t> need to worry much about.</a:t>
            </a:r>
          </a:p>
        </p:txBody>
      </p:sp>
      <p:sp>
        <p:nvSpPr>
          <p:cNvPr id="4" name="TextBox 3"/>
          <p:cNvSpPr txBox="1"/>
          <p:nvPr/>
        </p:nvSpPr>
        <p:spPr>
          <a:xfrm>
            <a:off x="183245" y="2223083"/>
            <a:ext cx="4539757" cy="461665"/>
          </a:xfrm>
          <a:prstGeom prst="rect">
            <a:avLst/>
          </a:prstGeom>
          <a:noFill/>
        </p:spPr>
        <p:txBody>
          <a:bodyPr wrap="square" rtlCol="0">
            <a:spAutoFit/>
          </a:bodyPr>
          <a:lstStyle/>
          <a:p>
            <a:r>
              <a:rPr lang="en-US" sz="2400" dirty="0"/>
              <a:t>Marshall Schott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043" y="2038256"/>
            <a:ext cx="1046460" cy="14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6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Sing Along… (What? It’s For Science!)</a:t>
            </a:r>
          </a:p>
        </p:txBody>
      </p:sp>
      <p:sp>
        <p:nvSpPr>
          <p:cNvPr id="5" name="Content Placeholder 4"/>
          <p:cNvSpPr>
            <a:spLocks noGrp="1"/>
          </p:cNvSpPr>
          <p:nvPr>
            <p:ph idx="1"/>
          </p:nvPr>
        </p:nvSpPr>
        <p:spPr/>
        <p:txBody>
          <a:bodyPr>
            <a:normAutofit lnSpcReduction="10000"/>
          </a:bodyPr>
          <a:lstStyle/>
          <a:p>
            <a:pPr marL="0" indent="0">
              <a:buNone/>
            </a:pPr>
            <a:r>
              <a:rPr lang="en-US" dirty="0"/>
              <a:t>It’s Just About Time…</a:t>
            </a:r>
          </a:p>
          <a:p>
            <a:pPr marL="0" indent="0">
              <a:buNone/>
            </a:pPr>
            <a:r>
              <a:rPr lang="en-US" dirty="0"/>
              <a:t>It’s Just About Time…</a:t>
            </a:r>
          </a:p>
          <a:p>
            <a:pPr marL="0" indent="0">
              <a:buNone/>
            </a:pPr>
            <a:r>
              <a:rPr lang="en-US" dirty="0" err="1"/>
              <a:t>Don’tcha</a:t>
            </a:r>
            <a:r>
              <a:rPr lang="en-US" dirty="0"/>
              <a:t> Think It’s Bout Time</a:t>
            </a:r>
          </a:p>
          <a:p>
            <a:pPr marL="0" indent="0">
              <a:buNone/>
            </a:pPr>
            <a:r>
              <a:rPr lang="en-US" dirty="0"/>
              <a:t> We Talked About Beer?</a:t>
            </a:r>
          </a:p>
          <a:p>
            <a:pPr marL="0" indent="0">
              <a:buNone/>
            </a:pPr>
            <a:r>
              <a:rPr lang="en-US" dirty="0"/>
              <a:t>So Come On In…Come On In.. Just Come On In</a:t>
            </a:r>
          </a:p>
          <a:p>
            <a:pPr marL="0" indent="0">
              <a:buNone/>
            </a:pPr>
            <a:r>
              <a:rPr lang="en-US" dirty="0"/>
              <a:t>Pour Yourself a Beer</a:t>
            </a:r>
          </a:p>
          <a:p>
            <a:pPr marL="0" indent="0">
              <a:buNone/>
            </a:pPr>
            <a:r>
              <a:rPr lang="en-US" dirty="0"/>
              <a:t>Beer, Beer, Beer, Beer… x4 </a:t>
            </a:r>
          </a:p>
        </p:txBody>
      </p:sp>
    </p:spTree>
    <p:extLst>
      <p:ext uri="{BB962C8B-B14F-4D97-AF65-F5344CB8AC3E}">
        <p14:creationId xmlns:p14="http://schemas.microsoft.com/office/powerpoint/2010/main" val="2459314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Scientist Recipe: Denny Conn’s </a:t>
            </a:r>
            <a:br>
              <a:rPr lang="en-US" dirty="0"/>
            </a:br>
            <a:r>
              <a:rPr lang="en-US" dirty="0"/>
              <a:t>American Mild (Work in Progress)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31895" b="-31895"/>
          <a:stretch>
            <a:fillRect/>
          </a:stretch>
        </p:blipFill>
        <p:spPr>
          <a:xfrm>
            <a:off x="5486399" y="2039112"/>
            <a:ext cx="3429001" cy="4224528"/>
          </a:xfrm>
          <a:prstGeom prst="rect">
            <a:avLst/>
          </a:prstGeom>
          <a:noFill/>
          <a:ln>
            <a:noFill/>
          </a:ln>
        </p:spPr>
      </p:pic>
      <p:sp>
        <p:nvSpPr>
          <p:cNvPr id="5" name="Text Placeholder 4"/>
          <p:cNvSpPr>
            <a:spLocks noGrp="1"/>
          </p:cNvSpPr>
          <p:nvPr>
            <p:ph type="body" sz="half" idx="2"/>
          </p:nvPr>
        </p:nvSpPr>
        <p:spPr/>
        <p:txBody>
          <a:bodyPr>
            <a:normAutofit fontScale="92500" lnSpcReduction="10000"/>
          </a:bodyPr>
          <a:lstStyle/>
          <a:p>
            <a:r>
              <a:rPr lang="en-US" sz="1600" dirty="0"/>
              <a:t>For 5.5 gallons, 1.045, 45IBUs, 6.4%ABV</a:t>
            </a:r>
          </a:p>
          <a:p>
            <a:pPr>
              <a:lnSpc>
                <a:spcPct val="50000"/>
              </a:lnSpc>
              <a:spcBef>
                <a:spcPts val="1400"/>
              </a:spcBef>
            </a:pPr>
            <a:r>
              <a:rPr lang="en-US" sz="1600" dirty="0"/>
              <a:t>4.0 </a:t>
            </a:r>
            <a:r>
              <a:rPr lang="en-US" sz="1600" dirty="0" err="1"/>
              <a:t>lbs</a:t>
            </a:r>
            <a:r>
              <a:rPr lang="en-US" sz="1600" dirty="0"/>
              <a:t> Munich</a:t>
            </a:r>
          </a:p>
          <a:p>
            <a:pPr>
              <a:lnSpc>
                <a:spcPct val="50000"/>
              </a:lnSpc>
              <a:spcBef>
                <a:spcPts val="1400"/>
              </a:spcBef>
            </a:pPr>
            <a:r>
              <a:rPr lang="en-US" sz="1600" dirty="0"/>
              <a:t>2.0 </a:t>
            </a:r>
            <a:r>
              <a:rPr lang="en-US" sz="1600" dirty="0" err="1"/>
              <a:t>lbs</a:t>
            </a:r>
            <a:r>
              <a:rPr lang="en-US" sz="1600" dirty="0"/>
              <a:t> Pale Malt</a:t>
            </a:r>
          </a:p>
          <a:p>
            <a:pPr>
              <a:lnSpc>
                <a:spcPct val="50000"/>
              </a:lnSpc>
              <a:spcBef>
                <a:spcPts val="1400"/>
              </a:spcBef>
            </a:pPr>
            <a:r>
              <a:rPr lang="en-US" sz="1600" dirty="0"/>
              <a:t>1.0 </a:t>
            </a:r>
            <a:r>
              <a:rPr lang="en-US" sz="1600" dirty="0" err="1"/>
              <a:t>lbs</a:t>
            </a:r>
            <a:r>
              <a:rPr lang="en-US" sz="1600" dirty="0"/>
              <a:t> C60L</a:t>
            </a:r>
          </a:p>
          <a:p>
            <a:pPr>
              <a:lnSpc>
                <a:spcPct val="50000"/>
              </a:lnSpc>
              <a:spcBef>
                <a:spcPts val="1400"/>
              </a:spcBef>
            </a:pPr>
            <a:r>
              <a:rPr lang="en-US" sz="1600" dirty="0"/>
              <a:t>1.0 </a:t>
            </a:r>
            <a:r>
              <a:rPr lang="en-US" sz="1600" dirty="0" err="1"/>
              <a:t>lbs</a:t>
            </a:r>
            <a:r>
              <a:rPr lang="en-US" sz="1600" dirty="0"/>
              <a:t> </a:t>
            </a:r>
            <a:r>
              <a:rPr lang="en-US" sz="1600" dirty="0" err="1"/>
              <a:t>Carapils</a:t>
            </a:r>
            <a:endParaRPr lang="en-US" sz="1600" dirty="0"/>
          </a:p>
          <a:p>
            <a:pPr>
              <a:lnSpc>
                <a:spcPct val="60000"/>
              </a:lnSpc>
            </a:pPr>
            <a:r>
              <a:rPr lang="en-US" sz="1600" b="1" dirty="0"/>
              <a:t>Single Infusion</a:t>
            </a:r>
            <a:r>
              <a:rPr lang="en-US" sz="1600" dirty="0"/>
              <a:t> 148F for 60 minutes</a:t>
            </a:r>
          </a:p>
          <a:p>
            <a:pPr>
              <a:lnSpc>
                <a:spcPct val="60000"/>
              </a:lnSpc>
            </a:pPr>
            <a:r>
              <a:rPr lang="en-US" sz="1600" b="1" dirty="0"/>
              <a:t>Hops</a:t>
            </a:r>
          </a:p>
          <a:p>
            <a:pPr>
              <a:lnSpc>
                <a:spcPct val="50000"/>
              </a:lnSpc>
              <a:spcBef>
                <a:spcPts val="1400"/>
              </a:spcBef>
            </a:pPr>
            <a:r>
              <a:rPr lang="en-US" sz="1600" dirty="0"/>
              <a:t>0.25 </a:t>
            </a:r>
            <a:r>
              <a:rPr lang="en-US" sz="1600" dirty="0" err="1"/>
              <a:t>oz</a:t>
            </a:r>
            <a:r>
              <a:rPr lang="en-US" sz="1600" dirty="0"/>
              <a:t> Magnum 60 minutes</a:t>
            </a:r>
          </a:p>
          <a:p>
            <a:pPr>
              <a:lnSpc>
                <a:spcPct val="50000"/>
              </a:lnSpc>
              <a:spcBef>
                <a:spcPts val="1400"/>
              </a:spcBef>
            </a:pPr>
            <a:r>
              <a:rPr lang="en-US" sz="1600" dirty="0"/>
              <a:t>0.50 </a:t>
            </a:r>
            <a:r>
              <a:rPr lang="en-US" sz="1600" dirty="0" err="1"/>
              <a:t>oz</a:t>
            </a:r>
            <a:r>
              <a:rPr lang="en-US" sz="1600" dirty="0"/>
              <a:t> Cascade &amp; Chinook 10 minutes</a:t>
            </a:r>
          </a:p>
          <a:p>
            <a:pPr>
              <a:lnSpc>
                <a:spcPct val="50000"/>
              </a:lnSpc>
              <a:spcBef>
                <a:spcPts val="1400"/>
              </a:spcBef>
            </a:pPr>
            <a:r>
              <a:rPr lang="en-US" sz="1600" dirty="0"/>
              <a:t>0.50 </a:t>
            </a:r>
            <a:r>
              <a:rPr lang="en-US" sz="1600" dirty="0" err="1"/>
              <a:t>oz</a:t>
            </a:r>
            <a:r>
              <a:rPr lang="en-US" sz="1600" dirty="0"/>
              <a:t> Columbus minutes </a:t>
            </a:r>
          </a:p>
          <a:p>
            <a:pPr>
              <a:lnSpc>
                <a:spcPct val="50000"/>
              </a:lnSpc>
              <a:spcBef>
                <a:spcPts val="1400"/>
              </a:spcBef>
            </a:pPr>
            <a:endParaRPr lang="en-US" sz="1600" dirty="0"/>
          </a:p>
          <a:p>
            <a:pPr>
              <a:lnSpc>
                <a:spcPct val="50000"/>
              </a:lnSpc>
              <a:spcBef>
                <a:spcPts val="1400"/>
              </a:spcBef>
            </a:pPr>
            <a:r>
              <a:rPr lang="en-US" sz="1600" b="1" dirty="0"/>
              <a:t>Yeast</a:t>
            </a:r>
          </a:p>
          <a:p>
            <a:pPr>
              <a:lnSpc>
                <a:spcPct val="50000"/>
              </a:lnSpc>
              <a:spcBef>
                <a:spcPts val="1400"/>
              </a:spcBef>
            </a:pPr>
            <a:r>
              <a:rPr lang="en-US" sz="1600" dirty="0" err="1"/>
              <a:t>Wyeast</a:t>
            </a:r>
            <a:r>
              <a:rPr lang="en-US" sz="1600" dirty="0"/>
              <a:t> 1450 Denny’s Favorite</a:t>
            </a:r>
          </a:p>
        </p:txBody>
      </p:sp>
    </p:spTree>
    <p:extLst>
      <p:ext uri="{BB962C8B-B14F-4D97-AF65-F5344CB8AC3E}">
        <p14:creationId xmlns:p14="http://schemas.microsoft.com/office/powerpoint/2010/main" val="2783926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Wild Ones</a:t>
            </a:r>
          </a:p>
        </p:txBody>
      </p:sp>
      <p:pic>
        <p:nvPicPr>
          <p:cNvPr id="5" name="Content Placeholder 4" descr="WildOne-001.jpg"/>
          <p:cNvPicPr>
            <a:picLocks noGrp="1" noChangeAspect="1"/>
          </p:cNvPicPr>
          <p:nvPr>
            <p:ph idx="1"/>
          </p:nvPr>
        </p:nvPicPr>
        <p:blipFill>
          <a:blip r:embed="rId2">
            <a:extLst>
              <a:ext uri="{28A0092B-C50C-407E-A947-70E740481C1C}">
                <a14:useLocalDpi xmlns:a14="http://schemas.microsoft.com/office/drawing/2010/main" val="0"/>
              </a:ext>
            </a:extLst>
          </a:blip>
          <a:srcRect l="3679" r="3679"/>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0812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Wild Ones: The Good and The Bad</a:t>
            </a:r>
          </a:p>
        </p:txBody>
      </p:sp>
      <p:sp>
        <p:nvSpPr>
          <p:cNvPr id="6" name="Content Placeholder 5"/>
          <p:cNvSpPr>
            <a:spLocks noGrp="1"/>
          </p:cNvSpPr>
          <p:nvPr>
            <p:ph idx="1"/>
          </p:nvPr>
        </p:nvSpPr>
        <p:spPr/>
        <p:txBody>
          <a:bodyPr/>
          <a:lstStyle/>
          <a:p>
            <a:r>
              <a:rPr lang="en-US" dirty="0"/>
              <a:t>The Good</a:t>
            </a:r>
          </a:p>
          <a:p>
            <a:pPr lvl="1"/>
            <a:r>
              <a:rPr lang="en-US" dirty="0"/>
              <a:t>Patience</a:t>
            </a:r>
          </a:p>
          <a:p>
            <a:pPr lvl="1"/>
            <a:r>
              <a:rPr lang="en-US" dirty="0"/>
              <a:t>Creativity</a:t>
            </a:r>
          </a:p>
          <a:p>
            <a:pPr lvl="1"/>
            <a:r>
              <a:rPr lang="en-US" dirty="0"/>
              <a:t>Rolling the Dice</a:t>
            </a:r>
          </a:p>
          <a:p>
            <a:pPr lvl="1"/>
            <a:endParaRPr lang="en-US" dirty="0"/>
          </a:p>
          <a:p>
            <a:r>
              <a:rPr lang="en-US" dirty="0"/>
              <a:t>The Bad</a:t>
            </a:r>
          </a:p>
          <a:p>
            <a:pPr lvl="1"/>
            <a:r>
              <a:rPr lang="en-US" dirty="0"/>
              <a:t>Old Ways are “the One True Path”</a:t>
            </a:r>
          </a:p>
          <a:p>
            <a:pPr lvl="1"/>
            <a:r>
              <a:rPr lang="en-US" dirty="0"/>
              <a:t>Can Fall Prey to the “It’s Not Bad”</a:t>
            </a:r>
          </a:p>
          <a:p>
            <a:pPr lvl="1"/>
            <a:r>
              <a:rPr lang="en-US" dirty="0"/>
              <a:t>Out there can be a polite descriptor</a:t>
            </a:r>
          </a:p>
          <a:p>
            <a:pPr lvl="1"/>
            <a:endParaRPr lang="en-US" dirty="0"/>
          </a:p>
        </p:txBody>
      </p:sp>
    </p:spTree>
    <p:extLst>
      <p:ext uri="{BB962C8B-B14F-4D97-AF65-F5344CB8AC3E}">
        <p14:creationId xmlns:p14="http://schemas.microsoft.com/office/powerpoint/2010/main" val="1879931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 Ones: What We Can Learn</a:t>
            </a:r>
          </a:p>
        </p:txBody>
      </p:sp>
      <p:sp>
        <p:nvSpPr>
          <p:cNvPr id="3" name="Content Placeholder 2"/>
          <p:cNvSpPr>
            <a:spLocks noGrp="1"/>
          </p:cNvSpPr>
          <p:nvPr>
            <p:ph idx="1"/>
          </p:nvPr>
        </p:nvSpPr>
        <p:spPr>
          <a:xfrm>
            <a:off x="243281" y="3347207"/>
            <a:ext cx="8513863" cy="3321793"/>
          </a:xfrm>
        </p:spPr>
        <p:txBody>
          <a:bodyPr>
            <a:normAutofit fontScale="92500" lnSpcReduction="20000"/>
          </a:bodyPr>
          <a:lstStyle/>
          <a:p>
            <a:pPr marL="0" indent="0">
              <a:buNone/>
            </a:pPr>
            <a:r>
              <a:rPr lang="en-US" dirty="0"/>
              <a:t>Have you ever wished your beer was more like a pet? If so, start a </a:t>
            </a:r>
            <a:r>
              <a:rPr lang="en-US" dirty="0" err="1"/>
              <a:t>solera</a:t>
            </a:r>
            <a:r>
              <a:rPr lang="en-US" dirty="0"/>
              <a:t>. The concept, borrowed from sherry producers, is to drain a portion of a batch off for packaging, then refill the fermenter. This creates a constantly evolving blend. It works especially well with sour beers, allowing a pull every six to twelve months of mature blended beer.</a:t>
            </a:r>
          </a:p>
          <a:p>
            <a:pPr marL="0" indent="0">
              <a:buNone/>
            </a:pPr>
            <a:r>
              <a:rPr lang="en-US" dirty="0"/>
              <a:t>Add the beers to the barrel away from the club members. Here’s where having extra beer on hand is crucial: it means you can silently avoid adding any bad beer and still have enough to fill the barrel. If no one’s beer is bad, then you have enough beer to top up after evaporation. One advantage of this method is that everyone can happily believe their beer is in the blend and no one gets upset. </a:t>
            </a:r>
          </a:p>
        </p:txBody>
      </p:sp>
      <p:sp>
        <p:nvSpPr>
          <p:cNvPr id="4" name="TextBox 3"/>
          <p:cNvSpPr txBox="1"/>
          <p:nvPr/>
        </p:nvSpPr>
        <p:spPr>
          <a:xfrm>
            <a:off x="805343" y="2231472"/>
            <a:ext cx="3288485" cy="461665"/>
          </a:xfrm>
          <a:prstGeom prst="rect">
            <a:avLst/>
          </a:prstGeom>
          <a:noFill/>
        </p:spPr>
        <p:txBody>
          <a:bodyPr wrap="square" rtlCol="0">
            <a:spAutoFit/>
          </a:bodyPr>
          <a:lstStyle/>
          <a:p>
            <a:r>
              <a:rPr lang="en-US" sz="2400" dirty="0"/>
              <a:t>Mike </a:t>
            </a:r>
            <a:r>
              <a:rPr lang="en-US" sz="2400" dirty="0" err="1"/>
              <a:t>Tonsmiere</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44" y="2087120"/>
            <a:ext cx="1335798" cy="121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04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Wild One Recipe: Brandon Jones’</a:t>
            </a:r>
            <a:br>
              <a:rPr lang="en-US" dirty="0"/>
            </a:br>
            <a:r>
              <a:rPr lang="en-US" dirty="0"/>
              <a:t>	Dark Funk</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503080" y="2031062"/>
            <a:ext cx="3412320" cy="4232578"/>
          </a:xfrm>
        </p:spPr>
      </p:pic>
      <p:sp>
        <p:nvSpPr>
          <p:cNvPr id="5" name="Text Placeholder 4"/>
          <p:cNvSpPr>
            <a:spLocks noGrp="1"/>
          </p:cNvSpPr>
          <p:nvPr>
            <p:ph type="body" sz="half" idx="2"/>
          </p:nvPr>
        </p:nvSpPr>
        <p:spPr/>
        <p:txBody>
          <a:bodyPr>
            <a:normAutofit fontScale="85000" lnSpcReduction="20000"/>
          </a:bodyPr>
          <a:lstStyle/>
          <a:p>
            <a:pPr>
              <a:lnSpc>
                <a:spcPct val="70000"/>
              </a:lnSpc>
            </a:pPr>
            <a:r>
              <a:rPr lang="en-US" sz="1600" dirty="0"/>
              <a:t>For 5.5 gallons, 1.078, 42.6 IBUs</a:t>
            </a:r>
          </a:p>
          <a:p>
            <a:pPr>
              <a:lnSpc>
                <a:spcPct val="70000"/>
              </a:lnSpc>
              <a:spcBef>
                <a:spcPts val="800"/>
              </a:spcBef>
            </a:pPr>
            <a:r>
              <a:rPr lang="en-US" sz="1600" dirty="0"/>
              <a:t>10.0 </a:t>
            </a:r>
            <a:r>
              <a:rPr lang="en-US" sz="1600" dirty="0" err="1"/>
              <a:t>lbs</a:t>
            </a:r>
            <a:r>
              <a:rPr lang="en-US" sz="1600" dirty="0"/>
              <a:t> Belgian Pale</a:t>
            </a:r>
          </a:p>
          <a:p>
            <a:pPr>
              <a:lnSpc>
                <a:spcPct val="70000"/>
              </a:lnSpc>
              <a:spcBef>
                <a:spcPts val="800"/>
              </a:spcBef>
            </a:pPr>
            <a:r>
              <a:rPr lang="en-US" sz="1600" dirty="0"/>
              <a:t>1.5 </a:t>
            </a:r>
            <a:r>
              <a:rPr lang="en-US" sz="1600" dirty="0" err="1"/>
              <a:t>lbs</a:t>
            </a:r>
            <a:r>
              <a:rPr lang="en-US" sz="1600" dirty="0"/>
              <a:t> Munich 10L</a:t>
            </a:r>
          </a:p>
          <a:p>
            <a:pPr>
              <a:lnSpc>
                <a:spcPct val="70000"/>
              </a:lnSpc>
              <a:spcBef>
                <a:spcPts val="800"/>
              </a:spcBef>
            </a:pPr>
            <a:r>
              <a:rPr lang="en-US" sz="1600" dirty="0"/>
              <a:t>0.5 </a:t>
            </a:r>
            <a:r>
              <a:rPr lang="en-US" sz="1600" dirty="0" err="1"/>
              <a:t>lbs</a:t>
            </a:r>
            <a:r>
              <a:rPr lang="en-US" sz="1600" dirty="0"/>
              <a:t> Special B</a:t>
            </a:r>
          </a:p>
          <a:p>
            <a:pPr>
              <a:lnSpc>
                <a:spcPct val="70000"/>
              </a:lnSpc>
              <a:spcBef>
                <a:spcPts val="800"/>
              </a:spcBef>
            </a:pPr>
            <a:r>
              <a:rPr lang="en-US" sz="1600" dirty="0"/>
              <a:t>1.0 </a:t>
            </a:r>
            <a:r>
              <a:rPr lang="en-US" sz="1600" dirty="0" err="1"/>
              <a:t>lbs</a:t>
            </a:r>
            <a:r>
              <a:rPr lang="en-US" sz="1600" dirty="0"/>
              <a:t> Dark </a:t>
            </a:r>
            <a:r>
              <a:rPr lang="en-US" sz="1600" dirty="0" err="1"/>
              <a:t>Candi</a:t>
            </a:r>
            <a:r>
              <a:rPr lang="en-US" sz="1600" dirty="0"/>
              <a:t> Sugar</a:t>
            </a:r>
          </a:p>
          <a:p>
            <a:pPr>
              <a:lnSpc>
                <a:spcPct val="60000"/>
              </a:lnSpc>
            </a:pPr>
            <a:r>
              <a:rPr lang="en-US" sz="1600" b="1" dirty="0"/>
              <a:t>Single Infusion</a:t>
            </a:r>
            <a:r>
              <a:rPr lang="en-US" sz="1600" dirty="0"/>
              <a:t> 150F for 60 minutes</a:t>
            </a:r>
          </a:p>
          <a:p>
            <a:pPr>
              <a:lnSpc>
                <a:spcPct val="60000"/>
              </a:lnSpc>
            </a:pPr>
            <a:r>
              <a:rPr lang="en-US" sz="1600" b="1" dirty="0"/>
              <a:t>Hops</a:t>
            </a:r>
          </a:p>
          <a:p>
            <a:pPr>
              <a:lnSpc>
                <a:spcPct val="50000"/>
              </a:lnSpc>
              <a:spcBef>
                <a:spcPts val="1400"/>
              </a:spcBef>
            </a:pPr>
            <a:r>
              <a:rPr lang="en-US" sz="1600" dirty="0"/>
              <a:t>0.5 </a:t>
            </a:r>
            <a:r>
              <a:rPr lang="en-US" sz="1600" dirty="0" err="1"/>
              <a:t>oz</a:t>
            </a:r>
            <a:r>
              <a:rPr lang="en-US" sz="1600" dirty="0"/>
              <a:t> EKG 5.2%AA 60 minutes</a:t>
            </a:r>
          </a:p>
          <a:p>
            <a:pPr>
              <a:lnSpc>
                <a:spcPct val="70000"/>
              </a:lnSpc>
              <a:spcBef>
                <a:spcPts val="1400"/>
              </a:spcBef>
            </a:pPr>
            <a:r>
              <a:rPr lang="en-US" sz="1600" b="1" dirty="0"/>
              <a:t>Yeast</a:t>
            </a:r>
          </a:p>
          <a:p>
            <a:pPr>
              <a:lnSpc>
                <a:spcPct val="120000"/>
              </a:lnSpc>
              <a:spcBef>
                <a:spcPts val="200"/>
              </a:spcBef>
            </a:pPr>
            <a:r>
              <a:rPr lang="en-US" sz="1600" dirty="0"/>
              <a:t>WY3787 </a:t>
            </a:r>
            <a:r>
              <a:rPr lang="en-US" sz="1600" dirty="0" err="1"/>
              <a:t>Trappist</a:t>
            </a:r>
            <a:r>
              <a:rPr lang="en-US" sz="1600" dirty="0"/>
              <a:t> High Gravity</a:t>
            </a:r>
            <a:br>
              <a:rPr lang="en-US" sz="1600" dirty="0"/>
            </a:br>
            <a:r>
              <a:rPr lang="en-US" sz="1600" dirty="0">
                <a:solidFill>
                  <a:schemeClr val="tx1"/>
                </a:solidFill>
              </a:rPr>
              <a:t>WY3763 Roeselare or ECY02 Flemish Ale </a:t>
            </a:r>
          </a:p>
          <a:p>
            <a:pPr>
              <a:lnSpc>
                <a:spcPct val="120000"/>
              </a:lnSpc>
              <a:spcBef>
                <a:spcPts val="200"/>
              </a:spcBef>
            </a:pPr>
            <a:r>
              <a:rPr lang="en-US" sz="1600" dirty="0"/>
              <a:t>WY5526 </a:t>
            </a:r>
            <a:r>
              <a:rPr lang="en-US" sz="1600" i="1" dirty="0"/>
              <a:t>Brettanomyces </a:t>
            </a:r>
            <a:r>
              <a:rPr lang="en-US" sz="1600" i="1" dirty="0" err="1"/>
              <a:t>lambicus</a:t>
            </a:r>
            <a:endParaRPr lang="en-US" sz="1600" i="1" dirty="0"/>
          </a:p>
          <a:p>
            <a:pPr>
              <a:lnSpc>
                <a:spcPct val="70000"/>
              </a:lnSpc>
              <a:spcBef>
                <a:spcPts val="800"/>
              </a:spcBef>
            </a:pPr>
            <a:r>
              <a:rPr lang="en-US" sz="1600" b="1" dirty="0"/>
              <a:t>Extras</a:t>
            </a:r>
          </a:p>
          <a:p>
            <a:pPr>
              <a:lnSpc>
                <a:spcPct val="70000"/>
              </a:lnSpc>
              <a:spcBef>
                <a:spcPts val="800"/>
              </a:spcBef>
            </a:pPr>
            <a:r>
              <a:rPr lang="en-US" sz="1600" dirty="0"/>
              <a:t>1 oz. Merlot French Oak Cubes (7 days)</a:t>
            </a:r>
          </a:p>
          <a:p>
            <a:pPr>
              <a:lnSpc>
                <a:spcPct val="70000"/>
              </a:lnSpc>
              <a:spcBef>
                <a:spcPts val="800"/>
              </a:spcBef>
            </a:pPr>
            <a:r>
              <a:rPr lang="en-US" sz="1600" dirty="0"/>
              <a:t>6 oz. Black Currants (30 days) </a:t>
            </a:r>
            <a:r>
              <a:rPr lang="en-US" sz="1600" i="1" dirty="0"/>
              <a:t> </a:t>
            </a:r>
            <a:endParaRPr lang="en-US" sz="1600" dirty="0"/>
          </a:p>
        </p:txBody>
      </p:sp>
    </p:spTree>
    <p:extLst>
      <p:ext uri="{BB962C8B-B14F-4D97-AF65-F5344CB8AC3E}">
        <p14:creationId xmlns:p14="http://schemas.microsoft.com/office/powerpoint/2010/main" val="2783926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Recipe Innovator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7534" y="2650807"/>
            <a:ext cx="3566160" cy="3566160"/>
          </a:xfrm>
        </p:spPr>
      </p:pic>
      <p:sp>
        <p:nvSpPr>
          <p:cNvPr id="4" name="Text Placeholder 3"/>
          <p:cNvSpPr>
            <a:spLocks noGrp="1"/>
          </p:cNvSpPr>
          <p:nvPr>
            <p:ph type="body" sz="half" idx="2"/>
          </p:nvPr>
        </p:nvSpPr>
        <p:spPr/>
        <p:txBody>
          <a:bodyPr/>
          <a:lstStyle/>
          <a:p>
            <a:r>
              <a:rPr lang="en-US" dirty="0"/>
              <a:t>No ingredient too weird.</a:t>
            </a:r>
          </a:p>
          <a:p>
            <a:r>
              <a:rPr lang="en-US" dirty="0"/>
              <a:t>No concept too out there to brew</a:t>
            </a:r>
          </a:p>
          <a:p>
            <a:r>
              <a:rPr lang="en-US" dirty="0"/>
              <a:t>This is Drew.. duh</a:t>
            </a:r>
          </a:p>
        </p:txBody>
      </p:sp>
    </p:spTree>
    <p:extLst>
      <p:ext uri="{BB962C8B-B14F-4D97-AF65-F5344CB8AC3E}">
        <p14:creationId xmlns:p14="http://schemas.microsoft.com/office/powerpoint/2010/main" val="87693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Innovators: The Good and The Bad</a:t>
            </a:r>
          </a:p>
        </p:txBody>
      </p:sp>
      <p:sp>
        <p:nvSpPr>
          <p:cNvPr id="6" name="Content Placeholder 5"/>
          <p:cNvSpPr>
            <a:spLocks noGrp="1"/>
          </p:cNvSpPr>
          <p:nvPr>
            <p:ph idx="1"/>
          </p:nvPr>
        </p:nvSpPr>
        <p:spPr/>
        <p:txBody>
          <a:bodyPr/>
          <a:lstStyle/>
          <a:p>
            <a:r>
              <a:rPr lang="en-US" dirty="0"/>
              <a:t>The Good</a:t>
            </a:r>
          </a:p>
          <a:p>
            <a:pPr lvl="1"/>
            <a:r>
              <a:rPr lang="en-US" dirty="0"/>
              <a:t>Boundary pushing - Dissatisfied with the “quo”</a:t>
            </a:r>
          </a:p>
          <a:p>
            <a:pPr lvl="1"/>
            <a:r>
              <a:rPr lang="en-US" dirty="0"/>
              <a:t>Story tellers / Culinary minded</a:t>
            </a:r>
          </a:p>
          <a:p>
            <a:r>
              <a:rPr lang="en-US" dirty="0"/>
              <a:t>The Bad</a:t>
            </a:r>
          </a:p>
          <a:p>
            <a:pPr lvl="1"/>
            <a:r>
              <a:rPr lang="en-US" dirty="0"/>
              <a:t>Kid in the Candy Store Syndrome</a:t>
            </a:r>
          </a:p>
          <a:p>
            <a:pPr lvl="1"/>
            <a:r>
              <a:rPr lang="en-US" dirty="0"/>
              <a:t>Not Everything is a Great Idea</a:t>
            </a:r>
          </a:p>
          <a:p>
            <a:pPr lvl="2"/>
            <a:r>
              <a:rPr lang="en-US" dirty="0"/>
              <a:t>Course that varies on who you are – Clam </a:t>
            </a:r>
            <a:r>
              <a:rPr lang="en-US" dirty="0" err="1"/>
              <a:t>Chowdah</a:t>
            </a:r>
            <a:r>
              <a:rPr lang="en-US" dirty="0"/>
              <a:t>!</a:t>
            </a:r>
          </a:p>
          <a:p>
            <a:pPr lvl="1"/>
            <a:r>
              <a:rPr lang="en-US" dirty="0"/>
              <a:t>Hype Train Generators</a:t>
            </a:r>
          </a:p>
          <a:p>
            <a:pPr lvl="1"/>
            <a:r>
              <a:rPr lang="en-US" dirty="0"/>
              <a:t>“What’s wrong with beer flavored beer?”</a:t>
            </a:r>
          </a:p>
        </p:txBody>
      </p:sp>
    </p:spTree>
    <p:extLst>
      <p:ext uri="{BB962C8B-B14F-4D97-AF65-F5344CB8AC3E}">
        <p14:creationId xmlns:p14="http://schemas.microsoft.com/office/powerpoint/2010/main" val="1879931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Innovators: What We Can Learn</a:t>
            </a:r>
          </a:p>
        </p:txBody>
      </p:sp>
      <p:sp>
        <p:nvSpPr>
          <p:cNvPr id="3" name="Content Placeholder 2"/>
          <p:cNvSpPr>
            <a:spLocks noGrp="1"/>
          </p:cNvSpPr>
          <p:nvPr>
            <p:ph idx="1"/>
          </p:nvPr>
        </p:nvSpPr>
        <p:spPr>
          <a:xfrm>
            <a:off x="58723" y="3345372"/>
            <a:ext cx="8959441" cy="3307098"/>
          </a:xfrm>
        </p:spPr>
        <p:txBody>
          <a:bodyPr>
            <a:normAutofit fontScale="92500" lnSpcReduction="20000"/>
          </a:bodyPr>
          <a:lstStyle/>
          <a:p>
            <a:r>
              <a:rPr lang="en-US" dirty="0"/>
              <a:t>Mike has played with and refined what he considers the perfect fast lager schedule for us </a:t>
            </a:r>
            <a:r>
              <a:rPr lang="en-US" dirty="0" err="1"/>
              <a:t>homebrewers</a:t>
            </a:r>
            <a:r>
              <a:rPr lang="en-US" dirty="0"/>
              <a:t>. Here’s how Mike describes it: “I pitch and oxygenate at 55°F and hold until the gravity drops 50 percent of the way to terminal gravity. For example, if my OG is 1.052, and I expect to finish at about 1.010, then a drop of 21 gravity points would be 50 percent.) I then raise the fermentation temperature by three degrees to 58°F and hold until the gravity drops 75 percent of the way to terminal gravity. I then raise the fermentation temperature by 4 degrees to 62°F and hold until the gravity drops 90 percent of the way to terminal gravity. I then raise the </a:t>
            </a:r>
            <a:r>
              <a:rPr lang="en-US" dirty="0" err="1"/>
              <a:t>fermentationte</a:t>
            </a:r>
            <a:r>
              <a:rPr lang="en-US" dirty="0"/>
              <a:t> </a:t>
            </a:r>
            <a:r>
              <a:rPr lang="en-US" dirty="0" err="1"/>
              <a:t>mperature</a:t>
            </a:r>
            <a:r>
              <a:rPr lang="en-US" dirty="0"/>
              <a:t> by four degrees to 66°F and hold until I reach terminal gravity. With this method, 75 percent of the fermentation takes place at 58°F or below, 90 percent at 62°F or below.</a:t>
            </a:r>
          </a:p>
        </p:txBody>
      </p:sp>
      <p:sp>
        <p:nvSpPr>
          <p:cNvPr id="5" name="TextBox 4"/>
          <p:cNvSpPr txBox="1"/>
          <p:nvPr/>
        </p:nvSpPr>
        <p:spPr>
          <a:xfrm>
            <a:off x="58723" y="2214694"/>
            <a:ext cx="3355596" cy="461665"/>
          </a:xfrm>
          <a:prstGeom prst="rect">
            <a:avLst/>
          </a:prstGeom>
          <a:noFill/>
        </p:spPr>
        <p:txBody>
          <a:bodyPr wrap="square" rtlCol="0">
            <a:spAutoFit/>
          </a:bodyPr>
          <a:lstStyle/>
          <a:p>
            <a:r>
              <a:rPr lang="en-US" sz="2400" dirty="0"/>
              <a:t>Mike “Tasty” </a:t>
            </a:r>
            <a:r>
              <a:rPr lang="en-US" sz="2400" dirty="0" err="1"/>
              <a:t>McDole</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161" y="1996754"/>
            <a:ext cx="1166070" cy="134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049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Innovator Recipe: Saison </a:t>
            </a:r>
            <a:r>
              <a:rPr lang="en-US" dirty="0" err="1"/>
              <a:t>Figolla</a:t>
            </a:r>
            <a:endParaRPr lang="en-US" dirty="0"/>
          </a:p>
        </p:txBody>
      </p:sp>
      <p:pic>
        <p:nvPicPr>
          <p:cNvPr id="6" name="Picture Placeholder 5" descr="SaisonFigolla.jpg"/>
          <p:cNvPicPr>
            <a:picLocks noGrp="1" noChangeAspect="1"/>
          </p:cNvPicPr>
          <p:nvPr>
            <p:ph type="pic" idx="1"/>
          </p:nvPr>
        </p:nvPicPr>
        <p:blipFill>
          <a:blip r:embed="rId2">
            <a:extLst>
              <a:ext uri="{28A0092B-C50C-407E-A947-70E740481C1C}">
                <a14:useLocalDpi xmlns:a14="http://schemas.microsoft.com/office/drawing/2010/main" val="0"/>
              </a:ext>
            </a:extLst>
          </a:blip>
          <a:srcRect l="3785" r="3785"/>
          <a:stretch>
            <a:fillRect/>
          </a:stretch>
        </p:blipFill>
        <p:spPr>
          <a:xfrm rot="5400000">
            <a:off x="5087938" y="2436813"/>
            <a:ext cx="4225925" cy="3429000"/>
          </a:xfrm>
        </p:spPr>
      </p:pic>
      <p:sp>
        <p:nvSpPr>
          <p:cNvPr id="5" name="Text Placeholder 4"/>
          <p:cNvSpPr>
            <a:spLocks noGrp="1"/>
          </p:cNvSpPr>
          <p:nvPr>
            <p:ph type="body" sz="half" idx="2"/>
          </p:nvPr>
        </p:nvSpPr>
        <p:spPr/>
        <p:txBody>
          <a:bodyPr>
            <a:normAutofit fontScale="92500" lnSpcReduction="10000"/>
          </a:bodyPr>
          <a:lstStyle/>
          <a:p>
            <a:r>
              <a:rPr lang="en-US" sz="1600" dirty="0"/>
              <a:t>For 5.5 gallons, 1.057, 26 IBUs, 6.4%ABV</a:t>
            </a:r>
          </a:p>
          <a:p>
            <a:pPr>
              <a:lnSpc>
                <a:spcPct val="50000"/>
              </a:lnSpc>
              <a:spcBef>
                <a:spcPts val="1400"/>
              </a:spcBef>
            </a:pPr>
            <a:r>
              <a:rPr lang="en-US" sz="1600" dirty="0"/>
              <a:t>7.5 </a:t>
            </a:r>
            <a:r>
              <a:rPr lang="en-US" sz="1600" dirty="0" err="1"/>
              <a:t>lbs</a:t>
            </a:r>
            <a:r>
              <a:rPr lang="en-US" sz="1600" dirty="0"/>
              <a:t> Pilsner</a:t>
            </a:r>
          </a:p>
          <a:p>
            <a:pPr>
              <a:lnSpc>
                <a:spcPct val="50000"/>
              </a:lnSpc>
              <a:spcBef>
                <a:spcPts val="1400"/>
              </a:spcBef>
            </a:pPr>
            <a:r>
              <a:rPr lang="en-US" sz="1600" dirty="0"/>
              <a:t>1.75 </a:t>
            </a:r>
            <a:r>
              <a:rPr lang="en-US" sz="1600" dirty="0" err="1"/>
              <a:t>lbs</a:t>
            </a:r>
            <a:r>
              <a:rPr lang="en-US" sz="1600" dirty="0"/>
              <a:t> Munich</a:t>
            </a:r>
          </a:p>
          <a:p>
            <a:pPr>
              <a:lnSpc>
                <a:spcPct val="50000"/>
              </a:lnSpc>
              <a:spcBef>
                <a:spcPts val="1400"/>
              </a:spcBef>
            </a:pPr>
            <a:r>
              <a:rPr lang="en-US" sz="1600" dirty="0"/>
              <a:t>1.75 </a:t>
            </a:r>
            <a:r>
              <a:rPr lang="en-US" sz="1600" dirty="0" err="1"/>
              <a:t>lbs</a:t>
            </a:r>
            <a:r>
              <a:rPr lang="en-US" sz="1600" dirty="0"/>
              <a:t> Oat Malt</a:t>
            </a:r>
          </a:p>
          <a:p>
            <a:pPr>
              <a:lnSpc>
                <a:spcPct val="50000"/>
              </a:lnSpc>
              <a:spcBef>
                <a:spcPts val="1400"/>
              </a:spcBef>
            </a:pPr>
            <a:r>
              <a:rPr lang="en-US" sz="1600" dirty="0"/>
              <a:t>0.67 </a:t>
            </a:r>
            <a:r>
              <a:rPr lang="en-US" sz="1600" dirty="0" err="1"/>
              <a:t>lbs</a:t>
            </a:r>
            <a:r>
              <a:rPr lang="en-US" sz="1600" dirty="0"/>
              <a:t> </a:t>
            </a:r>
            <a:r>
              <a:rPr lang="en-US" sz="1600" dirty="0" err="1"/>
              <a:t>Caravienne</a:t>
            </a:r>
            <a:endParaRPr lang="en-US" sz="1600" dirty="0"/>
          </a:p>
          <a:p>
            <a:pPr>
              <a:lnSpc>
                <a:spcPct val="50000"/>
              </a:lnSpc>
              <a:spcBef>
                <a:spcPts val="1400"/>
              </a:spcBef>
            </a:pPr>
            <a:r>
              <a:rPr lang="en-US" sz="1600" dirty="0"/>
              <a:t>0.67 </a:t>
            </a:r>
            <a:r>
              <a:rPr lang="en-US" sz="1600" dirty="0" err="1"/>
              <a:t>lbs</a:t>
            </a:r>
            <a:r>
              <a:rPr lang="en-US" sz="1600" dirty="0"/>
              <a:t> Biscuit</a:t>
            </a:r>
          </a:p>
          <a:p>
            <a:pPr>
              <a:lnSpc>
                <a:spcPct val="60000"/>
              </a:lnSpc>
            </a:pPr>
            <a:r>
              <a:rPr lang="en-US" sz="1600" b="1" dirty="0"/>
              <a:t>Single Infusion</a:t>
            </a:r>
            <a:r>
              <a:rPr lang="en-US" sz="1600" dirty="0"/>
              <a:t> 148F for 60 minutes</a:t>
            </a:r>
          </a:p>
          <a:p>
            <a:pPr>
              <a:lnSpc>
                <a:spcPct val="60000"/>
              </a:lnSpc>
            </a:pPr>
            <a:r>
              <a:rPr lang="en-US" sz="1600" b="1" dirty="0"/>
              <a:t>Hops</a:t>
            </a:r>
          </a:p>
          <a:p>
            <a:pPr>
              <a:lnSpc>
                <a:spcPct val="50000"/>
              </a:lnSpc>
              <a:spcBef>
                <a:spcPts val="1400"/>
              </a:spcBef>
            </a:pPr>
            <a:r>
              <a:rPr lang="en-US" sz="1600" dirty="0"/>
              <a:t>3.3 </a:t>
            </a:r>
            <a:r>
              <a:rPr lang="en-US" sz="1600" dirty="0" err="1"/>
              <a:t>oz</a:t>
            </a:r>
            <a:r>
              <a:rPr lang="en-US" sz="1600" dirty="0"/>
              <a:t> Magnum 12.9% AA 60 minutes</a:t>
            </a:r>
          </a:p>
          <a:p>
            <a:pPr>
              <a:lnSpc>
                <a:spcPct val="50000"/>
              </a:lnSpc>
              <a:spcBef>
                <a:spcPts val="1400"/>
              </a:spcBef>
            </a:pPr>
            <a:r>
              <a:rPr lang="en-US" sz="1600" dirty="0"/>
              <a:t>2.0 </a:t>
            </a:r>
            <a:r>
              <a:rPr lang="en-US" sz="1600" dirty="0" err="1"/>
              <a:t>oz</a:t>
            </a:r>
            <a:r>
              <a:rPr lang="en-US" sz="1600" dirty="0"/>
              <a:t> Crystal 4.2%AA 5 minutes </a:t>
            </a:r>
          </a:p>
          <a:p>
            <a:pPr>
              <a:lnSpc>
                <a:spcPct val="50000"/>
              </a:lnSpc>
              <a:spcBef>
                <a:spcPts val="1400"/>
              </a:spcBef>
            </a:pPr>
            <a:endParaRPr lang="en-US" sz="1600" dirty="0"/>
          </a:p>
          <a:p>
            <a:pPr>
              <a:lnSpc>
                <a:spcPct val="50000"/>
              </a:lnSpc>
              <a:spcBef>
                <a:spcPts val="1400"/>
              </a:spcBef>
            </a:pPr>
            <a:r>
              <a:rPr lang="en-US" sz="1600" b="1" dirty="0"/>
              <a:t>Yeast</a:t>
            </a:r>
          </a:p>
          <a:p>
            <a:pPr>
              <a:lnSpc>
                <a:spcPct val="50000"/>
              </a:lnSpc>
              <a:spcBef>
                <a:spcPts val="1400"/>
              </a:spcBef>
            </a:pPr>
            <a:r>
              <a:rPr lang="en-US" sz="1600" dirty="0" err="1"/>
              <a:t>Wyeast</a:t>
            </a:r>
            <a:r>
              <a:rPr lang="en-US" sz="1600" dirty="0"/>
              <a:t> 3711 French </a:t>
            </a:r>
            <a:r>
              <a:rPr lang="en-US" sz="1600" dirty="0" err="1"/>
              <a:t>Sasion</a:t>
            </a:r>
            <a:endParaRPr lang="en-US" sz="1600" dirty="0"/>
          </a:p>
        </p:txBody>
      </p:sp>
    </p:spTree>
    <p:extLst>
      <p:ext uri="{BB962C8B-B14F-4D97-AF65-F5344CB8AC3E}">
        <p14:creationId xmlns:p14="http://schemas.microsoft.com/office/powerpoint/2010/main" val="168195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Gear Head</a:t>
            </a:r>
          </a:p>
        </p:txBody>
      </p:sp>
      <p:pic>
        <p:nvPicPr>
          <p:cNvPr id="5" name="Content Placeholder 4" descr="wrench_bottle_opener.jpg"/>
          <p:cNvPicPr>
            <a:picLocks noGrp="1" noChangeAspect="1"/>
          </p:cNvPicPr>
          <p:nvPr>
            <p:ph idx="1"/>
          </p:nvPr>
        </p:nvPicPr>
        <p:blipFill>
          <a:blip r:embed="rId2">
            <a:extLst>
              <a:ext uri="{28A0092B-C50C-407E-A947-70E740481C1C}">
                <a14:useLocalDpi xmlns:a14="http://schemas.microsoft.com/office/drawing/2010/main" val="0"/>
              </a:ext>
            </a:extLst>
          </a:blip>
          <a:srcRect t="-30108" b="-30108"/>
          <a:stretch>
            <a:fillRect/>
          </a:stretch>
        </p:blipFill>
        <p:spPr/>
      </p:pic>
      <p:sp>
        <p:nvSpPr>
          <p:cNvPr id="4" name="Text Placeholder 3"/>
          <p:cNvSpPr>
            <a:spLocks noGrp="1"/>
          </p:cNvSpPr>
          <p:nvPr>
            <p:ph type="body" sz="half" idx="2"/>
          </p:nvPr>
        </p:nvSpPr>
        <p:spPr/>
        <p:txBody>
          <a:bodyPr/>
          <a:lstStyle/>
          <a:p>
            <a:r>
              <a:rPr lang="en-US" dirty="0"/>
              <a:t>The “Lost” Type</a:t>
            </a:r>
          </a:p>
          <a:p>
            <a:r>
              <a:rPr lang="en-US" dirty="0"/>
              <a:t>They’re obsessed with the systems, the steel, the shiny pieces</a:t>
            </a:r>
          </a:p>
        </p:txBody>
      </p:sp>
    </p:spTree>
    <p:extLst>
      <p:ext uri="{BB962C8B-B14F-4D97-AF65-F5344CB8AC3E}">
        <p14:creationId xmlns:p14="http://schemas.microsoft.com/office/powerpoint/2010/main" val="297594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11799" y="237576"/>
            <a:ext cx="8408396" cy="6306297"/>
          </a:xfrm>
          <a:prstGeom prst="rect">
            <a:avLst/>
          </a:prstGeom>
        </p:spPr>
      </p:pic>
    </p:spTree>
    <p:extLst>
      <p:ext uri="{BB962C8B-B14F-4D97-AF65-F5344CB8AC3E}">
        <p14:creationId xmlns:p14="http://schemas.microsoft.com/office/powerpoint/2010/main" val="4267308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Gear Heads: The Good and The Bad</a:t>
            </a:r>
          </a:p>
        </p:txBody>
      </p:sp>
      <p:sp>
        <p:nvSpPr>
          <p:cNvPr id="6" name="Content Placeholder 5"/>
          <p:cNvSpPr>
            <a:spLocks noGrp="1"/>
          </p:cNvSpPr>
          <p:nvPr>
            <p:ph idx="1"/>
          </p:nvPr>
        </p:nvSpPr>
        <p:spPr/>
        <p:txBody>
          <a:bodyPr/>
          <a:lstStyle/>
          <a:p>
            <a:r>
              <a:rPr lang="en-US" dirty="0"/>
              <a:t>The Good</a:t>
            </a:r>
          </a:p>
          <a:p>
            <a:pPr lvl="1"/>
            <a:r>
              <a:rPr lang="en-US" dirty="0"/>
              <a:t>Weavers of Practical Magic. </a:t>
            </a:r>
          </a:p>
          <a:p>
            <a:pPr lvl="1"/>
            <a:r>
              <a:rPr lang="en-US" dirty="0"/>
              <a:t>Always with a solution</a:t>
            </a:r>
          </a:p>
          <a:p>
            <a:pPr lvl="1"/>
            <a:r>
              <a:rPr lang="en-US" dirty="0"/>
              <a:t>Can recycle/</a:t>
            </a:r>
            <a:r>
              <a:rPr lang="en-US" dirty="0" err="1"/>
              <a:t>upcycle</a:t>
            </a:r>
            <a:r>
              <a:rPr lang="en-US" dirty="0"/>
              <a:t> anything into something useful</a:t>
            </a:r>
          </a:p>
          <a:p>
            <a:pPr lvl="1"/>
            <a:r>
              <a:rPr lang="en-US" dirty="0"/>
              <a:t>The Toys…</a:t>
            </a:r>
          </a:p>
          <a:p>
            <a:r>
              <a:rPr lang="en-US" dirty="0"/>
              <a:t>The Bad</a:t>
            </a:r>
          </a:p>
          <a:p>
            <a:pPr lvl="1"/>
            <a:r>
              <a:rPr lang="en-US" dirty="0"/>
              <a:t>Sometimes the gear is more important than the beer</a:t>
            </a:r>
          </a:p>
          <a:p>
            <a:pPr lvl="1"/>
            <a:r>
              <a:rPr lang="en-US" dirty="0"/>
              <a:t>Hoarding runs rampant in the brew shed</a:t>
            </a:r>
          </a:p>
          <a:p>
            <a:pPr lvl="1"/>
            <a:r>
              <a:rPr lang="en-US" dirty="0"/>
              <a:t>The tinkering can get in the way of the brew day</a:t>
            </a:r>
          </a:p>
        </p:txBody>
      </p:sp>
    </p:spTree>
    <p:extLst>
      <p:ext uri="{BB962C8B-B14F-4D97-AF65-F5344CB8AC3E}">
        <p14:creationId xmlns:p14="http://schemas.microsoft.com/office/powerpoint/2010/main" val="1879931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Heads: What We Can Learn</a:t>
            </a:r>
          </a:p>
        </p:txBody>
      </p:sp>
      <p:sp>
        <p:nvSpPr>
          <p:cNvPr id="3" name="Content Placeholder 2"/>
          <p:cNvSpPr>
            <a:spLocks noGrp="1"/>
          </p:cNvSpPr>
          <p:nvPr>
            <p:ph idx="1"/>
          </p:nvPr>
        </p:nvSpPr>
        <p:spPr>
          <a:xfrm>
            <a:off x="183246" y="3350797"/>
            <a:ext cx="8893642" cy="3343618"/>
          </a:xfrm>
        </p:spPr>
        <p:txBody>
          <a:bodyPr/>
          <a:lstStyle/>
          <a:p>
            <a:r>
              <a:rPr lang="en-US" dirty="0"/>
              <a:t>Want one of these?</a:t>
            </a:r>
          </a:p>
          <a:p>
            <a:endParaRPr lang="en-US" dirty="0"/>
          </a:p>
        </p:txBody>
      </p:sp>
      <p:sp>
        <p:nvSpPr>
          <p:cNvPr id="4" name="TextBox 3"/>
          <p:cNvSpPr txBox="1"/>
          <p:nvPr/>
        </p:nvSpPr>
        <p:spPr>
          <a:xfrm>
            <a:off x="461394" y="2181138"/>
            <a:ext cx="3112316" cy="461665"/>
          </a:xfrm>
          <a:prstGeom prst="rect">
            <a:avLst/>
          </a:prstGeom>
          <a:noFill/>
        </p:spPr>
        <p:txBody>
          <a:bodyPr wrap="square" rtlCol="0">
            <a:spAutoFit/>
          </a:bodyPr>
          <a:lstStyle/>
          <a:p>
            <a:r>
              <a:rPr lang="en-US" sz="2400" dirty="0"/>
              <a:t>Kent Fletcher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48" y="2038256"/>
            <a:ext cx="1107346" cy="131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509" y="3834338"/>
            <a:ext cx="4449574" cy="272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049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Gear Head Recipe: Gary Glass’s</a:t>
            </a:r>
            <a:br>
              <a:rPr lang="en-US" dirty="0"/>
            </a:br>
            <a:r>
              <a:rPr lang="en-US" dirty="0"/>
              <a:t>	Mia Wallace Maibock</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7084" b="7084"/>
          <a:stretch>
            <a:fillRect/>
          </a:stretch>
        </p:blipFill>
        <p:spPr>
          <a:xfrm>
            <a:off x="5486400" y="2038350"/>
            <a:ext cx="3429000" cy="4225925"/>
          </a:xfrm>
        </p:spPr>
      </p:pic>
      <p:sp>
        <p:nvSpPr>
          <p:cNvPr id="5" name="Text Placeholder 4"/>
          <p:cNvSpPr>
            <a:spLocks noGrp="1"/>
          </p:cNvSpPr>
          <p:nvPr>
            <p:ph type="body" sz="half" idx="2"/>
          </p:nvPr>
        </p:nvSpPr>
        <p:spPr/>
        <p:txBody>
          <a:bodyPr>
            <a:normAutofit fontScale="70000" lnSpcReduction="20000"/>
          </a:bodyPr>
          <a:lstStyle/>
          <a:p>
            <a:r>
              <a:rPr lang="en-US" sz="1600" dirty="0"/>
              <a:t>For 5.25 gallons, 1.066, 36 IBUs, 7%ABV</a:t>
            </a:r>
          </a:p>
          <a:p>
            <a:pPr>
              <a:lnSpc>
                <a:spcPct val="50000"/>
              </a:lnSpc>
              <a:spcBef>
                <a:spcPts val="1400"/>
              </a:spcBef>
            </a:pPr>
            <a:r>
              <a:rPr lang="en-US" sz="1600" dirty="0"/>
              <a:t>8.5 </a:t>
            </a:r>
            <a:r>
              <a:rPr lang="en-US" sz="1600" dirty="0" err="1"/>
              <a:t>lbs</a:t>
            </a:r>
            <a:r>
              <a:rPr lang="en-US" sz="1600" dirty="0"/>
              <a:t> Pilsner</a:t>
            </a:r>
          </a:p>
          <a:p>
            <a:pPr>
              <a:lnSpc>
                <a:spcPct val="50000"/>
              </a:lnSpc>
              <a:spcBef>
                <a:spcPts val="1400"/>
              </a:spcBef>
            </a:pPr>
            <a:r>
              <a:rPr lang="en-US" sz="1600" dirty="0"/>
              <a:t>4.50 </a:t>
            </a:r>
            <a:r>
              <a:rPr lang="en-US" sz="1600" dirty="0" err="1"/>
              <a:t>lbs</a:t>
            </a:r>
            <a:r>
              <a:rPr lang="en-US" sz="1600" dirty="0"/>
              <a:t> Vienna malt</a:t>
            </a:r>
          </a:p>
          <a:p>
            <a:pPr>
              <a:lnSpc>
                <a:spcPct val="50000"/>
              </a:lnSpc>
              <a:spcBef>
                <a:spcPts val="1400"/>
              </a:spcBef>
            </a:pPr>
            <a:r>
              <a:rPr lang="en-US" sz="1600" dirty="0"/>
              <a:t>1.25 </a:t>
            </a:r>
            <a:r>
              <a:rPr lang="en-US" sz="1600" dirty="0" err="1"/>
              <a:t>lbs</a:t>
            </a:r>
            <a:r>
              <a:rPr lang="en-US" sz="1600" dirty="0"/>
              <a:t> American C15L</a:t>
            </a:r>
          </a:p>
          <a:p>
            <a:pPr>
              <a:lnSpc>
                <a:spcPct val="50000"/>
              </a:lnSpc>
              <a:spcBef>
                <a:spcPts val="1400"/>
              </a:spcBef>
            </a:pPr>
            <a:r>
              <a:rPr lang="en-US" sz="1600" dirty="0"/>
              <a:t>1.25 </a:t>
            </a:r>
            <a:r>
              <a:rPr lang="en-US" sz="1600" dirty="0" err="1"/>
              <a:t>lbs</a:t>
            </a:r>
            <a:r>
              <a:rPr lang="en-US" sz="1600" dirty="0"/>
              <a:t> Belgian Caramel Pils Malt</a:t>
            </a:r>
          </a:p>
          <a:p>
            <a:pPr>
              <a:lnSpc>
                <a:spcPct val="60000"/>
              </a:lnSpc>
            </a:pPr>
            <a:r>
              <a:rPr lang="en-US" sz="1600" b="1" dirty="0"/>
              <a:t>Rest (30 </a:t>
            </a:r>
            <a:r>
              <a:rPr lang="en-US" sz="1600" b="1" dirty="0" err="1"/>
              <a:t>mins</a:t>
            </a:r>
            <a:r>
              <a:rPr lang="en-US" sz="1600" b="1" dirty="0"/>
              <a:t> each)</a:t>
            </a:r>
            <a:r>
              <a:rPr lang="en-US" sz="1600" dirty="0"/>
              <a:t> 127F / 148F / 156F</a:t>
            </a:r>
          </a:p>
          <a:p>
            <a:pPr>
              <a:lnSpc>
                <a:spcPct val="60000"/>
              </a:lnSpc>
            </a:pPr>
            <a:r>
              <a:rPr lang="en-US" sz="1600" b="1" dirty="0"/>
              <a:t>Mash out</a:t>
            </a:r>
            <a:r>
              <a:rPr lang="en-US" sz="1600" dirty="0"/>
              <a:t> 177F for 10 minutes</a:t>
            </a:r>
          </a:p>
          <a:p>
            <a:pPr>
              <a:lnSpc>
                <a:spcPct val="60000"/>
              </a:lnSpc>
            </a:pPr>
            <a:r>
              <a:rPr lang="en-US" sz="1600" b="1" dirty="0"/>
              <a:t>Hops</a:t>
            </a:r>
          </a:p>
          <a:p>
            <a:pPr>
              <a:lnSpc>
                <a:spcPct val="50000"/>
              </a:lnSpc>
              <a:spcBef>
                <a:spcPts val="1400"/>
              </a:spcBef>
            </a:pPr>
            <a:r>
              <a:rPr lang="en-US" sz="1600" dirty="0"/>
              <a:t>0.65 </a:t>
            </a:r>
            <a:r>
              <a:rPr lang="en-US" sz="1600" dirty="0" err="1"/>
              <a:t>oz</a:t>
            </a:r>
            <a:r>
              <a:rPr lang="en-US" sz="1600" dirty="0"/>
              <a:t>	Horizon 11%AA	First Wort Hop</a:t>
            </a:r>
          </a:p>
          <a:p>
            <a:pPr>
              <a:lnSpc>
                <a:spcPct val="50000"/>
              </a:lnSpc>
              <a:spcBef>
                <a:spcPts val="1400"/>
              </a:spcBef>
            </a:pPr>
            <a:r>
              <a:rPr lang="en-US" sz="1600" dirty="0"/>
              <a:t>0.75 </a:t>
            </a:r>
            <a:r>
              <a:rPr lang="en-US" sz="1600" dirty="0" err="1"/>
              <a:t>oz</a:t>
            </a:r>
            <a:r>
              <a:rPr lang="en-US" sz="1600" dirty="0"/>
              <a:t>	Horizon 11%AA	30 minutes</a:t>
            </a:r>
          </a:p>
          <a:p>
            <a:pPr>
              <a:lnSpc>
                <a:spcPct val="50000"/>
              </a:lnSpc>
              <a:spcBef>
                <a:spcPts val="1400"/>
              </a:spcBef>
            </a:pPr>
            <a:r>
              <a:rPr lang="en-US" sz="1600" dirty="0"/>
              <a:t>0.25 </a:t>
            </a:r>
            <a:r>
              <a:rPr lang="en-US" sz="1600" dirty="0" err="1"/>
              <a:t>oz</a:t>
            </a:r>
            <a:r>
              <a:rPr lang="en-US" sz="1600" dirty="0"/>
              <a:t>	Horizon 11%AA	10 minutes</a:t>
            </a:r>
          </a:p>
          <a:p>
            <a:pPr>
              <a:lnSpc>
                <a:spcPct val="50000"/>
              </a:lnSpc>
              <a:spcBef>
                <a:spcPts val="1400"/>
              </a:spcBef>
            </a:pPr>
            <a:r>
              <a:rPr lang="en-US" sz="1600" dirty="0"/>
              <a:t>0.13 </a:t>
            </a:r>
            <a:r>
              <a:rPr lang="en-US" sz="1600" dirty="0" err="1"/>
              <a:t>oz</a:t>
            </a:r>
            <a:r>
              <a:rPr lang="en-US" sz="1600" dirty="0"/>
              <a:t>	Horizon 11%AA	0 minutes</a:t>
            </a:r>
          </a:p>
          <a:p>
            <a:pPr>
              <a:lnSpc>
                <a:spcPct val="50000"/>
              </a:lnSpc>
              <a:spcBef>
                <a:spcPts val="1400"/>
              </a:spcBef>
            </a:pPr>
            <a:endParaRPr lang="en-US" sz="1600" dirty="0"/>
          </a:p>
          <a:p>
            <a:pPr>
              <a:lnSpc>
                <a:spcPct val="50000"/>
              </a:lnSpc>
              <a:spcBef>
                <a:spcPts val="1400"/>
              </a:spcBef>
            </a:pPr>
            <a:r>
              <a:rPr lang="en-US" sz="1600" b="1" dirty="0"/>
              <a:t>Yeast</a:t>
            </a:r>
          </a:p>
          <a:p>
            <a:pPr>
              <a:lnSpc>
                <a:spcPct val="50000"/>
              </a:lnSpc>
              <a:spcBef>
                <a:spcPts val="1400"/>
              </a:spcBef>
            </a:pPr>
            <a:r>
              <a:rPr lang="en-US" sz="1600" dirty="0" err="1"/>
              <a:t>Wyeast</a:t>
            </a:r>
            <a:r>
              <a:rPr lang="en-US" sz="1600" dirty="0"/>
              <a:t> 2124 Bohemian Lager</a:t>
            </a:r>
          </a:p>
        </p:txBody>
      </p:sp>
    </p:spTree>
    <p:extLst>
      <p:ext uri="{BB962C8B-B14F-4D97-AF65-F5344CB8AC3E}">
        <p14:creationId xmlns:p14="http://schemas.microsoft.com/office/powerpoint/2010/main" val="278392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Ways to Be An All-Star At Home</a:t>
            </a:r>
          </a:p>
        </p:txBody>
      </p:sp>
      <p:sp>
        <p:nvSpPr>
          <p:cNvPr id="5" name="Subtitle 4"/>
          <p:cNvSpPr>
            <a:spLocks noGrp="1"/>
          </p:cNvSpPr>
          <p:nvPr>
            <p:ph type="subTitle" idx="1"/>
          </p:nvPr>
        </p:nvSpPr>
        <p:spPr/>
        <p:txBody>
          <a:bodyPr/>
          <a:lstStyle/>
          <a:p>
            <a:r>
              <a:rPr lang="en-US" dirty="0"/>
              <a:t>And no – it does mean trying to best Gordon Strong, </a:t>
            </a:r>
            <a:r>
              <a:rPr lang="en-US" dirty="0" err="1"/>
              <a:t>Jamil</a:t>
            </a:r>
            <a:r>
              <a:rPr lang="en-US" dirty="0"/>
              <a:t> </a:t>
            </a:r>
            <a:r>
              <a:rPr lang="en-US" dirty="0" err="1"/>
              <a:t>Zainasheff</a:t>
            </a:r>
            <a:r>
              <a:rPr lang="en-US" dirty="0"/>
              <a:t> and Mark </a:t>
            </a:r>
            <a:r>
              <a:rPr lang="en-US" dirty="0" err="1"/>
              <a:t>Schoppe</a:t>
            </a:r>
            <a:r>
              <a:rPr lang="en-US" dirty="0"/>
              <a:t> in the </a:t>
            </a:r>
            <a:r>
              <a:rPr lang="en-US" dirty="0" err="1"/>
              <a:t>Ninkasi</a:t>
            </a:r>
            <a:r>
              <a:rPr lang="en-US" dirty="0"/>
              <a:t> Award count…</a:t>
            </a:r>
          </a:p>
        </p:txBody>
      </p:sp>
    </p:spTree>
    <p:extLst>
      <p:ext uri="{BB962C8B-B14F-4D97-AF65-F5344CB8AC3E}">
        <p14:creationId xmlns:p14="http://schemas.microsoft.com/office/powerpoint/2010/main" val="2254456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Brew with Others</a:t>
            </a:r>
          </a:p>
        </p:txBody>
      </p:sp>
      <p:sp>
        <p:nvSpPr>
          <p:cNvPr id="3" name="Content Placeholder 2"/>
          <p:cNvSpPr>
            <a:spLocks noGrp="1"/>
          </p:cNvSpPr>
          <p:nvPr>
            <p:ph idx="1"/>
          </p:nvPr>
        </p:nvSpPr>
        <p:spPr/>
        <p:txBody>
          <a:bodyPr/>
          <a:lstStyle/>
          <a:p>
            <a:r>
              <a:rPr lang="en-US" dirty="0"/>
              <a:t>Invite Yourself Over to Others Breweries</a:t>
            </a:r>
          </a:p>
          <a:p>
            <a:pPr lvl="1"/>
            <a:r>
              <a:rPr lang="en-US" dirty="0"/>
              <a:t>You get more social activity</a:t>
            </a:r>
          </a:p>
          <a:p>
            <a:pPr lvl="1"/>
            <a:r>
              <a:rPr lang="en-US" dirty="0"/>
              <a:t>You can try new things</a:t>
            </a:r>
          </a:p>
          <a:p>
            <a:pPr lvl="1"/>
            <a:r>
              <a:rPr lang="en-US" dirty="0"/>
              <a:t>You can make things that are “special” (including stories)</a:t>
            </a:r>
          </a:p>
          <a:p>
            <a:pPr lvl="2"/>
            <a:r>
              <a:rPr lang="en-US" dirty="0"/>
              <a:t>A Brief Interlude on why Blood is a magical brewing ingredient</a:t>
            </a:r>
          </a:p>
          <a:p>
            <a:r>
              <a:rPr lang="en-US" dirty="0"/>
              <a:t>Invite Others to Brew With You</a:t>
            </a:r>
          </a:p>
          <a:p>
            <a:pPr lvl="1"/>
            <a:r>
              <a:rPr lang="en-US" dirty="0"/>
              <a:t>The same thing, but now in reverse</a:t>
            </a:r>
          </a:p>
          <a:p>
            <a:pPr lvl="1"/>
            <a:r>
              <a:rPr lang="en-US" dirty="0"/>
              <a:t>A Club Brew Day – “Brew with a Falcon”</a:t>
            </a:r>
          </a:p>
        </p:txBody>
      </p:sp>
    </p:spTree>
    <p:extLst>
      <p:ext uri="{BB962C8B-B14F-4D97-AF65-F5344CB8AC3E}">
        <p14:creationId xmlns:p14="http://schemas.microsoft.com/office/powerpoint/2010/main" val="3088470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Explore / Experiment</a:t>
            </a:r>
          </a:p>
        </p:txBody>
      </p:sp>
      <p:sp>
        <p:nvSpPr>
          <p:cNvPr id="3" name="Content Placeholder 2"/>
          <p:cNvSpPr>
            <a:spLocks noGrp="1"/>
          </p:cNvSpPr>
          <p:nvPr>
            <p:ph idx="1"/>
          </p:nvPr>
        </p:nvSpPr>
        <p:spPr/>
        <p:txBody>
          <a:bodyPr>
            <a:normAutofit lnSpcReduction="10000"/>
          </a:bodyPr>
          <a:lstStyle/>
          <a:p>
            <a:r>
              <a:rPr lang="en-US" dirty="0"/>
              <a:t>Break out of your rut. </a:t>
            </a:r>
          </a:p>
          <a:p>
            <a:r>
              <a:rPr lang="en-US" dirty="0"/>
              <a:t>New Technique?</a:t>
            </a:r>
          </a:p>
          <a:p>
            <a:r>
              <a:rPr lang="en-US" dirty="0"/>
              <a:t>New Ingredient?</a:t>
            </a:r>
          </a:p>
          <a:p>
            <a:r>
              <a:rPr lang="en-US" dirty="0"/>
              <a:t>New Style?</a:t>
            </a:r>
          </a:p>
          <a:p>
            <a:r>
              <a:rPr lang="en-US" dirty="0"/>
              <a:t>Heck – even just forcing yourself to explore a question</a:t>
            </a:r>
          </a:p>
          <a:p>
            <a:pPr lvl="1"/>
            <a:r>
              <a:rPr lang="en-US" dirty="0"/>
              <a:t>Aka – Citizen Science </a:t>
            </a:r>
            <a:r>
              <a:rPr lang="en-US" dirty="0" err="1"/>
              <a:t>ala</a:t>
            </a:r>
            <a:r>
              <a:rPr lang="en-US" dirty="0"/>
              <a:t> Experimental Brewing / </a:t>
            </a:r>
            <a:r>
              <a:rPr lang="en-US" dirty="0" err="1"/>
              <a:t>Brulosophy</a:t>
            </a:r>
            <a:r>
              <a:rPr lang="en-US" dirty="0"/>
              <a:t> and others</a:t>
            </a:r>
          </a:p>
          <a:p>
            <a:r>
              <a:rPr lang="en-US" dirty="0"/>
              <a:t>Don’t Calcify!</a:t>
            </a:r>
          </a:p>
        </p:txBody>
      </p:sp>
    </p:spTree>
    <p:extLst>
      <p:ext uri="{BB962C8B-B14F-4D97-AF65-F5344CB8AC3E}">
        <p14:creationId xmlns:p14="http://schemas.microsoft.com/office/powerpoint/2010/main" val="2552614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Taste/Learn Things Together</a:t>
            </a:r>
          </a:p>
        </p:txBody>
      </p:sp>
      <p:sp>
        <p:nvSpPr>
          <p:cNvPr id="3" name="Content Placeholder 2"/>
          <p:cNvSpPr>
            <a:spLocks noGrp="1"/>
          </p:cNvSpPr>
          <p:nvPr>
            <p:ph idx="1"/>
          </p:nvPr>
        </p:nvSpPr>
        <p:spPr/>
        <p:txBody>
          <a:bodyPr>
            <a:normAutofit lnSpcReduction="10000"/>
          </a:bodyPr>
          <a:lstStyle/>
          <a:p>
            <a:r>
              <a:rPr lang="en-US" dirty="0"/>
              <a:t>Run a tasting – make a tradition – fuel the brewing</a:t>
            </a:r>
          </a:p>
          <a:p>
            <a:pPr lvl="1"/>
            <a:r>
              <a:rPr lang="en-US" dirty="0"/>
              <a:t>Christmas in July</a:t>
            </a:r>
          </a:p>
          <a:p>
            <a:pPr lvl="1"/>
            <a:r>
              <a:rPr lang="en-US" dirty="0"/>
              <a:t>Mead</a:t>
            </a:r>
          </a:p>
          <a:p>
            <a:pPr lvl="1"/>
            <a:r>
              <a:rPr lang="en-US" dirty="0"/>
              <a:t>Barrel Brews</a:t>
            </a:r>
          </a:p>
          <a:p>
            <a:pPr lvl="1"/>
            <a:r>
              <a:rPr lang="en-US" dirty="0"/>
              <a:t>But like.. Actually take notes and what not.</a:t>
            </a:r>
          </a:p>
          <a:p>
            <a:r>
              <a:rPr lang="en-US" dirty="0"/>
              <a:t>Run a BJCP/Technique Class</a:t>
            </a:r>
          </a:p>
          <a:p>
            <a:pPr lvl="1"/>
            <a:r>
              <a:rPr lang="en-US" dirty="0"/>
              <a:t>Take a style, break that down</a:t>
            </a:r>
          </a:p>
          <a:p>
            <a:pPr lvl="1"/>
            <a:r>
              <a:rPr lang="en-US" dirty="0"/>
              <a:t>Run a blind tasting panel with sheets, train everyone what a good sheet looks like</a:t>
            </a:r>
          </a:p>
          <a:p>
            <a:pPr lvl="1"/>
            <a:r>
              <a:rPr lang="en-US" dirty="0"/>
              <a:t>Play with water chemistry / technical lessons – make it a regular thing!</a:t>
            </a:r>
          </a:p>
        </p:txBody>
      </p:sp>
    </p:spTree>
    <p:extLst>
      <p:ext uri="{BB962C8B-B14F-4D97-AF65-F5344CB8AC3E}">
        <p14:creationId xmlns:p14="http://schemas.microsoft.com/office/powerpoint/2010/main" val="1961951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a:t>
            </a:r>
          </a:p>
        </p:txBody>
      </p:sp>
      <p:sp>
        <p:nvSpPr>
          <p:cNvPr id="3" name="Content Placeholder 2"/>
          <p:cNvSpPr>
            <a:spLocks noGrp="1"/>
          </p:cNvSpPr>
          <p:nvPr>
            <p:ph idx="1"/>
          </p:nvPr>
        </p:nvSpPr>
        <p:spPr/>
        <p:txBody>
          <a:bodyPr>
            <a:normAutofit fontScale="85000" lnSpcReduction="10000"/>
          </a:bodyPr>
          <a:lstStyle/>
          <a:p>
            <a:r>
              <a:rPr lang="en-US" dirty="0"/>
              <a:t>New Brewers Are the Lifeblood of the Hobby/Clubs/etc.</a:t>
            </a:r>
          </a:p>
          <a:p>
            <a:r>
              <a:rPr lang="en-US" dirty="0"/>
              <a:t>Be Present</a:t>
            </a:r>
          </a:p>
          <a:p>
            <a:pPr lvl="1"/>
            <a:r>
              <a:rPr lang="en-US" dirty="0"/>
              <a:t>Break out of Your Cliques</a:t>
            </a:r>
          </a:p>
          <a:p>
            <a:r>
              <a:rPr lang="en-US" dirty="0"/>
              <a:t>Be Gently Critical</a:t>
            </a:r>
          </a:p>
          <a:p>
            <a:pPr lvl="1"/>
            <a:r>
              <a:rPr lang="en-US" dirty="0"/>
              <a:t>Trouble Shooter’s Corner</a:t>
            </a:r>
          </a:p>
          <a:p>
            <a:r>
              <a:rPr lang="en-US" dirty="0"/>
              <a:t>Give them a Job!</a:t>
            </a:r>
          </a:p>
          <a:p>
            <a:pPr lvl="1"/>
            <a:r>
              <a:rPr lang="en-US" dirty="0"/>
              <a:t>Want someone to feel a part of your crew? Give them a reason to be.</a:t>
            </a:r>
          </a:p>
          <a:p>
            <a:r>
              <a:rPr lang="en-US" dirty="0"/>
              <a:t>Take Photos – Write Things Ups – Share!</a:t>
            </a:r>
          </a:p>
          <a:p>
            <a:r>
              <a:rPr lang="en-US" dirty="0"/>
              <a:t>Why is this so important?</a:t>
            </a:r>
          </a:p>
        </p:txBody>
      </p:sp>
    </p:spTree>
    <p:extLst>
      <p:ext uri="{BB962C8B-B14F-4D97-AF65-F5344CB8AC3E}">
        <p14:creationId xmlns:p14="http://schemas.microsoft.com/office/powerpoint/2010/main" val="2057741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YOUR KNOWLEDGE!</a:t>
            </a:r>
          </a:p>
        </p:txBody>
      </p:sp>
      <p:pic>
        <p:nvPicPr>
          <p:cNvPr id="3075" name="Picture 3" descr="C:\Users\Denny\Desktop\12645164_683215398486047_261003244223853122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802" y="2070064"/>
            <a:ext cx="4654667" cy="46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5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 Questions?</a:t>
            </a:r>
          </a:p>
        </p:txBody>
      </p:sp>
      <p:sp>
        <p:nvSpPr>
          <p:cNvPr id="3" name="Content Placeholder 2"/>
          <p:cNvSpPr>
            <a:spLocks noGrp="1"/>
          </p:cNvSpPr>
          <p:nvPr>
            <p:ph idx="1"/>
          </p:nvPr>
        </p:nvSpPr>
        <p:spPr>
          <a:xfrm>
            <a:off x="1114424" y="2164361"/>
            <a:ext cx="7610476" cy="1359015"/>
          </a:xfrm>
        </p:spPr>
        <p:txBody>
          <a:bodyPr/>
          <a:lstStyle/>
          <a:p>
            <a:pPr lvl="1"/>
            <a:r>
              <a:rPr lang="en-US" dirty="0"/>
              <a:t>Experimental Brewing! (</a:t>
            </a:r>
            <a:r>
              <a:rPr lang="en-US" dirty="0">
                <a:hlinkClick r:id="rId2"/>
              </a:rPr>
              <a:t>http://experimentalbrew.com/</a:t>
            </a:r>
            <a:r>
              <a:rPr lang="en-US" dirty="0"/>
              <a:t>)</a:t>
            </a:r>
          </a:p>
          <a:p>
            <a:pPr lvl="1"/>
            <a:r>
              <a:rPr lang="en-US" sz="1600" dirty="0">
                <a:hlinkClick r:id="rId3"/>
              </a:rPr>
              <a:t>drew@experimentalbrew.com</a:t>
            </a:r>
            <a:r>
              <a:rPr lang="en-US" sz="1600" dirty="0"/>
              <a:t>, </a:t>
            </a:r>
            <a:r>
              <a:rPr lang="en-US" sz="1600" dirty="0">
                <a:hlinkClick r:id="rId4"/>
              </a:rPr>
              <a:t>denny@experimentalbrew.com</a:t>
            </a:r>
            <a:r>
              <a:rPr lang="en-US" sz="1600" dirty="0"/>
              <a:t> </a:t>
            </a:r>
          </a:p>
          <a:p>
            <a:pPr lvl="1"/>
            <a:endParaRPr lang="en-US" dirty="0"/>
          </a:p>
          <a:p>
            <a:pPr lvl="1"/>
            <a:endParaRPr lang="en-US" dirty="0"/>
          </a:p>
          <a:p>
            <a:pPr lvl="1"/>
            <a:endParaRPr lang="en-US" dirty="0"/>
          </a:p>
        </p:txBody>
      </p:sp>
      <p:pic>
        <p:nvPicPr>
          <p:cNvPr id="4" name="Picture 3" descr="Experimental_Brewing3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1" y="3263317"/>
            <a:ext cx="2908766" cy="2908766"/>
          </a:xfrm>
          <a:prstGeom prst="rect">
            <a:avLst/>
          </a:prstGeom>
        </p:spPr>
      </p:pic>
    </p:spTree>
    <p:extLst>
      <p:ext uri="{BB962C8B-B14F-4D97-AF65-F5344CB8AC3E}">
        <p14:creationId xmlns:p14="http://schemas.microsoft.com/office/powerpoint/2010/main" val="75596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7"/>
          <p:cNvPicPr preferRelativeResize="0">
            <a:picLocks noChangeAspect="1"/>
          </p:cNvPicPr>
          <p:nvPr/>
        </p:nvPicPr>
        <p:blipFill rotWithShape="1">
          <a:blip r:embed="rId2">
            <a:extLst>
              <a:ext uri="{28A0092B-C50C-407E-A947-70E740481C1C}">
                <a14:useLocalDpi xmlns:a14="http://schemas.microsoft.com/office/drawing/2010/main" val="0"/>
              </a:ext>
            </a:extLst>
          </a:blip>
          <a:srcRect t="-22006" b="-22006"/>
          <a:stretch/>
        </p:blipFill>
        <p:spPr>
          <a:xfrm>
            <a:off x="3073400" y="177510"/>
            <a:ext cx="2730500" cy="3932237"/>
          </a:xfrm>
          <a:prstGeom prst="rect">
            <a:avLst/>
          </a:prstGeom>
        </p:spPr>
      </p:pic>
      <p:sp>
        <p:nvSpPr>
          <p:cNvPr id="2" name="Title 1"/>
          <p:cNvSpPr>
            <a:spLocks noGrp="1"/>
          </p:cNvSpPr>
          <p:nvPr>
            <p:ph type="ctrTitle"/>
          </p:nvPr>
        </p:nvSpPr>
        <p:spPr/>
        <p:txBody>
          <a:bodyPr>
            <a:normAutofit/>
          </a:bodyPr>
          <a:lstStyle/>
          <a:p>
            <a:r>
              <a:rPr lang="en-US" dirty="0"/>
              <a:t>Time To Get the Commercial out of the Way</a:t>
            </a:r>
          </a:p>
        </p:txBody>
      </p:sp>
      <p:sp>
        <p:nvSpPr>
          <p:cNvPr id="4" name="Subtitle 3"/>
          <p:cNvSpPr>
            <a:spLocks noGrp="1"/>
          </p:cNvSpPr>
          <p:nvPr>
            <p:ph type="subTitle" idx="1"/>
          </p:nvPr>
        </p:nvSpPr>
        <p:spPr/>
        <p:txBody>
          <a:bodyPr>
            <a:normAutofit lnSpcReduction="10000"/>
          </a:bodyPr>
          <a:lstStyle/>
          <a:p>
            <a:r>
              <a:rPr lang="en-US" dirty="0"/>
              <a:t>Apparently We Have “Issues” – It Happens After 40 Years of Steaming Hop Facials</a:t>
            </a:r>
          </a:p>
          <a:p>
            <a:endParaRPr lang="en-US" dirty="0"/>
          </a:p>
          <a:p>
            <a:r>
              <a:rPr lang="en-US" dirty="0"/>
              <a:t>Two Books – Experimental Homebrewing and Homebrew All-Stars</a:t>
            </a:r>
          </a:p>
          <a:p>
            <a:endParaRPr lang="en-US" dirty="0"/>
          </a:p>
          <a:p>
            <a:r>
              <a:rPr lang="en-US" dirty="0"/>
              <a:t>One Bi-Weekly Podcast – Experimental Brewing</a:t>
            </a:r>
          </a:p>
        </p:txBody>
      </p:sp>
      <p:pic>
        <p:nvPicPr>
          <p:cNvPr id="8" name="Picture Placeholder 7" descr="HAS_Cover.jpe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191" b="-9191"/>
          <a:stretch>
            <a:fillRect/>
          </a:stretch>
        </p:blipFill>
        <p:spPr>
          <a:xfrm>
            <a:off x="101600" y="177510"/>
            <a:ext cx="2717800" cy="3932238"/>
          </a:xfrm>
        </p:spPr>
      </p:pic>
      <p:pic>
        <p:nvPicPr>
          <p:cNvPr id="12" name="Picture Placeholder 7"/>
          <p:cNvPicPr>
            <a:picLocks noChangeAspect="1"/>
          </p:cNvPicPr>
          <p:nvPr/>
        </p:nvPicPr>
        <p:blipFill rotWithShape="1">
          <a:blip r:embed="rId4">
            <a:extLst>
              <a:ext uri="{28A0092B-C50C-407E-A947-70E740481C1C}">
                <a14:useLocalDpi xmlns:a14="http://schemas.microsoft.com/office/drawing/2010/main" val="0"/>
              </a:ext>
            </a:extLst>
          </a:blip>
          <a:srcRect t="-7473" b="-7473"/>
          <a:stretch/>
        </p:blipFill>
        <p:spPr>
          <a:xfrm>
            <a:off x="6057900" y="177220"/>
            <a:ext cx="2717800" cy="3932527"/>
          </a:xfrm>
          <a:prstGeom prst="rect">
            <a:avLst/>
          </a:prstGeom>
        </p:spPr>
      </p:pic>
    </p:spTree>
    <p:extLst>
      <p:ext uri="{BB962C8B-B14F-4D97-AF65-F5344CB8AC3E}">
        <p14:creationId xmlns:p14="http://schemas.microsoft.com/office/powerpoint/2010/main" val="317058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What Do We Mean By An All-Star?</a:t>
            </a:r>
          </a:p>
        </p:txBody>
      </p:sp>
      <p:sp>
        <p:nvSpPr>
          <p:cNvPr id="8" name="Content Placeholder 7"/>
          <p:cNvSpPr>
            <a:spLocks noGrp="1"/>
          </p:cNvSpPr>
          <p:nvPr>
            <p:ph idx="1"/>
          </p:nvPr>
        </p:nvSpPr>
        <p:spPr/>
        <p:txBody>
          <a:bodyPr>
            <a:normAutofit fontScale="92500" lnSpcReduction="10000"/>
          </a:bodyPr>
          <a:lstStyle/>
          <a:p>
            <a:r>
              <a:rPr lang="en-US" dirty="0"/>
              <a:t>Not Just Medals/Ribbons/Awards</a:t>
            </a:r>
          </a:p>
          <a:p>
            <a:pPr lvl="1"/>
            <a:r>
              <a:rPr lang="en-US" dirty="0"/>
              <a:t>Sure that’s always a cool thing…</a:t>
            </a:r>
          </a:p>
          <a:p>
            <a:r>
              <a:rPr lang="en-US" dirty="0"/>
              <a:t>Teaches</a:t>
            </a:r>
          </a:p>
          <a:p>
            <a:pPr lvl="1"/>
            <a:r>
              <a:rPr lang="en-US" dirty="0"/>
              <a:t>Have a lesson to teach and share (Friendly like)</a:t>
            </a:r>
          </a:p>
          <a:p>
            <a:r>
              <a:rPr lang="en-US" dirty="0"/>
              <a:t>Innovates</a:t>
            </a:r>
          </a:p>
          <a:p>
            <a:pPr lvl="1"/>
            <a:r>
              <a:rPr lang="en-US" dirty="0"/>
              <a:t>Be willing to adapt/adopt/extend</a:t>
            </a:r>
          </a:p>
          <a:p>
            <a:r>
              <a:rPr lang="en-US" dirty="0"/>
              <a:t>Supports Others</a:t>
            </a:r>
          </a:p>
          <a:p>
            <a:pPr lvl="1"/>
            <a:r>
              <a:rPr lang="en-US" dirty="0"/>
              <a:t>Community Needs Your Help!</a:t>
            </a:r>
          </a:p>
          <a:p>
            <a:r>
              <a:rPr lang="en-US" dirty="0"/>
              <a:t>And….</a:t>
            </a:r>
          </a:p>
          <a:p>
            <a:endParaRPr lang="en-US" dirty="0"/>
          </a:p>
        </p:txBody>
      </p:sp>
    </p:spTree>
    <p:extLst>
      <p:ext uri="{BB962C8B-B14F-4D97-AF65-F5344CB8AC3E}">
        <p14:creationId xmlns:p14="http://schemas.microsoft.com/office/powerpoint/2010/main" val="370062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Important…</a:t>
            </a:r>
          </a:p>
        </p:txBody>
      </p:sp>
      <p:sp>
        <p:nvSpPr>
          <p:cNvPr id="3" name="Content Placeholder 2"/>
          <p:cNvSpPr>
            <a:spLocks noGrp="1"/>
          </p:cNvSpPr>
          <p:nvPr>
            <p:ph idx="1"/>
          </p:nvPr>
        </p:nvSpPr>
        <p:spPr/>
        <p:txBody>
          <a:bodyPr>
            <a:normAutofit lnSpcReduction="10000"/>
          </a:bodyPr>
          <a:lstStyle/>
          <a:p>
            <a:r>
              <a:rPr lang="en-US" dirty="0"/>
              <a:t>Brew.</a:t>
            </a:r>
          </a:p>
          <a:p>
            <a:pPr lvl="1"/>
            <a:r>
              <a:rPr lang="en-US" dirty="0"/>
              <a:t>Seems simple doesn’t it, but more experience tends to slow down brewing</a:t>
            </a:r>
          </a:p>
          <a:p>
            <a:pPr lvl="1"/>
            <a:r>
              <a:rPr lang="en-US" dirty="0"/>
              <a:t>So find new ways to make it fun</a:t>
            </a:r>
          </a:p>
          <a:p>
            <a:pPr lvl="1"/>
            <a:endParaRPr lang="en-US" dirty="0"/>
          </a:p>
          <a:p>
            <a:r>
              <a:rPr lang="en-US" dirty="0"/>
              <a:t>Quick Show of Hands:</a:t>
            </a:r>
          </a:p>
          <a:p>
            <a:pPr lvl="1"/>
            <a:r>
              <a:rPr lang="en-US" dirty="0"/>
              <a:t>How many of you have been brewing 1 year? 2? 5? 10?</a:t>
            </a:r>
          </a:p>
          <a:p>
            <a:pPr lvl="1"/>
            <a:r>
              <a:rPr lang="en-US" dirty="0"/>
              <a:t>How many of you brew at least: Once a year? 3 times? Every other month? Monthly? Every other week?</a:t>
            </a:r>
          </a:p>
          <a:p>
            <a:pPr lvl="1"/>
            <a:r>
              <a:rPr lang="en-US" dirty="0"/>
              <a:t>How many of you have tried a new technique/style/ingredient in the last 4 batches of beer?</a:t>
            </a:r>
          </a:p>
        </p:txBody>
      </p:sp>
    </p:spTree>
    <p:extLst>
      <p:ext uri="{BB962C8B-B14F-4D97-AF65-F5344CB8AC3E}">
        <p14:creationId xmlns:p14="http://schemas.microsoft.com/office/powerpoint/2010/main" val="32858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All-Star Experiences</a:t>
            </a:r>
          </a:p>
        </p:txBody>
      </p:sp>
      <p:sp>
        <p:nvSpPr>
          <p:cNvPr id="3" name="Content Placeholder 2"/>
          <p:cNvSpPr>
            <a:spLocks noGrp="1"/>
          </p:cNvSpPr>
          <p:nvPr>
            <p:ph idx="1"/>
          </p:nvPr>
        </p:nvSpPr>
        <p:spPr/>
        <p:txBody>
          <a:bodyPr>
            <a:normAutofit fontScale="85000" lnSpcReduction="20000"/>
          </a:bodyPr>
          <a:lstStyle/>
          <a:p>
            <a:r>
              <a:rPr lang="en-US" b="1" dirty="0"/>
              <a:t>Drew: </a:t>
            </a:r>
            <a:endParaRPr lang="en-US" dirty="0"/>
          </a:p>
          <a:p>
            <a:pPr lvl="1"/>
            <a:r>
              <a:rPr lang="en-US" dirty="0"/>
              <a:t>Started out in 1999</a:t>
            </a:r>
          </a:p>
          <a:p>
            <a:pPr lvl="1"/>
            <a:r>
              <a:rPr lang="en-US" dirty="0"/>
              <a:t>Brewed over 20 batches with others</a:t>
            </a:r>
          </a:p>
          <a:p>
            <a:pPr lvl="2"/>
            <a:r>
              <a:rPr lang="en-US" dirty="0"/>
              <a:t>At Their Houses, With Their Gear</a:t>
            </a:r>
          </a:p>
          <a:p>
            <a:pPr lvl="2"/>
            <a:r>
              <a:rPr lang="en-US" dirty="0"/>
              <a:t>Learning Their Techniques (both good and ill)</a:t>
            </a:r>
          </a:p>
          <a:p>
            <a:r>
              <a:rPr lang="en-US" b="1" dirty="0"/>
              <a:t>Denny:</a:t>
            </a:r>
            <a:r>
              <a:rPr lang="en-US" dirty="0"/>
              <a:t> </a:t>
            </a:r>
          </a:p>
          <a:p>
            <a:pPr lvl="1"/>
            <a:r>
              <a:rPr lang="en-US" dirty="0"/>
              <a:t>Started in 1998</a:t>
            </a:r>
          </a:p>
          <a:p>
            <a:pPr lvl="1"/>
            <a:r>
              <a:rPr lang="en-US" dirty="0"/>
              <a:t>Not Near Other Brewers</a:t>
            </a:r>
          </a:p>
          <a:p>
            <a:pPr lvl="1"/>
            <a:r>
              <a:rPr lang="en-US" dirty="0" err="1"/>
              <a:t>rec.crafts.brewing</a:t>
            </a:r>
            <a:r>
              <a:rPr lang="en-US" dirty="0"/>
              <a:t>, HBD mailing list and Other Online Resources</a:t>
            </a:r>
          </a:p>
          <a:p>
            <a:r>
              <a:rPr lang="en-US" dirty="0"/>
              <a:t>Show of Hands </a:t>
            </a:r>
          </a:p>
          <a:p>
            <a:pPr lvl="1"/>
            <a:r>
              <a:rPr lang="en-US" dirty="0"/>
              <a:t>How many of You Brew with Others?</a:t>
            </a:r>
          </a:p>
          <a:p>
            <a:pPr lvl="1"/>
            <a:r>
              <a:rPr lang="en-US" dirty="0"/>
              <a:t>How many of you primarily experience brewing “online”?</a:t>
            </a:r>
          </a:p>
        </p:txBody>
      </p:sp>
    </p:spTree>
    <p:extLst>
      <p:ext uri="{BB962C8B-B14F-4D97-AF65-F5344CB8AC3E}">
        <p14:creationId xmlns:p14="http://schemas.microsoft.com/office/powerpoint/2010/main" val="403880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Everest Level Overview of Homebrewers</a:t>
            </a:r>
          </a:p>
        </p:txBody>
      </p:sp>
      <p:sp>
        <p:nvSpPr>
          <p:cNvPr id="3" name="Content Placeholder 2"/>
          <p:cNvSpPr>
            <a:spLocks noGrp="1"/>
          </p:cNvSpPr>
          <p:nvPr>
            <p:ph idx="1"/>
          </p:nvPr>
        </p:nvSpPr>
        <p:spPr/>
        <p:txBody>
          <a:bodyPr>
            <a:normAutofit/>
          </a:bodyPr>
          <a:lstStyle/>
          <a:p>
            <a:r>
              <a:rPr lang="en-US" dirty="0"/>
              <a:t>Survey with 600 takers, so take this with a grain of salt…</a:t>
            </a:r>
          </a:p>
          <a:p>
            <a:r>
              <a:rPr lang="en-US" dirty="0"/>
              <a:t>Average homebrewer from our survey:</a:t>
            </a:r>
          </a:p>
          <a:p>
            <a:pPr lvl="1"/>
            <a:r>
              <a:rPr lang="en-US" dirty="0"/>
              <a:t>Has survived to the ripe old age of 30-39 (Avg. 34)</a:t>
            </a:r>
          </a:p>
          <a:p>
            <a:pPr lvl="1"/>
            <a:r>
              <a:rPr lang="en-US" dirty="0"/>
              <a:t>Works in a Technical Field (43.4% - 18.8% in IT)</a:t>
            </a:r>
          </a:p>
          <a:p>
            <a:pPr lvl="1"/>
            <a:r>
              <a:rPr lang="en-US" dirty="0"/>
              <a:t>Graduated College or Beyond (75.2%)</a:t>
            </a:r>
          </a:p>
          <a:p>
            <a:r>
              <a:rPr lang="en-US" dirty="0"/>
              <a:t>We didn’t ask Gender/Race but the AHA’s Surveys says</a:t>
            </a:r>
          </a:p>
          <a:p>
            <a:pPr lvl="1"/>
            <a:r>
              <a:rPr lang="en-US" dirty="0"/>
              <a:t>94% Male / 78% Married</a:t>
            </a:r>
          </a:p>
          <a:p>
            <a:pPr lvl="1"/>
            <a:r>
              <a:rPr lang="en-US" dirty="0"/>
              <a:t>88% White European descent</a:t>
            </a:r>
          </a:p>
        </p:txBody>
      </p:sp>
    </p:spTree>
    <p:extLst>
      <p:ext uri="{BB962C8B-B14F-4D97-AF65-F5344CB8AC3E}">
        <p14:creationId xmlns:p14="http://schemas.microsoft.com/office/powerpoint/2010/main" val="428974775"/>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1790</TotalTime>
  <Words>2962</Words>
  <Application>Microsoft Office PowerPoint</Application>
  <PresentationFormat>On-screen Show (4:3)</PresentationFormat>
  <Paragraphs>401</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MS Gothic</vt:lpstr>
      <vt:lpstr>Arial</vt:lpstr>
      <vt:lpstr>Calibri</vt:lpstr>
      <vt:lpstr>Cambria</vt:lpstr>
      <vt:lpstr>Century Gothic</vt:lpstr>
      <vt:lpstr>MS Mincho</vt:lpstr>
      <vt:lpstr>Times New Roman</vt:lpstr>
      <vt:lpstr>Wingdings 2</vt:lpstr>
      <vt:lpstr>Perception</vt:lpstr>
      <vt:lpstr>How to Brew Like an All-Star</vt:lpstr>
      <vt:lpstr>We’re Sorry, But We’re Required to Do This….</vt:lpstr>
      <vt:lpstr>Sing Along… (What? It’s For Science!)</vt:lpstr>
      <vt:lpstr>PowerPoint Presentation</vt:lpstr>
      <vt:lpstr>Time To Get the Commercial out of the Way</vt:lpstr>
      <vt:lpstr>What Do We Mean By An All-Star?</vt:lpstr>
      <vt:lpstr>The Most Important…</vt:lpstr>
      <vt:lpstr>Our All-Star Experiences</vt:lpstr>
      <vt:lpstr>Everest Level Overview of Homebrewers</vt:lpstr>
      <vt:lpstr>We totally forgot to ask about…</vt:lpstr>
      <vt:lpstr>The Mega List of “All Star Tips”</vt:lpstr>
      <vt:lpstr>A Pop-Psychology Primer</vt:lpstr>
      <vt:lpstr>What’s All This About Jung?</vt:lpstr>
      <vt:lpstr>Why Bother With Archetypes?</vt:lpstr>
      <vt:lpstr>How to Score Your Quiz</vt:lpstr>
      <vt:lpstr>Questions – Keep Score At Home</vt:lpstr>
      <vt:lpstr>Questions – Keep Score At Home</vt:lpstr>
      <vt:lpstr>Questions – Keep Score At Home</vt:lpstr>
      <vt:lpstr>Questions – Keep Score At Home</vt:lpstr>
      <vt:lpstr>Questions – Keep Score At Home</vt:lpstr>
      <vt:lpstr>How Did You Do?</vt:lpstr>
      <vt:lpstr>But I’m Not Just A &lt;blank&gt;!</vt:lpstr>
      <vt:lpstr>The Old School Master</vt:lpstr>
      <vt:lpstr>OSM: The Good and The Bad</vt:lpstr>
      <vt:lpstr>OSM: What We Can Learn</vt:lpstr>
      <vt:lpstr>OSM Recipe: Annie Johnson   This Budvar is For You</vt:lpstr>
      <vt:lpstr>The Scientist / Process Nerd</vt:lpstr>
      <vt:lpstr>Scientists: The Good and The Bad</vt:lpstr>
      <vt:lpstr>Scientists: What We Can Learn</vt:lpstr>
      <vt:lpstr>Scientist Recipe: Denny Conn’s  American Mild (Work in Progress)</vt:lpstr>
      <vt:lpstr>The Wild Ones</vt:lpstr>
      <vt:lpstr>Wild Ones: The Good and The Bad</vt:lpstr>
      <vt:lpstr>Wild Ones: What We Can Learn</vt:lpstr>
      <vt:lpstr>Wild One Recipe: Brandon Jones’  Dark Funk</vt:lpstr>
      <vt:lpstr>The Recipe Innovator</vt:lpstr>
      <vt:lpstr>Innovators: The Good and The Bad</vt:lpstr>
      <vt:lpstr>Innovators: What We Can Learn</vt:lpstr>
      <vt:lpstr>Innovator Recipe: Saison Figolla</vt:lpstr>
      <vt:lpstr>The Gear Head</vt:lpstr>
      <vt:lpstr>Gear Heads: The Good and The Bad</vt:lpstr>
      <vt:lpstr>Gear Heads: What We Can Learn</vt:lpstr>
      <vt:lpstr>Gear Head Recipe: Gary Glass’s  Mia Wallace Maibock</vt:lpstr>
      <vt:lpstr>Ways to Be An All-Star At Home</vt:lpstr>
      <vt:lpstr>Brew with Others</vt:lpstr>
      <vt:lpstr>Explore / Experiment</vt:lpstr>
      <vt:lpstr>Taste/Learn Things Together</vt:lpstr>
      <vt:lpstr>Engage </vt:lpstr>
      <vt:lpstr>SHARE YOUR KNOWLEDGE!</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Brew Like an All-Star</dc:title>
  <dc:creator>Drew Beechum</dc:creator>
  <cp:lastModifiedBy>Delaney Wardell</cp:lastModifiedBy>
  <cp:revision>87</cp:revision>
  <dcterms:created xsi:type="dcterms:W3CDTF">2016-05-28T20:09:46Z</dcterms:created>
  <dcterms:modified xsi:type="dcterms:W3CDTF">2017-03-10T05:41:11Z</dcterms:modified>
</cp:coreProperties>
</file>