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6" r:id="rId3"/>
    <p:sldId id="278" r:id="rId4"/>
    <p:sldId id="257" r:id="rId5"/>
    <p:sldId id="287" r:id="rId6"/>
    <p:sldId id="258" r:id="rId7"/>
    <p:sldId id="259" r:id="rId8"/>
    <p:sldId id="260" r:id="rId9"/>
    <p:sldId id="285" r:id="rId10"/>
    <p:sldId id="261" r:id="rId11"/>
    <p:sldId id="266" r:id="rId12"/>
    <p:sldId id="263" r:id="rId13"/>
    <p:sldId id="262" r:id="rId14"/>
    <p:sldId id="282" r:id="rId15"/>
    <p:sldId id="265" r:id="rId16"/>
    <p:sldId id="275" r:id="rId17"/>
    <p:sldId id="267" r:id="rId18"/>
    <p:sldId id="268" r:id="rId19"/>
    <p:sldId id="270" r:id="rId20"/>
    <p:sldId id="269" r:id="rId21"/>
    <p:sldId id="272" r:id="rId22"/>
    <p:sldId id="280" r:id="rId23"/>
    <p:sldId id="273" r:id="rId24"/>
    <p:sldId id="274" r:id="rId25"/>
    <p:sldId id="281" r:id="rId26"/>
    <p:sldId id="288" r:id="rId27"/>
    <p:sldId id="276" r:id="rId28"/>
    <p:sldId id="277" r:id="rId29"/>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p:cViewPr>
        <p:scale>
          <a:sx n="70" d="100"/>
          <a:sy n="70" d="100"/>
        </p:scale>
        <p:origin x="-1404" y="-1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2A48A49-FD00-4409-9B77-8B8ED0596D33}"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82BE2-4B0C-4182-92F7-66318C3F10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A48A49-FD00-4409-9B77-8B8ED0596D33}"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82BE2-4B0C-4182-92F7-66318C3F10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A48A49-FD00-4409-9B77-8B8ED0596D33}"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82BE2-4B0C-4182-92F7-66318C3F10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A48A49-FD00-4409-9B77-8B8ED0596D33}"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82BE2-4B0C-4182-92F7-66318C3F10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A48A49-FD00-4409-9B77-8B8ED0596D33}"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82BE2-4B0C-4182-92F7-66318C3F10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A48A49-FD00-4409-9B77-8B8ED0596D33}" type="datetimeFigureOut">
              <a:rPr lang="en-US" smtClean="0"/>
              <a:pPr/>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82BE2-4B0C-4182-92F7-66318C3F10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A48A49-FD00-4409-9B77-8B8ED0596D33}" type="datetimeFigureOut">
              <a:rPr lang="en-US" smtClean="0"/>
              <a:pPr/>
              <a:t>3/20/2017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82BE2-4B0C-4182-92F7-66318C3F10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A48A49-FD00-4409-9B77-8B8ED0596D33}" type="datetimeFigureOut">
              <a:rPr lang="en-US" smtClean="0"/>
              <a:pPr/>
              <a:t>3/20/2017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82BE2-4B0C-4182-92F7-66318C3F10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A48A49-FD00-4409-9B77-8B8ED0596D33}" type="datetimeFigureOut">
              <a:rPr lang="en-US" smtClean="0"/>
              <a:pPr/>
              <a:t>3/20/2017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82BE2-4B0C-4182-92F7-66318C3F10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48A49-FD00-4409-9B77-8B8ED0596D33}" type="datetimeFigureOut">
              <a:rPr lang="en-US" smtClean="0"/>
              <a:pPr/>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82BE2-4B0C-4182-92F7-66318C3F10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48A49-FD00-4409-9B77-8B8ED0596D33}" type="datetimeFigureOut">
              <a:rPr lang="en-US" smtClean="0"/>
              <a:pPr/>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82BE2-4B0C-4182-92F7-66318C3F10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1000"/>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48A49-FD00-4409-9B77-8B8ED0596D33}" type="datetimeFigureOut">
              <a:rPr lang="en-US" smtClean="0"/>
              <a:pPr/>
              <a:t>3/20/2017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82BE2-4B0C-4182-92F7-66318C3F10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jasonphelps@yahoo.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755775"/>
          </a:xfrm>
        </p:spPr>
        <p:txBody>
          <a:bodyPr>
            <a:normAutofit fontScale="90000"/>
          </a:bodyPr>
          <a:lstStyle/>
          <a:p>
            <a:r>
              <a:rPr lang="en-US" dirty="0" smtClean="0"/>
              <a:t>Mead: Delicious Historic Beverage</a:t>
            </a:r>
            <a:br>
              <a:rPr lang="en-US" dirty="0" smtClean="0"/>
            </a:br>
            <a:r>
              <a:rPr lang="en-US" sz="3600" i="1" dirty="0" smtClean="0"/>
              <a:t>or</a:t>
            </a:r>
            <a:r>
              <a:rPr lang="en-US" dirty="0" smtClean="0"/>
              <a:t/>
            </a:r>
            <a:br>
              <a:rPr lang="en-US" dirty="0" smtClean="0"/>
            </a:br>
            <a:r>
              <a:rPr lang="en-US" dirty="0" smtClean="0"/>
              <a:t>Wretched Bee Vomit? </a:t>
            </a:r>
            <a:endParaRPr lang="en-US" sz="3200" dirty="0"/>
          </a:p>
        </p:txBody>
      </p:sp>
      <p:sp>
        <p:nvSpPr>
          <p:cNvPr id="3" name="Subtitle 2"/>
          <p:cNvSpPr>
            <a:spLocks noGrp="1"/>
          </p:cNvSpPr>
          <p:nvPr>
            <p:ph type="subTitle" idx="1"/>
          </p:nvPr>
        </p:nvSpPr>
        <p:spPr>
          <a:xfrm>
            <a:off x="1371600" y="4419600"/>
            <a:ext cx="6400800" cy="1219200"/>
          </a:xfrm>
        </p:spPr>
        <p:txBody>
          <a:bodyPr/>
          <a:lstStyle/>
          <a:p>
            <a:r>
              <a:rPr lang="en-US" dirty="0" smtClean="0">
                <a:solidFill>
                  <a:schemeClr val="tx1"/>
                </a:solidFill>
              </a:rPr>
              <a:t>Tim Vandergrift </a:t>
            </a:r>
          </a:p>
          <a:p>
            <a:r>
              <a:rPr lang="en-US" dirty="0" smtClean="0">
                <a:solidFill>
                  <a:schemeClr val="tx1"/>
                </a:solidFill>
              </a:rPr>
              <a:t>Beverage Consultant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Mead is fermented honey</a:t>
            </a:r>
          </a:p>
          <a:p>
            <a:r>
              <a:rPr lang="en-US" dirty="0" smtClean="0"/>
              <a:t>Mead is an old beverage. </a:t>
            </a:r>
            <a:r>
              <a:rPr lang="en-US" dirty="0" err="1" smtClean="0"/>
              <a:t>Archaeometric</a:t>
            </a:r>
            <a:r>
              <a:rPr lang="en-US" b="1" dirty="0" smtClean="0"/>
              <a:t> </a:t>
            </a:r>
            <a:r>
              <a:rPr lang="en-US" dirty="0" smtClean="0"/>
              <a:t>evidence suggests that </a:t>
            </a:r>
            <a:r>
              <a:rPr lang="en-US" dirty="0"/>
              <a:t>the earliest fermented </a:t>
            </a:r>
            <a:r>
              <a:rPr lang="en-US" dirty="0" smtClean="0"/>
              <a:t>beverages,  </a:t>
            </a:r>
            <a:r>
              <a:rPr lang="en-US" dirty="0"/>
              <a:t>included honey as well as fruits and </a:t>
            </a:r>
            <a:r>
              <a:rPr lang="en-US" dirty="0" smtClean="0"/>
              <a:t>grains</a:t>
            </a:r>
          </a:p>
          <a:p>
            <a:r>
              <a:rPr lang="en-US" dirty="0" smtClean="0"/>
              <a:t>Patrick McGovern, an </a:t>
            </a:r>
            <a:r>
              <a:rPr lang="en-US" dirty="0" err="1" smtClean="0"/>
              <a:t>archeochemist</a:t>
            </a:r>
            <a:r>
              <a:rPr lang="en-US" dirty="0"/>
              <a:t>,</a:t>
            </a:r>
            <a:r>
              <a:rPr lang="en-US" dirty="0" smtClean="0"/>
              <a:t> and Sam </a:t>
            </a:r>
            <a:r>
              <a:rPr lang="en-US" dirty="0" err="1" smtClean="0"/>
              <a:t>Calgione</a:t>
            </a:r>
            <a:r>
              <a:rPr lang="en-US" dirty="0" smtClean="0"/>
              <a:t> from Dogfish Head Brewery recreated one such beverage based on evidence from 9000 year old pottery fragments found in the </a:t>
            </a:r>
            <a:r>
              <a:rPr lang="en-US" dirty="0" err="1" smtClean="0"/>
              <a:t>Jihau</a:t>
            </a:r>
            <a:r>
              <a:rPr lang="en-US" dirty="0" smtClean="0"/>
              <a:t> region of China. </a:t>
            </a:r>
            <a:endParaRPr lang="en-US" dirty="0"/>
          </a:p>
          <a:p>
            <a:r>
              <a:rPr lang="en-US" dirty="0" smtClean="0"/>
              <a:t>Mead in its most basic form contains honey diluted with water, and yeast</a:t>
            </a:r>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Mead and Honey Folklore</a:t>
            </a:r>
            <a:endParaRPr lang="en-US" dirty="0"/>
          </a:p>
        </p:txBody>
      </p:sp>
      <p:sp>
        <p:nvSpPr>
          <p:cNvPr id="3" name="Content Placeholder 2"/>
          <p:cNvSpPr>
            <a:spLocks noGrp="1"/>
          </p:cNvSpPr>
          <p:nvPr>
            <p:ph idx="1"/>
          </p:nvPr>
        </p:nvSpPr>
        <p:spPr>
          <a:xfrm>
            <a:off x="457200" y="1600200"/>
            <a:ext cx="8229600" cy="4419600"/>
          </a:xfrm>
        </p:spPr>
        <p:txBody>
          <a:bodyPr>
            <a:normAutofit fontScale="70000" lnSpcReduction="20000"/>
          </a:bodyPr>
          <a:lstStyle/>
          <a:p>
            <a:r>
              <a:rPr lang="en-US" dirty="0" smtClean="0"/>
              <a:t>Because mead is old beverage there is plenty of folklore about it</a:t>
            </a:r>
          </a:p>
          <a:p>
            <a:r>
              <a:rPr lang="en-US" dirty="0" smtClean="0"/>
              <a:t>Quite a few early cultures have words for fermented honey beverages from which the word mead is derived</a:t>
            </a:r>
          </a:p>
          <a:p>
            <a:r>
              <a:rPr lang="en-US" dirty="0" smtClean="0"/>
              <a:t>Beowulf is an example of a folktale in which mead and the mead hall (gathering place) is prominently featured.</a:t>
            </a:r>
          </a:p>
          <a:p>
            <a:r>
              <a:rPr lang="en-US" dirty="0" smtClean="0"/>
              <a:t>Authors such as </a:t>
            </a:r>
            <a:r>
              <a:rPr lang="en-US" dirty="0" err="1" smtClean="0"/>
              <a:t>Tolkein</a:t>
            </a:r>
            <a:r>
              <a:rPr lang="en-US" dirty="0" smtClean="0"/>
              <a:t>, George R. R. Martin and Neil </a:t>
            </a:r>
            <a:r>
              <a:rPr lang="en-US" dirty="0" err="1" smtClean="0"/>
              <a:t>Gaiman</a:t>
            </a:r>
            <a:r>
              <a:rPr lang="en-US" dirty="0" smtClean="0"/>
              <a:t> have included it in their writings</a:t>
            </a:r>
          </a:p>
          <a:p>
            <a:r>
              <a:rPr lang="en-US" b="1" dirty="0" smtClean="0"/>
              <a:t>Honeymoon</a:t>
            </a:r>
            <a:r>
              <a:rPr lang="en-US" dirty="0" smtClean="0"/>
              <a:t> describes a gift of mead that newlyweds were given. It was believed their consumption of it over the following month would increase fertility and happiness</a:t>
            </a:r>
          </a:p>
          <a:p>
            <a:r>
              <a:rPr lang="en-US" dirty="0" smtClean="0"/>
              <a:t>A gift of mead has long been considered a cherished act because honey is traditionally expensive and mead is revered as a gift from the gods</a:t>
            </a:r>
          </a:p>
          <a:p>
            <a:r>
              <a:rPr lang="en-US" dirty="0" err="1" smtClean="0"/>
              <a:t>Renn</a:t>
            </a:r>
            <a:r>
              <a:rPr lang="en-US" dirty="0" smtClean="0"/>
              <a:t> Faire . . .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rns.jpg"/>
          <p:cNvPicPr>
            <a:picLocks noChangeAspect="1"/>
          </p:cNvPicPr>
          <p:nvPr/>
        </p:nvPicPr>
        <p:blipFill>
          <a:blip r:embed="rId2" cstate="print"/>
          <a:stretch>
            <a:fillRect/>
          </a:stretch>
        </p:blipFill>
        <p:spPr>
          <a:xfrm>
            <a:off x="228599" y="533400"/>
            <a:ext cx="4562179" cy="5791200"/>
          </a:xfrm>
          <a:prstGeom prst="rect">
            <a:avLst/>
          </a:prstGeom>
        </p:spPr>
      </p:pic>
      <p:pic>
        <p:nvPicPr>
          <p:cNvPr id="33794" name="Picture 2" descr="Image result for bad renn faire cosplay"/>
          <p:cNvPicPr>
            <a:picLocks noChangeAspect="1" noChangeArrowheads="1"/>
          </p:cNvPicPr>
          <p:nvPr/>
        </p:nvPicPr>
        <p:blipFill>
          <a:blip r:embed="rId3" cstate="print"/>
          <a:srcRect/>
          <a:stretch>
            <a:fillRect/>
          </a:stretch>
        </p:blipFill>
        <p:spPr bwMode="auto">
          <a:xfrm>
            <a:off x="5148330" y="533400"/>
            <a:ext cx="3262647" cy="5791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Mead Variations</a:t>
            </a:r>
            <a:endParaRPr lang="en-US" dirty="0"/>
          </a:p>
        </p:txBody>
      </p:sp>
      <p:sp>
        <p:nvSpPr>
          <p:cNvPr id="3" name="Content Placeholder 2"/>
          <p:cNvSpPr>
            <a:spLocks noGrp="1"/>
          </p:cNvSpPr>
          <p:nvPr>
            <p:ph idx="1"/>
          </p:nvPr>
        </p:nvSpPr>
        <p:spPr>
          <a:xfrm>
            <a:off x="457200" y="1295400"/>
            <a:ext cx="8229600" cy="4830763"/>
          </a:xfrm>
        </p:spPr>
        <p:txBody>
          <a:bodyPr>
            <a:normAutofit fontScale="92500" lnSpcReduction="20000"/>
          </a:bodyPr>
          <a:lstStyle/>
          <a:p>
            <a:r>
              <a:rPr lang="en-US" dirty="0" smtClean="0"/>
              <a:t>Mead can be dry, semi-sweet or sweet and will also vary in alcoholic strength from hydromel to standard to sack</a:t>
            </a:r>
          </a:p>
          <a:p>
            <a:r>
              <a:rPr lang="en-US" dirty="0" smtClean="0"/>
              <a:t>Meads made with other ingredients have specific names:</a:t>
            </a:r>
          </a:p>
          <a:p>
            <a:pPr lvl="1"/>
            <a:r>
              <a:rPr lang="en-US" sz="2600" dirty="0" err="1"/>
              <a:t>Melomel</a:t>
            </a:r>
            <a:r>
              <a:rPr lang="en-US" sz="2600" dirty="0"/>
              <a:t> (fruit, except apple)</a:t>
            </a:r>
          </a:p>
          <a:p>
            <a:pPr lvl="1"/>
            <a:r>
              <a:rPr lang="en-US" sz="2600" dirty="0" err="1"/>
              <a:t>Cyser</a:t>
            </a:r>
            <a:r>
              <a:rPr lang="en-US" sz="2600" dirty="0"/>
              <a:t> (apple)</a:t>
            </a:r>
          </a:p>
          <a:p>
            <a:pPr lvl="1"/>
            <a:r>
              <a:rPr lang="en-US" sz="2600" dirty="0" err="1"/>
              <a:t>Methleglin</a:t>
            </a:r>
            <a:r>
              <a:rPr lang="en-US" sz="2600" dirty="0"/>
              <a:t> (herbs and spices)</a:t>
            </a:r>
          </a:p>
          <a:p>
            <a:pPr lvl="1"/>
            <a:r>
              <a:rPr lang="en-US" sz="2600" dirty="0" err="1"/>
              <a:t>Capsumel</a:t>
            </a:r>
            <a:r>
              <a:rPr lang="en-US" sz="2600" dirty="0"/>
              <a:t> (chili pepper)</a:t>
            </a:r>
          </a:p>
          <a:p>
            <a:pPr lvl="1"/>
            <a:r>
              <a:rPr lang="en-US" sz="2600" dirty="0" err="1"/>
              <a:t>Acerglyn</a:t>
            </a:r>
            <a:r>
              <a:rPr lang="en-US" sz="2600" dirty="0"/>
              <a:t> (maple sap/syrup</a:t>
            </a:r>
            <a:r>
              <a:rPr lang="en-US" sz="2600" dirty="0" smtClean="0"/>
              <a:t>)</a:t>
            </a:r>
          </a:p>
          <a:p>
            <a:r>
              <a:rPr lang="en-US" dirty="0" smtClean="0"/>
              <a:t>Combinations of styles are quite common. Think of </a:t>
            </a:r>
            <a:r>
              <a:rPr lang="en-US" dirty="0" err="1" smtClean="0"/>
              <a:t>melomel</a:t>
            </a:r>
            <a:r>
              <a:rPr lang="en-US" dirty="0" smtClean="0"/>
              <a:t> with chilies or a </a:t>
            </a:r>
            <a:r>
              <a:rPr lang="en-US" dirty="0" err="1" smtClean="0"/>
              <a:t>cyser</a:t>
            </a:r>
            <a:r>
              <a:rPr lang="en-US" dirty="0" smtClean="0"/>
              <a:t> with cinnamon</a:t>
            </a:r>
            <a:endParaRPr lang="en-US" dirty="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ad2.jpg"/>
          <p:cNvPicPr>
            <a:picLocks noChangeAspect="1"/>
          </p:cNvPicPr>
          <p:nvPr/>
        </p:nvPicPr>
        <p:blipFill>
          <a:blip r:embed="rId2" cstate="print"/>
          <a:stretch>
            <a:fillRect/>
          </a:stretch>
        </p:blipFill>
        <p:spPr>
          <a:xfrm>
            <a:off x="586721" y="0"/>
            <a:ext cx="7970557"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Mead</a:t>
            </a:r>
            <a:endParaRPr lang="en-US" dirty="0"/>
          </a:p>
        </p:txBody>
      </p:sp>
      <p:sp>
        <p:nvSpPr>
          <p:cNvPr id="3" name="Content Placeholder 2"/>
          <p:cNvSpPr>
            <a:spLocks noGrp="1"/>
          </p:cNvSpPr>
          <p:nvPr>
            <p:ph idx="1"/>
          </p:nvPr>
        </p:nvSpPr>
        <p:spPr/>
        <p:txBody>
          <a:bodyPr>
            <a:normAutofit lnSpcReduction="10000"/>
          </a:bodyPr>
          <a:lstStyle/>
          <a:p>
            <a:r>
              <a:rPr lang="en-US" dirty="0" smtClean="0"/>
              <a:t>I’m not a commercial producer of mead</a:t>
            </a:r>
          </a:p>
          <a:p>
            <a:r>
              <a:rPr lang="en-US" dirty="0" smtClean="0"/>
              <a:t>I don’t eat honey (bee puke)</a:t>
            </a:r>
          </a:p>
          <a:p>
            <a:r>
              <a:rPr lang="en-US" dirty="0" smtClean="0"/>
              <a:t>Mead is dead simple to make . . . badly. </a:t>
            </a:r>
          </a:p>
          <a:p>
            <a:r>
              <a:rPr lang="en-US" dirty="0" smtClean="0"/>
              <a:t>Don’t make mead like a brewer</a:t>
            </a:r>
          </a:p>
          <a:p>
            <a:r>
              <a:rPr lang="en-US" dirty="0" smtClean="0"/>
              <a:t>Make mead like a </a:t>
            </a:r>
            <a:r>
              <a:rPr lang="en-US" b="1" dirty="0" smtClean="0"/>
              <a:t>winemaker</a:t>
            </a:r>
            <a:endParaRPr lang="en-US" dirty="0" smtClean="0"/>
          </a:p>
          <a:p>
            <a:r>
              <a:rPr lang="en-US" dirty="0" smtClean="0"/>
              <a:t>Primary conditions, fermentation, clearing </a:t>
            </a:r>
            <a:r>
              <a:rPr lang="en-US" b="1" dirty="0" smtClean="0"/>
              <a:t>finishing</a:t>
            </a:r>
          </a:p>
          <a:p>
            <a:r>
              <a:rPr lang="en-US" dirty="0" smtClean="0"/>
              <a:t>Serendipity versus control versus finishing</a:t>
            </a:r>
          </a:p>
          <a:p>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To start you will need honey, water, yeast and nutrient</a:t>
            </a:r>
          </a:p>
          <a:p>
            <a:r>
              <a:rPr lang="en-US" dirty="0" smtClean="0"/>
              <a:t>Food grade bucket and a big spoon</a:t>
            </a:r>
          </a:p>
          <a:p>
            <a:r>
              <a:rPr lang="en-US" dirty="0" smtClean="0"/>
              <a:t>The most important principle is </a:t>
            </a:r>
            <a:r>
              <a:rPr lang="en-US" b="1" dirty="0" smtClean="0"/>
              <a:t>sanitation</a:t>
            </a:r>
            <a:r>
              <a:rPr lang="en-US" dirty="0" smtClean="0"/>
              <a:t>. Everything that touches your mead </a:t>
            </a:r>
            <a:r>
              <a:rPr lang="en-US" b="1" dirty="0" smtClean="0"/>
              <a:t>must </a:t>
            </a:r>
            <a:r>
              <a:rPr lang="en-US" dirty="0" smtClean="0"/>
              <a:t>be clean/sanitized</a:t>
            </a:r>
          </a:p>
          <a:p>
            <a:r>
              <a:rPr lang="en-US" dirty="0" smtClean="0"/>
              <a:t>Use PBW and </a:t>
            </a:r>
            <a:r>
              <a:rPr lang="en-US" dirty="0" err="1" smtClean="0"/>
              <a:t>StarSan</a:t>
            </a:r>
            <a:r>
              <a:rPr lang="en-US" dirty="0" smtClean="0"/>
              <a:t>, two very common cleaning agents in home-brewing</a:t>
            </a:r>
          </a:p>
          <a:p>
            <a:r>
              <a:rPr lang="en-US" dirty="0" smtClean="0"/>
              <a:t>You start by mixing the honey with a small amount of hot water to help liquefy it further. </a:t>
            </a:r>
          </a:p>
          <a:p>
            <a:r>
              <a:rPr lang="en-US" dirty="0" smtClean="0"/>
              <a:t>The act of mixing also aerates the mead. </a:t>
            </a:r>
          </a:p>
          <a:p>
            <a:r>
              <a:rPr lang="en-US" dirty="0" smtClean="0"/>
              <a:t>Oxygen  =  increased yeast activity</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and How Do I Know?</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Sack/strong mead  finishing a bit sweet use a 2:1 water to honey ratio</a:t>
            </a:r>
          </a:p>
          <a:p>
            <a:r>
              <a:rPr lang="en-US" dirty="0" smtClean="0"/>
              <a:t>4 pounds of honey and 2/3 of a gallon of water to 1 gallon of target volume</a:t>
            </a:r>
          </a:p>
          <a:p>
            <a:r>
              <a:rPr lang="en-US" dirty="0" smtClean="0"/>
              <a:t>If you are making a fruit mead (</a:t>
            </a:r>
            <a:r>
              <a:rPr lang="en-US" dirty="0" err="1" smtClean="0"/>
              <a:t>melomel</a:t>
            </a:r>
            <a:r>
              <a:rPr lang="en-US" dirty="0" smtClean="0"/>
              <a:t> or </a:t>
            </a:r>
            <a:r>
              <a:rPr lang="en-US" dirty="0" err="1" smtClean="0"/>
              <a:t>pyment</a:t>
            </a:r>
            <a:r>
              <a:rPr lang="en-US" dirty="0" smtClean="0"/>
              <a:t>) some of the volume will come from the fruit. Do the math</a:t>
            </a:r>
          </a:p>
          <a:p>
            <a:r>
              <a:rPr lang="en-US" dirty="0" smtClean="0"/>
              <a:t>Use a hydrometer. </a:t>
            </a:r>
          </a:p>
          <a:p>
            <a:r>
              <a:rPr lang="en-US" dirty="0" smtClean="0"/>
              <a:t>Use yeast and yeast nutrient</a:t>
            </a:r>
          </a:p>
          <a:p>
            <a:r>
              <a:rPr lang="en-US" dirty="0" smtClean="0"/>
              <a:t>Mead made to this strength has an original gravity of about 1.140</a:t>
            </a:r>
          </a:p>
          <a:p>
            <a:r>
              <a:rPr lang="en-US" dirty="0" smtClean="0"/>
              <a:t>It usually tastes like butt</a:t>
            </a:r>
          </a:p>
          <a:p>
            <a:r>
              <a:rPr lang="en-US" dirty="0" smtClean="0"/>
              <a:t>Seriously. Butt. How can you drink this crap?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Have Trillions of Friends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Who are they? Yeast cells of course! And we have a very close relationship</a:t>
            </a:r>
          </a:p>
          <a:p>
            <a:r>
              <a:rPr lang="en-US" dirty="0" smtClean="0"/>
              <a:t>Some of these friends have names like 71B-1122, EC-1118 and D-47 (these are not the droids you are looking for)</a:t>
            </a:r>
          </a:p>
          <a:p>
            <a:r>
              <a:rPr lang="en-US" dirty="0" smtClean="0"/>
              <a:t>Feeding yeast so they have a healthy environment to do what they were bred for is very important</a:t>
            </a:r>
          </a:p>
          <a:p>
            <a:r>
              <a:rPr lang="en-US" dirty="0" smtClean="0"/>
              <a:t>Honey does not contain the quantity and types of nutrients yeast need that are commonly found in beer </a:t>
            </a:r>
            <a:r>
              <a:rPr lang="en-US" dirty="0" err="1" smtClean="0"/>
              <a:t>wort</a:t>
            </a:r>
            <a:endParaRPr lang="en-US" dirty="0" smtClean="0"/>
          </a:p>
          <a:p>
            <a:r>
              <a:rPr lang="en-US" dirty="0" smtClean="0"/>
              <a:t>When making mead, yeast nutrient additions several times during the fermentation is essential for healthy and productive outcomes</a:t>
            </a:r>
          </a:p>
          <a:p>
            <a:r>
              <a:rPr lang="en-US" dirty="0" smtClean="0"/>
              <a:t>Skip this, stuck mead, bee puke taste. </a:t>
            </a:r>
          </a:p>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Next?</a:t>
            </a:r>
            <a:endParaRPr lang="en-US" dirty="0"/>
          </a:p>
        </p:txBody>
      </p:sp>
      <p:sp>
        <p:nvSpPr>
          <p:cNvPr id="3" name="Content Placeholder 2"/>
          <p:cNvSpPr>
            <a:spLocks noGrp="1"/>
          </p:cNvSpPr>
          <p:nvPr>
            <p:ph idx="1"/>
          </p:nvPr>
        </p:nvSpPr>
        <p:spPr>
          <a:xfrm>
            <a:off x="381000" y="2057400"/>
            <a:ext cx="8229600" cy="3733800"/>
          </a:xfrm>
        </p:spPr>
        <p:txBody>
          <a:bodyPr>
            <a:normAutofit/>
          </a:bodyPr>
          <a:lstStyle/>
          <a:p>
            <a:r>
              <a:rPr lang="en-US" dirty="0" smtClean="0"/>
              <a:t>One you add the yeast nutrient and pitch your yeast the bucket needs to be closed up and fitted with an airlock (rarely needs </a:t>
            </a:r>
            <a:r>
              <a:rPr lang="en-US" dirty="0" err="1" smtClean="0"/>
              <a:t>blowoff</a:t>
            </a:r>
            <a:r>
              <a:rPr lang="en-US" dirty="0" smtClean="0"/>
              <a:t>)</a:t>
            </a:r>
          </a:p>
          <a:p>
            <a:r>
              <a:rPr lang="en-US" dirty="0" smtClean="0"/>
              <a:t>Three phase life cycle </a:t>
            </a:r>
          </a:p>
          <a:p>
            <a:r>
              <a:rPr lang="en-US" dirty="0" smtClean="0"/>
              <a:t>Lag influenced by temperature, sugar content and the amount of yeast pitched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Who the </a:t>
            </a:r>
            <a:r>
              <a:rPr lang="en-GB" sz="3600" dirty="0" err="1" smtClean="0"/>
              <a:t>Hecking</a:t>
            </a:r>
            <a:r>
              <a:rPr lang="en-GB" sz="3600" dirty="0" smtClean="0"/>
              <a:t> Heck is Tim Vandergrift? </a:t>
            </a:r>
            <a:endParaRPr lang="en-GB" sz="3600" dirty="0"/>
          </a:p>
        </p:txBody>
      </p:sp>
      <p:pic>
        <p:nvPicPr>
          <p:cNvPr id="4" name="Content Placeholder 3" descr="tim beer.jpg"/>
          <p:cNvPicPr>
            <a:picLocks noGrp="1" noChangeAspect="1"/>
          </p:cNvPicPr>
          <p:nvPr>
            <p:ph idx="1"/>
          </p:nvPr>
        </p:nvPicPr>
        <p:blipFill>
          <a:blip r:embed="rId2" cstate="print"/>
          <a:stretch>
            <a:fillRect/>
          </a:stretch>
        </p:blipFill>
        <p:spPr>
          <a:xfrm>
            <a:off x="4724400" y="1752600"/>
            <a:ext cx="4114800" cy="3990975"/>
          </a:xfrm>
        </p:spPr>
      </p:pic>
      <p:sp>
        <p:nvSpPr>
          <p:cNvPr id="5" name="TextBox 4"/>
          <p:cNvSpPr txBox="1"/>
          <p:nvPr/>
        </p:nvSpPr>
        <p:spPr>
          <a:xfrm>
            <a:off x="228600" y="1752600"/>
            <a:ext cx="4343400" cy="4832092"/>
          </a:xfrm>
          <a:prstGeom prst="rect">
            <a:avLst/>
          </a:prstGeom>
          <a:noFill/>
        </p:spPr>
        <p:txBody>
          <a:bodyPr wrap="square" rtlCol="0">
            <a:spAutoFit/>
          </a:bodyPr>
          <a:lstStyle/>
          <a:p>
            <a:pPr>
              <a:buFont typeface="Arial" pitchFamily="34" charset="0"/>
              <a:buChar char="•"/>
            </a:pPr>
            <a:r>
              <a:rPr lang="en-GB" sz="2800" dirty="0" smtClean="0"/>
              <a:t>Home brewer for 40 years</a:t>
            </a:r>
          </a:p>
          <a:p>
            <a:pPr>
              <a:buFont typeface="Arial" pitchFamily="34" charset="0"/>
              <a:buChar char="•"/>
            </a:pPr>
            <a:r>
              <a:rPr lang="en-GB" sz="2800" dirty="0" smtClean="0"/>
              <a:t>BJCP Certified Judge 0257</a:t>
            </a:r>
          </a:p>
          <a:p>
            <a:pPr>
              <a:buFont typeface="Arial" pitchFamily="34" charset="0"/>
              <a:buChar char="•"/>
            </a:pPr>
            <a:r>
              <a:rPr lang="en-GB" sz="2800" dirty="0" smtClean="0"/>
              <a:t>Professional Winemaker</a:t>
            </a:r>
          </a:p>
          <a:p>
            <a:pPr>
              <a:buFont typeface="Arial" pitchFamily="34" charset="0"/>
              <a:buChar char="•"/>
            </a:pPr>
            <a:r>
              <a:rPr lang="en-GB" sz="2800" dirty="0" smtClean="0"/>
              <a:t>Brewing, winemaking consultant</a:t>
            </a:r>
          </a:p>
          <a:p>
            <a:pPr>
              <a:buFont typeface="Arial" pitchFamily="34" charset="0"/>
              <a:buChar char="•"/>
            </a:pPr>
            <a:r>
              <a:rPr lang="en-GB" sz="2800" dirty="0" err="1" smtClean="0"/>
              <a:t>Winexpert</a:t>
            </a:r>
            <a:endParaRPr lang="en-GB" sz="2800" dirty="0" smtClean="0"/>
          </a:p>
          <a:p>
            <a:pPr>
              <a:buFont typeface="Arial" pitchFamily="34" charset="0"/>
              <a:buChar char="•"/>
            </a:pPr>
            <a:r>
              <a:rPr lang="en-GB" sz="2800" dirty="0" smtClean="0"/>
              <a:t>Northern Brewer (BOO!)</a:t>
            </a:r>
          </a:p>
          <a:p>
            <a:pPr>
              <a:buFont typeface="Arial" pitchFamily="34" charset="0"/>
              <a:buChar char="•"/>
            </a:pPr>
            <a:r>
              <a:rPr lang="en-GB" sz="2800" dirty="0" smtClean="0"/>
              <a:t>Hates honey, thinks bees are stupid</a:t>
            </a:r>
          </a:p>
          <a:p>
            <a:pPr>
              <a:buFont typeface="Arial" pitchFamily="34" charset="0"/>
              <a:buChar char="•"/>
            </a:pPr>
            <a:r>
              <a:rPr lang="en-GB" sz="2800" dirty="0" smtClean="0"/>
              <a:t>Has judged mead for AHA nationals</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Expectations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sack strength mead has lots of sugar and the yeast will take some time to consume all of it</a:t>
            </a:r>
          </a:p>
          <a:p>
            <a:r>
              <a:rPr lang="en-US" dirty="0" smtClean="0"/>
              <a:t>The lower the temperature (but not too low to kill the yeast) the longer it will take to ferment</a:t>
            </a:r>
          </a:p>
          <a:p>
            <a:r>
              <a:rPr lang="en-US" dirty="0" smtClean="0"/>
              <a:t>At 60-65 F sack strength meads take at least 30 days to fully ferment</a:t>
            </a:r>
          </a:p>
          <a:p>
            <a:r>
              <a:rPr lang="en-US" dirty="0" smtClean="0"/>
              <a:t>Fermentation will initially be quite vigorous and then will taper off, slowly subsiding as the sugars are consumed and the alcohol level rises to the point it is toxic to the yeast.</a:t>
            </a:r>
          </a:p>
          <a:p>
            <a:r>
              <a:rPr lang="en-US" dirty="0" smtClean="0"/>
              <a:t>This is why you need repeated nutrient additions</a:t>
            </a:r>
          </a:p>
          <a:p>
            <a:r>
              <a:rPr lang="en-US" dirty="0" smtClean="0"/>
              <a:t>Got a stir plate?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Can I Drink It?</a:t>
            </a:r>
            <a:endParaRPr lang="en-US" dirty="0"/>
          </a:p>
        </p:txBody>
      </p:sp>
      <p:sp>
        <p:nvSpPr>
          <p:cNvPr id="3" name="Content Placeholder 2"/>
          <p:cNvSpPr>
            <a:spLocks noGrp="1"/>
          </p:cNvSpPr>
          <p:nvPr>
            <p:ph idx="1"/>
          </p:nvPr>
        </p:nvSpPr>
        <p:spPr/>
        <p:txBody>
          <a:bodyPr>
            <a:normAutofit/>
          </a:bodyPr>
          <a:lstStyle/>
          <a:p>
            <a:r>
              <a:rPr lang="en-US" dirty="0" smtClean="0"/>
              <a:t>Once the fermentation is complete you will have a cloudy mead that will need some time to settle or fall clear</a:t>
            </a:r>
          </a:p>
          <a:p>
            <a:r>
              <a:rPr lang="en-US" dirty="0" smtClean="0"/>
              <a:t>Use a fining agent </a:t>
            </a:r>
          </a:p>
          <a:p>
            <a:r>
              <a:rPr lang="en-US" dirty="0" smtClean="0"/>
              <a:t>Post-clarification add spices and adjuncts: vanilla, orange peel, oak chips, etc</a:t>
            </a:r>
          </a:p>
          <a:p>
            <a:r>
              <a:rPr lang="en-US" dirty="0" smtClean="0"/>
              <a:t>Traditional mead needs time to mellow because, butt. </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ads.jpg"/>
          <p:cNvPicPr>
            <a:picLocks noChangeAspect="1"/>
          </p:cNvPicPr>
          <p:nvPr/>
        </p:nvPicPr>
        <p:blipFill>
          <a:blip r:embed="rId2" cstate="print"/>
          <a:stretch>
            <a:fillRect/>
          </a:stretch>
        </p:blipFill>
        <p:spPr>
          <a:xfrm>
            <a:off x="685800" y="533400"/>
            <a:ext cx="7772400" cy="569112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Clearing and Aging</a:t>
            </a:r>
            <a:endParaRPr lang="en-US" dirty="0"/>
          </a:p>
        </p:txBody>
      </p:sp>
      <p:sp>
        <p:nvSpPr>
          <p:cNvPr id="3" name="Content Placeholder 2"/>
          <p:cNvSpPr>
            <a:spLocks noGrp="1"/>
          </p:cNvSpPr>
          <p:nvPr>
            <p:ph idx="1"/>
          </p:nvPr>
        </p:nvSpPr>
        <p:spPr>
          <a:xfrm>
            <a:off x="457200" y="1219200"/>
            <a:ext cx="8229600" cy="5257800"/>
          </a:xfrm>
        </p:spPr>
        <p:txBody>
          <a:bodyPr>
            <a:normAutofit fontScale="70000" lnSpcReduction="20000"/>
          </a:bodyPr>
          <a:lstStyle/>
          <a:p>
            <a:r>
              <a:rPr lang="en-US" sz="3400" dirty="0" smtClean="0"/>
              <a:t>At this stage you will want to allow your mead to clear</a:t>
            </a:r>
          </a:p>
          <a:p>
            <a:r>
              <a:rPr lang="en-US" sz="3400" dirty="0" smtClean="0"/>
              <a:t>When making mead at home you also need to consider how you will stabilize it</a:t>
            </a:r>
          </a:p>
          <a:p>
            <a:r>
              <a:rPr lang="en-US" sz="3400" dirty="0" smtClean="0"/>
              <a:t>Most home mead makers don’t use a sterile filtration apparatus which both clarifies and sterilizes beverages</a:t>
            </a:r>
          </a:p>
          <a:p>
            <a:r>
              <a:rPr lang="en-US" sz="3400" dirty="0" smtClean="0"/>
              <a:t>This is a shame. They’re stupid.  If you’re making mead, get a filter. </a:t>
            </a:r>
          </a:p>
          <a:p>
            <a:r>
              <a:rPr lang="en-US" sz="3400" dirty="0" smtClean="0"/>
              <a:t>Two additives are used to prevent ongoing fermentation, potassium </a:t>
            </a:r>
            <a:r>
              <a:rPr lang="en-US" sz="3400" dirty="0" err="1" smtClean="0"/>
              <a:t>metbisulfite</a:t>
            </a:r>
            <a:r>
              <a:rPr lang="en-US" sz="3400" dirty="0" smtClean="0"/>
              <a:t> and potassium </a:t>
            </a:r>
            <a:r>
              <a:rPr lang="en-US" sz="3400" dirty="0" err="1" smtClean="0"/>
              <a:t>sorbate</a:t>
            </a:r>
            <a:endParaRPr lang="en-US" sz="3400" dirty="0" smtClean="0"/>
          </a:p>
          <a:p>
            <a:r>
              <a:rPr lang="en-US" sz="3400" dirty="0" smtClean="0"/>
              <a:t>The sulfite is an anti-microbial/anti-oxidant.</a:t>
            </a:r>
          </a:p>
          <a:p>
            <a:r>
              <a:rPr lang="en-US" sz="3400" dirty="0" smtClean="0"/>
              <a:t>Sorbate is birth control for yeast</a:t>
            </a:r>
          </a:p>
          <a:p>
            <a:r>
              <a:rPr lang="en-US" sz="3400" dirty="0" smtClean="0"/>
              <a:t>Sulfite is good for you. </a:t>
            </a:r>
          </a:p>
          <a:p>
            <a:r>
              <a:rPr lang="en-US" sz="3400" dirty="0" smtClean="0"/>
              <a:t>Human beings </a:t>
            </a:r>
            <a:r>
              <a:rPr lang="en-US" sz="3400" b="1" dirty="0" smtClean="0"/>
              <a:t>CAN NOT BE ALLERGIC TO SULFITE. IT DON’T HAPPEN. BET YOU A DOLLAR. </a:t>
            </a:r>
            <a:endParaRPr lang="en-US" sz="3400" dirty="0" smtClean="0"/>
          </a:p>
          <a:p>
            <a:r>
              <a:rPr lang="en-US" sz="3400" dirty="0" smtClean="0"/>
              <a:t>Don’t want to use sulfite? Your mead will taste like butt.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Finishing Your Mead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Once you have a clear and stable mead the best way to preserve it for future enjoyment is to bottle it</a:t>
            </a:r>
          </a:p>
          <a:p>
            <a:r>
              <a:rPr lang="en-US" dirty="0" smtClean="0"/>
              <a:t>Or keg it. Kegs are way better than bottles at preserving fermented beverages. Bottling sucks. </a:t>
            </a:r>
          </a:p>
          <a:p>
            <a:r>
              <a:rPr lang="en-US" dirty="0" smtClean="0"/>
              <a:t>Store finished mead in a cool, dark place</a:t>
            </a:r>
          </a:p>
          <a:p>
            <a:r>
              <a:rPr lang="en-US" dirty="0" smtClean="0"/>
              <a:t>Well made mead will age for many years!</a:t>
            </a:r>
          </a:p>
          <a:p>
            <a:r>
              <a:rPr lang="en-US" dirty="0" smtClean="0"/>
              <a:t>Because most of them taste like butt forever.</a:t>
            </a:r>
          </a:p>
          <a:p>
            <a:r>
              <a:rPr lang="en-US" dirty="0" smtClean="0"/>
              <a:t> Eventually they lose most of their character (butt) and you can choke them down without gagging. </a:t>
            </a:r>
          </a:p>
          <a:p>
            <a:r>
              <a:rPr lang="en-US" dirty="0" smtClean="0"/>
              <a:t>Well-made and finished meads can be drank in a few weeks. </a:t>
            </a:r>
          </a:p>
          <a:p>
            <a:pPr>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VM_Final.jpg"/>
          <p:cNvPicPr>
            <a:picLocks noChangeAspect="1"/>
          </p:cNvPicPr>
          <p:nvPr/>
        </p:nvPicPr>
        <p:blipFill>
          <a:blip r:embed="rId2" cstate="print"/>
          <a:stretch>
            <a:fillRect/>
          </a:stretch>
        </p:blipFill>
        <p:spPr>
          <a:xfrm>
            <a:off x="2735580" y="685800"/>
            <a:ext cx="3672840" cy="54864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Drink some mead</a:t>
            </a:r>
            <a:endParaRPr lang="en-GB" dirty="0"/>
          </a:p>
        </p:txBody>
      </p:sp>
      <p:sp>
        <p:nvSpPr>
          <p:cNvPr id="3" name="Content Placeholder 2"/>
          <p:cNvSpPr>
            <a:spLocks noGrp="1"/>
          </p:cNvSpPr>
          <p:nvPr>
            <p:ph idx="1"/>
          </p:nvPr>
        </p:nvSpPr>
        <p:spPr>
          <a:xfrm>
            <a:off x="457200" y="1600200"/>
            <a:ext cx="7696200" cy="4525963"/>
          </a:xfrm>
        </p:spPr>
        <p:txBody>
          <a:bodyPr/>
          <a:lstStyle/>
          <a:p>
            <a:r>
              <a:rPr lang="en-GB" dirty="0" smtClean="0"/>
              <a:t>Rhubarb-Strawberry-Raspberry Ginger mead</a:t>
            </a:r>
          </a:p>
          <a:p>
            <a:r>
              <a:rPr lang="en-GB" dirty="0" smtClean="0"/>
              <a:t>Sack mead (butt)</a:t>
            </a:r>
          </a:p>
          <a:p>
            <a:r>
              <a:rPr lang="en-GB" dirty="0" smtClean="0"/>
              <a:t>Jason’s mead</a:t>
            </a:r>
          </a:p>
          <a:p>
            <a:r>
              <a:rPr lang="en-GB" sz="2800" dirty="0" err="1" smtClean="0"/>
              <a:t>Marionberry</a:t>
            </a:r>
            <a:r>
              <a:rPr lang="en-GB" sz="2800" dirty="0" smtClean="0"/>
              <a:t>/Blackberry</a:t>
            </a:r>
          </a:p>
          <a:p>
            <a:r>
              <a:rPr lang="en-GB" sz="2800" dirty="0" smtClean="0"/>
              <a:t>Thistle </a:t>
            </a:r>
          </a:p>
          <a:p>
            <a:r>
              <a:rPr lang="en-GB" sz="2800" dirty="0" err="1" smtClean="0"/>
              <a:t>Chili</a:t>
            </a:r>
            <a:r>
              <a:rPr lang="en-GB" sz="2800" dirty="0" smtClean="0"/>
              <a:t> pepper</a:t>
            </a:r>
          </a:p>
          <a:p>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&amp; Information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E-mail </a:t>
            </a:r>
            <a:r>
              <a:rPr lang="en-US" dirty="0" smtClean="0">
                <a:hlinkClick r:id="rId2"/>
              </a:rPr>
              <a:t>jasonphelps@yahoo.com</a:t>
            </a:r>
            <a:r>
              <a:rPr lang="en-US" dirty="0" smtClean="0"/>
              <a:t> .Dude is a mead genius—this is his </a:t>
            </a:r>
            <a:r>
              <a:rPr lang="en-US" dirty="0" err="1" smtClean="0"/>
              <a:t>Powerpoint</a:t>
            </a:r>
            <a:r>
              <a:rPr lang="en-US" dirty="0" smtClean="0"/>
              <a:t>, except where I say mead tastes like butt. </a:t>
            </a:r>
          </a:p>
          <a:p>
            <a:r>
              <a:rPr lang="en-US" dirty="0" smtClean="0"/>
              <a:t>The </a:t>
            </a:r>
            <a:r>
              <a:rPr lang="en-US" dirty="0" err="1" smtClean="0"/>
              <a:t>Compleat</a:t>
            </a:r>
            <a:r>
              <a:rPr lang="en-US" dirty="0" smtClean="0"/>
              <a:t> </a:t>
            </a:r>
            <a:r>
              <a:rPr lang="en-US" dirty="0" err="1" smtClean="0"/>
              <a:t>Meadmaker</a:t>
            </a:r>
            <a:r>
              <a:rPr lang="en-US" dirty="0" smtClean="0"/>
              <a:t> by Ken Schramm – this is “the book” on </a:t>
            </a:r>
            <a:r>
              <a:rPr lang="en-US" dirty="0" err="1" smtClean="0"/>
              <a:t>meadmaking</a:t>
            </a:r>
            <a:r>
              <a:rPr lang="en-US" dirty="0" smtClean="0"/>
              <a:t>. </a:t>
            </a:r>
            <a:r>
              <a:rPr lang="en-US" sz="1400" dirty="0" smtClean="0"/>
              <a:t>(http://www.amazon.com/The-Compleat-Meadmaker-Production-Award-winning/dp/0937381802)</a:t>
            </a:r>
          </a:p>
          <a:p>
            <a:r>
              <a:rPr lang="en-US" dirty="0" smtClean="0"/>
              <a:t>GotMead.com – varied resources including forums where you can get advice and ideas</a:t>
            </a:r>
          </a:p>
          <a:p>
            <a:r>
              <a:rPr lang="en-US" dirty="0" smtClean="0"/>
              <a:t>BJCP.org – resources on mead styles specifically for competition considerations</a:t>
            </a:r>
          </a:p>
          <a:p>
            <a:r>
              <a:rPr lang="en-US" dirty="0" smtClean="0"/>
              <a:t>The </a:t>
            </a:r>
            <a:r>
              <a:rPr lang="en-US" dirty="0" err="1" smtClean="0"/>
              <a:t>Mazer</a:t>
            </a:r>
            <a:r>
              <a:rPr lang="en-US" dirty="0" smtClean="0"/>
              <a:t> Cup – a mead only competition </a:t>
            </a:r>
            <a:r>
              <a:rPr lang="en-US" sz="1400" dirty="0" smtClean="0"/>
              <a:t>(http://www.mazercup.com/)</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dirty="0" smtClean="0"/>
              <a:t>Questions?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Mead &amp; </a:t>
            </a:r>
            <a:r>
              <a:rPr lang="en-US" dirty="0" err="1" smtClean="0"/>
              <a:t>Meadmaking</a:t>
            </a:r>
            <a:endParaRPr lang="en-US" dirty="0"/>
          </a:p>
        </p:txBody>
      </p:sp>
      <p:sp>
        <p:nvSpPr>
          <p:cNvPr id="3" name="Content Placeholder 2"/>
          <p:cNvSpPr>
            <a:spLocks noGrp="1"/>
          </p:cNvSpPr>
          <p:nvPr>
            <p:ph idx="1"/>
          </p:nvPr>
        </p:nvSpPr>
        <p:spPr>
          <a:xfrm>
            <a:off x="838200" y="1905000"/>
            <a:ext cx="3886200" cy="3733800"/>
          </a:xfrm>
        </p:spPr>
        <p:txBody>
          <a:bodyPr/>
          <a:lstStyle/>
          <a:p>
            <a:r>
              <a:rPr lang="en-US" dirty="0" smtClean="0"/>
              <a:t>Bit-O-Honey</a:t>
            </a:r>
          </a:p>
          <a:p>
            <a:r>
              <a:rPr lang="en-US" dirty="0" smtClean="0"/>
              <a:t>What Is Mead?</a:t>
            </a:r>
          </a:p>
          <a:p>
            <a:r>
              <a:rPr lang="en-US" dirty="0" smtClean="0"/>
              <a:t>Mead Variations</a:t>
            </a:r>
          </a:p>
          <a:p>
            <a:r>
              <a:rPr lang="en-US" dirty="0" smtClean="0"/>
              <a:t>Making Mead</a:t>
            </a:r>
          </a:p>
          <a:p>
            <a:r>
              <a:rPr lang="en-US" dirty="0" smtClean="0"/>
              <a:t>Resources</a:t>
            </a:r>
          </a:p>
          <a:p>
            <a:r>
              <a:rPr lang="en-US" dirty="0" smtClean="0"/>
              <a:t>Questions</a:t>
            </a:r>
          </a:p>
          <a:p>
            <a:endParaRPr lang="en-US" dirty="0" smtClean="0"/>
          </a:p>
          <a:p>
            <a:endParaRPr lang="en-US" dirty="0" smtClean="0"/>
          </a:p>
          <a:p>
            <a:endParaRPr lang="en-US" dirty="0"/>
          </a:p>
        </p:txBody>
      </p:sp>
      <p:pic>
        <p:nvPicPr>
          <p:cNvPr id="41986" name="Picture 2" descr="Image result for bee puke"/>
          <p:cNvPicPr>
            <a:picLocks noChangeAspect="1" noChangeArrowheads="1"/>
          </p:cNvPicPr>
          <p:nvPr/>
        </p:nvPicPr>
        <p:blipFill>
          <a:blip r:embed="rId2" cstate="print"/>
          <a:srcRect/>
          <a:stretch>
            <a:fillRect/>
          </a:stretch>
        </p:blipFill>
        <p:spPr bwMode="auto">
          <a:xfrm>
            <a:off x="5384136" y="1295400"/>
            <a:ext cx="2894680" cy="4495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Mmm</a:t>
            </a:r>
            <a:r>
              <a:rPr lang="en-US" dirty="0" smtClean="0"/>
              <a:t>, Honey</a:t>
            </a:r>
            <a:endParaRPr lang="en-US" dirty="0"/>
          </a:p>
        </p:txBody>
      </p:sp>
      <p:sp>
        <p:nvSpPr>
          <p:cNvPr id="3" name="Content Placeholder 2"/>
          <p:cNvSpPr>
            <a:spLocks noGrp="1"/>
          </p:cNvSpPr>
          <p:nvPr>
            <p:ph idx="1"/>
          </p:nvPr>
        </p:nvSpPr>
        <p:spPr>
          <a:xfrm>
            <a:off x="457200" y="1143000"/>
            <a:ext cx="8229600" cy="4983163"/>
          </a:xfrm>
        </p:spPr>
        <p:txBody>
          <a:bodyPr>
            <a:normAutofit fontScale="77500" lnSpcReduction="20000"/>
          </a:bodyPr>
          <a:lstStyle/>
          <a:p>
            <a:r>
              <a:rPr lang="en-US" dirty="0" smtClean="0"/>
              <a:t>Honey is bee vomit by most definitions. </a:t>
            </a:r>
          </a:p>
          <a:p>
            <a:r>
              <a:rPr lang="en-US" dirty="0" smtClean="0"/>
              <a:t>Foraging </a:t>
            </a:r>
            <a:r>
              <a:rPr lang="en-US" dirty="0"/>
              <a:t>b</a:t>
            </a:r>
            <a:r>
              <a:rPr lang="en-US" dirty="0" smtClean="0"/>
              <a:t>ees collect nectar from flowers and store it in a special stomach (crop)</a:t>
            </a:r>
          </a:p>
          <a:p>
            <a:r>
              <a:rPr lang="en-US" dirty="0" smtClean="0"/>
              <a:t>In the process of foraging the bees pollinate plants, including most of our food crops</a:t>
            </a:r>
          </a:p>
          <a:p>
            <a:r>
              <a:rPr lang="en-US" dirty="0" smtClean="0"/>
              <a:t>The enzymes and acids in a bee’s crop break sucrose down into fructose and glucose</a:t>
            </a:r>
          </a:p>
          <a:p>
            <a:r>
              <a:rPr lang="en-US" dirty="0" smtClean="0"/>
              <a:t>Back in the hive the foragers regurgitate the partially processed nectar to worker bees who are tasked with finishing the processing of it</a:t>
            </a:r>
          </a:p>
          <a:p>
            <a:r>
              <a:rPr lang="en-US" dirty="0" smtClean="0"/>
              <a:t>After more processing the worker bees then regurgitate the nectar into the hive and flap their wings on it to remove the moisture and make what we know as honey</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Bees are Communists </a:t>
            </a:r>
            <a:endParaRPr lang="en-GB" dirty="0"/>
          </a:p>
        </p:txBody>
      </p:sp>
      <p:sp>
        <p:nvSpPr>
          <p:cNvPr id="3" name="Content Placeholder 2"/>
          <p:cNvSpPr>
            <a:spLocks noGrp="1"/>
          </p:cNvSpPr>
          <p:nvPr>
            <p:ph idx="1"/>
          </p:nvPr>
        </p:nvSpPr>
        <p:spPr/>
        <p:txBody>
          <a:bodyPr>
            <a:normAutofit/>
          </a:bodyPr>
          <a:lstStyle/>
          <a:p>
            <a:r>
              <a:rPr lang="en-GB" sz="3600" dirty="0" smtClean="0"/>
              <a:t>In order to produce </a:t>
            </a:r>
            <a:r>
              <a:rPr lang="en-GB" sz="3600" b="1" dirty="0" smtClean="0"/>
              <a:t>1 pound</a:t>
            </a:r>
            <a:r>
              <a:rPr lang="en-GB" sz="3600" dirty="0" smtClean="0"/>
              <a:t> of honey, 2 million flowers must be visited. A hive of bees must fly 55,000 miles to produce a pound of honey. One bee colony can produce 60 to 100 pounds of honey per year. An average worker bee makes only about 1/12 teaspoon of honey in its lifetime.</a:t>
            </a:r>
            <a:endParaRPr lang="en-GB" sz="3600" dirty="0"/>
          </a:p>
        </p:txBody>
      </p:sp>
      <p:pic>
        <p:nvPicPr>
          <p:cNvPr id="1026" name="Picture 2" descr="Image result for hammer and sickle"/>
          <p:cNvPicPr>
            <a:picLocks noChangeAspect="1" noChangeArrowheads="1"/>
          </p:cNvPicPr>
          <p:nvPr/>
        </p:nvPicPr>
        <p:blipFill>
          <a:blip r:embed="rId2" cstate="print"/>
          <a:srcRect/>
          <a:stretch>
            <a:fillRect/>
          </a:stretch>
        </p:blipFill>
        <p:spPr bwMode="auto">
          <a:xfrm>
            <a:off x="7391400" y="228600"/>
            <a:ext cx="1447800" cy="1447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neycomb.jpg"/>
          <p:cNvPicPr>
            <a:picLocks noChangeAspect="1"/>
          </p:cNvPicPr>
          <p:nvPr/>
        </p:nvPicPr>
        <p:blipFill>
          <a:blip r:embed="rId2" cstate="print"/>
          <a:stretch>
            <a:fillRect/>
          </a:stretch>
        </p:blipFill>
        <p:spPr>
          <a:xfrm>
            <a:off x="914400" y="685800"/>
            <a:ext cx="7239000" cy="54292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Sweet Science Of Honey</a:t>
            </a:r>
            <a:endParaRPr lang="en-US"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dirty="0" smtClean="0"/>
              <a:t>Honey is anti-microbial due to an enzyme involved in its production that results in small amounts of hydrogen peroxide in the finished honey</a:t>
            </a:r>
          </a:p>
          <a:p>
            <a:r>
              <a:rPr lang="en-US" dirty="0" smtClean="0"/>
              <a:t>Honey is hygroscopic, which means it absorbs moisture from its environment</a:t>
            </a:r>
          </a:p>
          <a:p>
            <a:r>
              <a:rPr lang="en-US" dirty="0" smtClean="0"/>
              <a:t>Honey contains small amounts of electrolytes and is mildly electrically conductive</a:t>
            </a:r>
          </a:p>
          <a:p>
            <a:r>
              <a:rPr lang="en-US" dirty="0" smtClean="0"/>
              <a:t>Honey typically has a low pH (~ 3.9) </a:t>
            </a:r>
          </a:p>
          <a:p>
            <a:r>
              <a:rPr lang="en-US" dirty="0" smtClean="0"/>
              <a:t>Honey can be stored for decades, even centuries when kept cool and dry</a:t>
            </a:r>
          </a:p>
          <a:p>
            <a:r>
              <a:rPr lang="en-US" dirty="0" smtClean="0"/>
              <a:t>Honey contains </a:t>
            </a:r>
            <a:r>
              <a:rPr lang="en-US" dirty="0" err="1" smtClean="0"/>
              <a:t>botrycin</a:t>
            </a:r>
            <a:endParaRPr lang="en-US" dirty="0" smtClean="0"/>
          </a:p>
          <a:p>
            <a:r>
              <a:rPr lang="en-US" dirty="0" smtClean="0"/>
              <a:t>Honey actually does not spoil when stored properly</a:t>
            </a:r>
          </a:p>
          <a:p>
            <a:r>
              <a:rPr lang="en-US" dirty="0" smtClean="0"/>
              <a:t>There is an African bee that makes honey out of blood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All Honeys Are The Same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types of flowers bees acquire nectar from greatly influences the end result including:</a:t>
            </a:r>
          </a:p>
          <a:p>
            <a:pPr lvl="1"/>
            <a:r>
              <a:rPr lang="en-US" dirty="0" smtClean="0"/>
              <a:t>Color</a:t>
            </a:r>
          </a:p>
          <a:p>
            <a:pPr lvl="1"/>
            <a:r>
              <a:rPr lang="en-US" dirty="0" smtClean="0"/>
              <a:t>Sugar content</a:t>
            </a:r>
          </a:p>
          <a:p>
            <a:pPr lvl="1"/>
            <a:r>
              <a:rPr lang="en-US" dirty="0" smtClean="0"/>
              <a:t>Flavors &amp; Aromas</a:t>
            </a:r>
          </a:p>
          <a:p>
            <a:r>
              <a:rPr lang="en-US" dirty="0" smtClean="0"/>
              <a:t>The most common types of honeys are clover and wildflower. The sources for these honeys are varied and are not discretely tracked</a:t>
            </a:r>
          </a:p>
          <a:p>
            <a:r>
              <a:rPr lang="en-US" dirty="0" smtClean="0"/>
              <a:t>Specific types of honeys are called “varietal” like wine and grapes. Examples are:</a:t>
            </a:r>
          </a:p>
          <a:p>
            <a:pPr lvl="1"/>
            <a:r>
              <a:rPr lang="en-US" dirty="0" smtClean="0"/>
              <a:t>Orange blossom</a:t>
            </a:r>
          </a:p>
          <a:p>
            <a:pPr lvl="1"/>
            <a:r>
              <a:rPr lang="en-US" dirty="0" smtClean="0"/>
              <a:t>Tupelo</a:t>
            </a:r>
          </a:p>
          <a:p>
            <a:pPr lvl="1"/>
            <a:r>
              <a:rPr lang="en-US" dirty="0" smtClean="0"/>
              <a:t>Fireweed</a:t>
            </a:r>
          </a:p>
          <a:p>
            <a:pPr lvl="1"/>
            <a:r>
              <a:rPr lang="en-US" dirty="0" smtClean="0"/>
              <a:t>Blueberry</a:t>
            </a:r>
          </a:p>
          <a:p>
            <a:pPr lvl="1"/>
            <a:r>
              <a:rPr lang="en-US" dirty="0" smtClean="0"/>
              <a:t>Sagebrush</a:t>
            </a:r>
          </a:p>
          <a:p>
            <a:pPr lvl="1"/>
            <a:endParaRPr lang="en-US" dirty="0" smtClean="0"/>
          </a:p>
          <a:p>
            <a:pPr lvl="1"/>
            <a:endParaRPr lang="en-US" dirty="0" smtClean="0"/>
          </a:p>
          <a:p>
            <a:endParaRPr lang="en-US" dirty="0" smtClean="0"/>
          </a:p>
          <a:p>
            <a:pPr lvl="1"/>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ney.jpg"/>
          <p:cNvPicPr>
            <a:picLocks noChangeAspect="1"/>
          </p:cNvPicPr>
          <p:nvPr/>
        </p:nvPicPr>
        <p:blipFill>
          <a:blip r:embed="rId2" cstate="print"/>
          <a:stretch>
            <a:fillRect/>
          </a:stretch>
        </p:blipFill>
        <p:spPr>
          <a:xfrm>
            <a:off x="762000" y="400050"/>
            <a:ext cx="7620000" cy="60579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e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bee template</Template>
  <TotalTime>2479</TotalTime>
  <Words>1514</Words>
  <Application>Microsoft Office PowerPoint</Application>
  <PresentationFormat>On-screen Show (4:3)</PresentationFormat>
  <Paragraphs>155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bee template</vt:lpstr>
      <vt:lpstr>Mead: Delicious Historic Beverage or Wretched Bee Vomit? </vt:lpstr>
      <vt:lpstr>Who the Hecking Heck is Tim Vandergrift? </vt:lpstr>
      <vt:lpstr>Mead &amp; Meadmaking</vt:lpstr>
      <vt:lpstr>Mmm, Honey</vt:lpstr>
      <vt:lpstr>Bees are Communists </vt:lpstr>
      <vt:lpstr>Slide 6</vt:lpstr>
      <vt:lpstr>The Sweet Science Of Honey</vt:lpstr>
      <vt:lpstr>Not All Honeys Are The Same</vt:lpstr>
      <vt:lpstr>Slide 9</vt:lpstr>
      <vt:lpstr>Mead</vt:lpstr>
      <vt:lpstr>Mead and Honey Folklore</vt:lpstr>
      <vt:lpstr>Slide 12</vt:lpstr>
      <vt:lpstr>Mead Variations</vt:lpstr>
      <vt:lpstr>Slide 14</vt:lpstr>
      <vt:lpstr>Making Mead</vt:lpstr>
      <vt:lpstr>Getting Started</vt:lpstr>
      <vt:lpstr>How Much and How Do I Know?</vt:lpstr>
      <vt:lpstr>I Have Trillions of Friends</vt:lpstr>
      <vt:lpstr>What Next?</vt:lpstr>
      <vt:lpstr>Great Expectations</vt:lpstr>
      <vt:lpstr>When Can I Drink It?</vt:lpstr>
      <vt:lpstr>Slide 22</vt:lpstr>
      <vt:lpstr>Clearing and Aging</vt:lpstr>
      <vt:lpstr>Finishing Your Mead</vt:lpstr>
      <vt:lpstr>Slide 25</vt:lpstr>
      <vt:lpstr>Drink some mead</vt:lpstr>
      <vt:lpstr>Resources &amp; Information</vt:lpstr>
      <vt:lpstr>Questions?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dc:creator>
  <cp:lastModifiedBy>Tim</cp:lastModifiedBy>
  <cp:revision>149</cp:revision>
  <dcterms:created xsi:type="dcterms:W3CDTF">2014-10-01T23:02:31Z</dcterms:created>
  <dcterms:modified xsi:type="dcterms:W3CDTF">2017-03-20T22:01:13Z</dcterms:modified>
</cp:coreProperties>
</file>