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62" r:id="rId3"/>
    <p:sldId id="257" r:id="rId4"/>
    <p:sldId id="317" r:id="rId5"/>
    <p:sldId id="345" r:id="rId6"/>
    <p:sldId id="346" r:id="rId7"/>
    <p:sldId id="347" r:id="rId8"/>
    <p:sldId id="348" r:id="rId9"/>
    <p:sldId id="350" r:id="rId10"/>
    <p:sldId id="349" r:id="rId11"/>
    <p:sldId id="353" r:id="rId12"/>
    <p:sldId id="351" r:id="rId13"/>
    <p:sldId id="352" r:id="rId14"/>
    <p:sldId id="280" r:id="rId15"/>
    <p:sldId id="323" r:id="rId16"/>
    <p:sldId id="324" r:id="rId17"/>
    <p:sldId id="284" r:id="rId18"/>
    <p:sldId id="327" r:id="rId19"/>
    <p:sldId id="321" r:id="rId20"/>
    <p:sldId id="288" r:id="rId21"/>
    <p:sldId id="325" r:id="rId22"/>
    <p:sldId id="295" r:id="rId23"/>
    <p:sldId id="328" r:id="rId24"/>
    <p:sldId id="329" r:id="rId25"/>
    <p:sldId id="330" r:id="rId26"/>
    <p:sldId id="343" r:id="rId27"/>
    <p:sldId id="344" r:id="rId28"/>
    <p:sldId id="331" r:id="rId29"/>
    <p:sldId id="332" r:id="rId30"/>
    <p:sldId id="340" r:id="rId31"/>
    <p:sldId id="342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6" y="2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72"/>
    </p:cViewPr>
  </p:sorterViewPr>
  <p:notesViewPr>
    <p:cSldViewPr snapToGrid="0"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70" y="1346732"/>
            <a:ext cx="4349260" cy="245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19" y="1157670"/>
            <a:ext cx="4666900" cy="2634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26" t="16254" r="-55" b="17833"/>
          <a:stretch/>
        </p:blipFill>
        <p:spPr>
          <a:xfrm>
            <a:off x="8285408" y="53788"/>
            <a:ext cx="3842959" cy="46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8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Ms C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426110"/>
            <a:ext cx="12192000" cy="1431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6053" y="1391464"/>
            <a:ext cx="8601390" cy="914400"/>
          </a:xfrm>
        </p:spPr>
        <p:txBody>
          <a:bodyPr anchor="b">
            <a:normAutofit/>
          </a:bodyPr>
          <a:lstStyle>
            <a:lvl1pPr algn="r">
              <a:defRPr sz="4400" spc="-50" baseline="0">
                <a:solidFill>
                  <a:srgbClr val="4A82B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6052" y="2318931"/>
            <a:ext cx="8601389" cy="5715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000" cap="all" spc="50" baseline="0">
                <a:solidFill>
                  <a:srgbClr val="4A82B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" y="351691"/>
            <a:ext cx="2936564" cy="5977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97" y="3708917"/>
            <a:ext cx="2797669" cy="15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02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615" y="1301083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15" y="2110154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58767" y="1311131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58767" y="2110154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57200"/>
            <a:ext cx="9867900" cy="606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308" y="1292469"/>
            <a:ext cx="9876692" cy="4879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49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i="0" u="none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raftmeister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Sanitation with Craft Meister </a:t>
            </a:r>
            <a:br>
              <a:rPr lang="en-US" dirty="0"/>
            </a:br>
            <a:r>
              <a:rPr lang="en-US" dirty="0"/>
              <a:t>and BTF </a:t>
            </a:r>
            <a:r>
              <a:rPr lang="en-US" dirty="0" err="1"/>
              <a:t>Iodophor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17-18, 2017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sanitizer?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EPA registration and approval</a:t>
            </a:r>
          </a:p>
          <a:p>
            <a:r>
              <a:rPr lang="en-US" sz="2400" dirty="0"/>
              <a:t>Criteria for acceptance</a:t>
            </a:r>
          </a:p>
          <a:p>
            <a:pPr lvl="1"/>
            <a:r>
              <a:rPr lang="en-US" sz="2000" dirty="0"/>
              <a:t>Reduce microbial levels of two standards: Staphylococcus aureus &amp; Escherichia coli</a:t>
            </a:r>
          </a:p>
          <a:p>
            <a:pPr lvl="1"/>
            <a:r>
              <a:rPr lang="en-US" sz="2000" dirty="0"/>
              <a:t>99.9% reduction in five minutes or less</a:t>
            </a:r>
          </a:p>
          <a:p>
            <a:pPr lvl="1"/>
            <a:r>
              <a:rPr lang="en-US" sz="2000" dirty="0"/>
              <a:t>EPA tests these claims for approval</a:t>
            </a:r>
          </a:p>
          <a:p>
            <a:r>
              <a:rPr lang="en-US" sz="2400" dirty="0"/>
              <a:t>Physical sanitizing</a:t>
            </a:r>
          </a:p>
          <a:p>
            <a:pPr lvl="1"/>
            <a:r>
              <a:rPr lang="en-US" sz="2000" dirty="0"/>
              <a:t>Heat, steam, hot water</a:t>
            </a:r>
          </a:p>
          <a:p>
            <a:r>
              <a:rPr lang="en-US" sz="2400" dirty="0"/>
              <a:t>Chemical</a:t>
            </a:r>
          </a:p>
          <a:p>
            <a:pPr lvl="1"/>
            <a:r>
              <a:rPr lang="en-US" sz="2000" dirty="0" err="1"/>
              <a:t>Iodophor</a:t>
            </a:r>
            <a:r>
              <a:rPr lang="en-US" sz="2000" dirty="0"/>
              <a:t>, anionic acid, quaternary ammonia, </a:t>
            </a:r>
            <a:r>
              <a:rPr lang="en-US" sz="2000" dirty="0" err="1"/>
              <a:t>peroxyacetic</a:t>
            </a:r>
            <a:r>
              <a:rPr lang="en-US" sz="2000" dirty="0"/>
              <a:t> acid, hypochlorite, etc.</a:t>
            </a:r>
          </a:p>
        </p:txBody>
      </p:sp>
    </p:spTree>
    <p:extLst>
      <p:ext uri="{BB962C8B-B14F-4D97-AF65-F5344CB8AC3E}">
        <p14:creationId xmlns:p14="http://schemas.microsoft.com/office/powerpoint/2010/main" val="20545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to be sanitized?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 paranoid!</a:t>
            </a:r>
          </a:p>
          <a:p>
            <a:r>
              <a:rPr lang="en-US" sz="2400" dirty="0"/>
              <a:t>Post boil, sanitize all contacts</a:t>
            </a:r>
          </a:p>
          <a:p>
            <a:r>
              <a:rPr lang="en-US" sz="2400" dirty="0"/>
              <a:t>Sanitize as close to contact as possible</a:t>
            </a:r>
          </a:p>
          <a:p>
            <a:r>
              <a:rPr lang="en-US" sz="2400" dirty="0"/>
              <a:t>Spoons, chillers, tubing, bottles, kegs, fermenters, etc.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86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sanitize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Mix solution to manufacturer specs</a:t>
            </a:r>
          </a:p>
          <a:p>
            <a:r>
              <a:rPr lang="en-US" sz="2400" dirty="0"/>
              <a:t>Apply to contact surface</a:t>
            </a:r>
          </a:p>
          <a:p>
            <a:pPr lvl="1"/>
            <a:r>
              <a:rPr lang="en-US" sz="2000" dirty="0"/>
              <a:t>Dip and shake (spoons, tubing, parts)</a:t>
            </a:r>
          </a:p>
          <a:p>
            <a:pPr lvl="1"/>
            <a:r>
              <a:rPr lang="en-US" sz="2000" dirty="0"/>
              <a:t>Fill completely and dump</a:t>
            </a:r>
          </a:p>
          <a:p>
            <a:pPr lvl="1"/>
            <a:r>
              <a:rPr lang="en-US" sz="2000" dirty="0"/>
              <a:t>Fill partially, swish, and dump</a:t>
            </a:r>
          </a:p>
          <a:p>
            <a:pPr lvl="1"/>
            <a:r>
              <a:rPr lang="en-US" sz="2000" dirty="0"/>
              <a:t>Recirculate (SIP)</a:t>
            </a:r>
          </a:p>
          <a:p>
            <a:r>
              <a:rPr lang="en-US" sz="2400" dirty="0"/>
              <a:t>Drain and drip dry</a:t>
            </a:r>
          </a:p>
        </p:txBody>
      </p:sp>
    </p:spTree>
    <p:extLst>
      <p:ext uri="{BB962C8B-B14F-4D97-AF65-F5344CB8AC3E}">
        <p14:creationId xmlns:p14="http://schemas.microsoft.com/office/powerpoint/2010/main" val="42562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product portfolio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Product descriptions and usage</a:t>
            </a:r>
          </a:p>
        </p:txBody>
      </p:sp>
    </p:spTree>
    <p:extLst>
      <p:ext uri="{BB962C8B-B14F-4D97-AF65-F5344CB8AC3E}">
        <p14:creationId xmlns:p14="http://schemas.microsoft.com/office/powerpoint/2010/main" val="17320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4" y="175846"/>
            <a:ext cx="11207264" cy="6304085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4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54" l="0" r="100000">
                        <a14:foregroundMark x1="2806" y1="35422" x2="2806" y2="87711"/>
                        <a14:foregroundMark x1="73456" y1="22555" x2="73456" y2="22555"/>
                        <a14:foregroundMark x1="8514" y1="9621" x2="92821" y2="8991"/>
                        <a14:foregroundMark x1="61436" y1="24132" x2="94491" y2="21767"/>
                        <a14:foregroundMark x1="10017" y1="93849" x2="90317" y2="93060"/>
                        <a14:foregroundMark x1="47078" y1="77129" x2="47078" y2="77129"/>
                        <a14:foregroundMark x1="72788" y1="50631" x2="72788" y2="5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1" y="4894273"/>
            <a:ext cx="1371902" cy="1452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0" y="2322262"/>
            <a:ext cx="2886053" cy="3711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0" b="98366" l="3986" r="9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79" y="3726040"/>
            <a:ext cx="2064139" cy="2409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oxygen brewery wash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019" y="1262478"/>
            <a:ext cx="3290372" cy="4457700"/>
          </a:xfrm>
        </p:spPr>
        <p:txBody>
          <a:bodyPr>
            <a:normAutofit/>
          </a:bodyPr>
          <a:lstStyle/>
          <a:p>
            <a:r>
              <a:rPr lang="en-US" sz="2400" dirty="0"/>
              <a:t>Active oxygen and alkaline detergents</a:t>
            </a:r>
          </a:p>
          <a:p>
            <a:r>
              <a:rPr lang="en-US" sz="2400" dirty="0"/>
              <a:t>Fast dissolving</a:t>
            </a:r>
          </a:p>
          <a:p>
            <a:r>
              <a:rPr lang="en-US" sz="2400" dirty="0"/>
              <a:t>Lower temperature</a:t>
            </a:r>
          </a:p>
          <a:p>
            <a:r>
              <a:rPr lang="en-US" sz="2400" dirty="0"/>
              <a:t>No chalky residue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09" y="1269374"/>
            <a:ext cx="4122784" cy="49505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2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49" y="4332661"/>
            <a:ext cx="1850833" cy="1850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6" y="1851916"/>
            <a:ext cx="2946659" cy="3679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alkaline brewery wash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3259319"/>
            <a:ext cx="2701903" cy="2701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16" y="1547539"/>
            <a:ext cx="3806501" cy="36995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51939" y="1239067"/>
            <a:ext cx="33302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Dissolves and cleans in cold water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Non caustic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Great for CIP and recirculating systems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Rapidly strips bottle labels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12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versus alkaline brewery wash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3615" y="1250841"/>
            <a:ext cx="4498848" cy="685800"/>
          </a:xfrm>
        </p:spPr>
        <p:txBody>
          <a:bodyPr>
            <a:normAutofit/>
          </a:bodyPr>
          <a:lstStyle/>
          <a:p>
            <a:r>
              <a:rPr lang="en-US" sz="2200" dirty="0"/>
              <a:t>OXYGEN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73422" y="1989573"/>
            <a:ext cx="4498848" cy="3690257"/>
          </a:xfrm>
        </p:spPr>
        <p:txBody>
          <a:bodyPr/>
          <a:lstStyle/>
          <a:p>
            <a:r>
              <a:rPr lang="en-US" dirty="0"/>
              <a:t>Active oxygen</a:t>
            </a:r>
          </a:p>
          <a:p>
            <a:r>
              <a:rPr lang="en-US" dirty="0"/>
              <a:t>Compare to</a:t>
            </a:r>
          </a:p>
          <a:p>
            <a:pPr lvl="1"/>
            <a:r>
              <a:rPr lang="en-US" dirty="0" err="1"/>
              <a:t>OxiClean</a:t>
            </a:r>
            <a:r>
              <a:rPr lang="en-US" dirty="0"/>
              <a:t>™</a:t>
            </a:r>
          </a:p>
          <a:p>
            <a:pPr lvl="1"/>
            <a:r>
              <a:rPr lang="en-US" dirty="0"/>
              <a:t>One Step</a:t>
            </a:r>
          </a:p>
          <a:p>
            <a:pPr lvl="1"/>
            <a:r>
              <a:rPr lang="en-US" dirty="0"/>
              <a:t>Easy Clean</a:t>
            </a:r>
          </a:p>
          <a:p>
            <a:pPr lvl="1"/>
            <a:r>
              <a:rPr lang="en-US" dirty="0"/>
              <a:t>B-Brite™</a:t>
            </a:r>
          </a:p>
          <a:p>
            <a:pPr lvl="1"/>
            <a:r>
              <a:rPr lang="en-US" dirty="0"/>
              <a:t>PBW™</a:t>
            </a:r>
          </a:p>
          <a:p>
            <a:r>
              <a:rPr lang="en-US" dirty="0"/>
              <a:t>Warm water</a:t>
            </a:r>
          </a:p>
          <a:p>
            <a:r>
              <a:rPr lang="en-US" dirty="0"/>
              <a:t>Sit and soak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51619" y="1210648"/>
            <a:ext cx="4498848" cy="685800"/>
          </a:xfrm>
        </p:spPr>
        <p:txBody>
          <a:bodyPr>
            <a:normAutofit/>
          </a:bodyPr>
          <a:lstStyle/>
          <a:p>
            <a:r>
              <a:rPr lang="en-US" sz="2200" dirty="0"/>
              <a:t>Alkaline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11427" y="1999622"/>
            <a:ext cx="4498848" cy="3690257"/>
          </a:xfrm>
        </p:spPr>
        <p:txBody>
          <a:bodyPr/>
          <a:lstStyle/>
          <a:p>
            <a:r>
              <a:rPr lang="en-US" dirty="0"/>
              <a:t>No active oxygen</a:t>
            </a:r>
          </a:p>
          <a:p>
            <a:r>
              <a:rPr lang="en-US" dirty="0"/>
              <a:t>Professional caustic</a:t>
            </a:r>
          </a:p>
          <a:p>
            <a:r>
              <a:rPr lang="en-US" dirty="0"/>
              <a:t>Cold water</a:t>
            </a:r>
          </a:p>
          <a:p>
            <a:r>
              <a:rPr lang="en-US" dirty="0"/>
              <a:t>Recirculation and sit and soak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vs. </a:t>
            </a:r>
            <a:r>
              <a:rPr lang="en-US" dirty="0" err="1"/>
              <a:t>pbw</a:t>
            </a:r>
            <a:r>
              <a:rPr lang="en-US" dirty="0"/>
              <a:t>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19" y="1289200"/>
            <a:ext cx="4116636" cy="4462272"/>
          </a:xfrm>
        </p:spPr>
        <p:txBody>
          <a:bodyPr>
            <a:normAutofit/>
          </a:bodyPr>
          <a:lstStyle/>
          <a:p>
            <a:r>
              <a:rPr lang="en-US" sz="2400" dirty="0"/>
              <a:t>Left to Right after 50 minutes</a:t>
            </a:r>
          </a:p>
          <a:p>
            <a:pPr lvl="1"/>
            <a:r>
              <a:rPr lang="en-US" sz="2200" dirty="0"/>
              <a:t>Alkaline Wash</a:t>
            </a:r>
          </a:p>
          <a:p>
            <a:pPr lvl="1"/>
            <a:r>
              <a:rPr lang="en-US" sz="2200" dirty="0"/>
              <a:t>Oxygen Wash</a:t>
            </a:r>
          </a:p>
          <a:p>
            <a:pPr lvl="1"/>
            <a:r>
              <a:rPr lang="en-US" sz="2200" dirty="0"/>
              <a:t>PBW™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41" y="1600200"/>
            <a:ext cx="6485264" cy="4837277"/>
          </a:xfr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3" y="4018838"/>
            <a:ext cx="4071562" cy="14895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37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00" y1="79625" x2="7550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1" y="3062690"/>
            <a:ext cx="3150824" cy="3150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Growler cleaning tablets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1" b="89965" l="7785" r="89965">
                        <a14:foregroundMark x1="14706" y1="23702" x2="14706" y2="23702"/>
                        <a14:foregroundMark x1="14706" y1="18685" x2="84948" y2="17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63" y="4078407"/>
            <a:ext cx="2223242" cy="222324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43940" y="1495240"/>
            <a:ext cx="3422573" cy="2163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Pre-measured tablet</a:t>
            </a:r>
          </a:p>
          <a:p>
            <a:r>
              <a:rPr lang="en-US" sz="2400" dirty="0"/>
              <a:t>No brushing</a:t>
            </a:r>
          </a:p>
          <a:p>
            <a:r>
              <a:rPr lang="en-US" sz="2400" dirty="0"/>
              <a:t>Active oxygen</a:t>
            </a:r>
          </a:p>
          <a:p>
            <a:r>
              <a:rPr lang="en-US" sz="2400" dirty="0"/>
              <a:t>Multiple applications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96" y="1600200"/>
            <a:ext cx="3606647" cy="48088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73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Jonathan Ettlie</a:t>
            </a:r>
          </a:p>
          <a:p>
            <a:pPr lvl="1"/>
            <a:r>
              <a:rPr lang="en-US" sz="2200" dirty="0"/>
              <a:t>jonathan@nationalchemicals.com</a:t>
            </a:r>
          </a:p>
          <a:p>
            <a:r>
              <a:rPr lang="en-US" sz="2400" dirty="0"/>
              <a:t>Home brewing since 2001</a:t>
            </a:r>
          </a:p>
          <a:p>
            <a:r>
              <a:rPr lang="en-US" sz="2400" dirty="0"/>
              <a:t>Ten years restaurant experience</a:t>
            </a:r>
          </a:p>
          <a:p>
            <a:r>
              <a:rPr lang="en-US" sz="2400" dirty="0"/>
              <a:t>Opening crew member of Northern Brewer Milwaukee</a:t>
            </a:r>
          </a:p>
          <a:p>
            <a:r>
              <a:rPr lang="en-US" sz="2400" dirty="0"/>
              <a:t>Brewing Ambassador, National Chemicals since 2014</a:t>
            </a:r>
          </a:p>
          <a:p>
            <a:r>
              <a:rPr lang="en-US" sz="2400" dirty="0"/>
              <a:t>Member of Beer Barons of Milwaukee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94" y="231112"/>
            <a:ext cx="10795736" cy="607260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78" y="3164545"/>
            <a:ext cx="2706859" cy="2706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7" y="4129058"/>
            <a:ext cx="2297750" cy="229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28" y="4823086"/>
            <a:ext cx="13900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 </a:t>
            </a:r>
            <a:r>
              <a:rPr lang="en-US" dirty="0" err="1"/>
              <a:t>meister</a:t>
            </a:r>
            <a:r>
              <a:rPr lang="en-US" dirty="0"/>
              <a:t> keg &amp; Carboy Cleaning Tablets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0" y="1443816"/>
            <a:ext cx="3453789" cy="46050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812" y="1443815"/>
            <a:ext cx="3453788" cy="46050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3" y="1443816"/>
            <a:ext cx="3453788" cy="46050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20201" y="605915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0491" y="607088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19620" y="60524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78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92" y="3151897"/>
            <a:ext cx="3080591" cy="3080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Btf</a:t>
            </a:r>
            <a:r>
              <a:rPr lang="en-US" dirty="0"/>
              <a:t> </a:t>
            </a:r>
            <a:r>
              <a:rPr lang="en-US" dirty="0" err="1"/>
              <a:t>iodophor</a:t>
            </a:r>
            <a:r>
              <a:rPr lang="en-US" dirty="0"/>
              <a:t> sanitizer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567" y="1282421"/>
            <a:ext cx="4469176" cy="4457700"/>
          </a:xfrm>
        </p:spPr>
        <p:txBody>
          <a:bodyPr/>
          <a:lstStyle/>
          <a:p>
            <a:r>
              <a:rPr lang="en-US" sz="2400" dirty="0"/>
              <a:t>Economical concentrate</a:t>
            </a:r>
          </a:p>
          <a:p>
            <a:r>
              <a:rPr lang="en-US" sz="2400" dirty="0"/>
              <a:t>Low foaming</a:t>
            </a:r>
          </a:p>
          <a:p>
            <a:r>
              <a:rPr lang="en-US" sz="2400" dirty="0"/>
              <a:t>No residual flavor or odor</a:t>
            </a:r>
          </a:p>
          <a:p>
            <a:r>
              <a:rPr lang="en-US" sz="2400" dirty="0"/>
              <a:t>Low cost per use</a:t>
            </a:r>
          </a:p>
          <a:p>
            <a:r>
              <a:rPr lang="en-US" sz="2400" dirty="0"/>
              <a:t>Sanitize at 12.5 PPM vs 25 PPM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27" y="3861440"/>
            <a:ext cx="2555684" cy="2555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07" y="2447532"/>
            <a:ext cx="3849017" cy="3849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01" y="1527351"/>
            <a:ext cx="4926492" cy="49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</a:t>
            </a:r>
            <a:r>
              <a:rPr lang="en-US" dirty="0" err="1"/>
              <a:t>Iodophor</a:t>
            </a:r>
            <a:r>
              <a:rPr lang="en-US" dirty="0"/>
              <a:t> Sanitizer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052227"/>
              </p:ext>
            </p:extLst>
          </p:nvPr>
        </p:nvGraphicFramePr>
        <p:xfrm>
          <a:off x="928846" y="2325766"/>
          <a:ext cx="45720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Solution</a:t>
                      </a:r>
                      <a:r>
                        <a:rPr lang="en-US" b="1" baseline="0" dirty="0"/>
                        <a:t> Volume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Iodophor</a:t>
                      </a:r>
                      <a:r>
                        <a:rPr lang="en-US" b="1" baseline="0" dirty="0"/>
                        <a:t> Amount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Gallons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tsp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Gallons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¼ </a:t>
                      </a:r>
                      <a:r>
                        <a:rPr lang="en-US" dirty="0" err="1"/>
                        <a:t>oz</a:t>
                      </a:r>
                      <a:r>
                        <a:rPr lang="en-US" dirty="0"/>
                        <a:t> (½ </a:t>
                      </a:r>
                      <a:r>
                        <a:rPr lang="en-US" dirty="0" err="1"/>
                        <a:t>Tbl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Gallons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½ </a:t>
                      </a:r>
                      <a:r>
                        <a:rPr lang="en-US" dirty="0" err="1"/>
                        <a:t>oz</a:t>
                      </a:r>
                      <a:r>
                        <a:rPr lang="en-US" dirty="0"/>
                        <a:t> (1 </a:t>
                      </a:r>
                      <a:r>
                        <a:rPr lang="en-US" dirty="0" err="1"/>
                        <a:t>Tbl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983288" y="1403887"/>
            <a:ext cx="49930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Always mix concentrate into cool or lukewarm water</a:t>
            </a:r>
          </a:p>
          <a:p>
            <a:pPr marL="342900" indent="-342900">
              <a:lnSpc>
                <a:spcPct val="150000"/>
              </a:lnSpc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Measure carefully!</a:t>
            </a:r>
          </a:p>
          <a:p>
            <a:pPr marL="342900" indent="-342900">
              <a:lnSpc>
                <a:spcPct val="150000"/>
              </a:lnSpc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Two minutes contact time</a:t>
            </a:r>
          </a:p>
          <a:p>
            <a:pPr marL="342900" indent="-342900">
              <a:lnSpc>
                <a:spcPct val="150000"/>
              </a:lnSpc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Air/drip dry</a:t>
            </a:r>
          </a:p>
          <a:p>
            <a:pPr marL="342900" indent="-342900">
              <a:lnSpc>
                <a:spcPct val="150000"/>
              </a:lnSpc>
              <a:buClr>
                <a:srgbClr val="4F81BD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</a:rPr>
              <a:t>Odorless and flavorless</a:t>
            </a:r>
          </a:p>
          <a:p>
            <a:pPr marL="342900" indent="-342900">
              <a:buClr>
                <a:srgbClr val="4F81BD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</a:t>
            </a:r>
            <a:r>
              <a:rPr lang="en-US" dirty="0" err="1"/>
              <a:t>Iodophor</a:t>
            </a:r>
            <a:r>
              <a:rPr lang="en-US" dirty="0"/>
              <a:t> sanitizer vs. anionic acids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BTF </a:t>
            </a:r>
            <a:r>
              <a:rPr lang="en-US" sz="2200" dirty="0" err="1"/>
              <a:t>Iodophor</a:t>
            </a:r>
            <a:endParaRPr lang="en-US" sz="2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13615" y="2110154"/>
            <a:ext cx="4498848" cy="4190162"/>
          </a:xfrm>
        </p:spPr>
        <p:txBody>
          <a:bodyPr>
            <a:normAutofit/>
          </a:bodyPr>
          <a:lstStyle/>
          <a:p>
            <a:r>
              <a:rPr lang="en-US" dirty="0"/>
              <a:t>Is a broad spectrum antimicrobial – halogen family</a:t>
            </a:r>
          </a:p>
          <a:p>
            <a:r>
              <a:rPr lang="en-US" dirty="0"/>
              <a:t>Kills</a:t>
            </a:r>
          </a:p>
          <a:p>
            <a:pPr lvl="1"/>
            <a:r>
              <a:rPr lang="en-US" dirty="0"/>
              <a:t>Gram positive and gram negative bacteria</a:t>
            </a:r>
          </a:p>
          <a:p>
            <a:pPr lvl="1"/>
            <a:r>
              <a:rPr lang="en-US" dirty="0"/>
              <a:t>Spore forming bacteria (i.e. botulism, anthrax)</a:t>
            </a:r>
          </a:p>
          <a:p>
            <a:pPr lvl="1"/>
            <a:r>
              <a:rPr lang="en-US" dirty="0"/>
              <a:t>Hydrophilic (Polio, rhinovirus) and lipophilic (HIV, herpes) viruses</a:t>
            </a:r>
          </a:p>
          <a:p>
            <a:pPr lvl="1"/>
            <a:r>
              <a:rPr lang="en-US" dirty="0"/>
              <a:t>Yeast and Mold</a:t>
            </a:r>
          </a:p>
          <a:p>
            <a:r>
              <a:rPr lang="en-US" dirty="0"/>
              <a:t>Meets OSHA standards for killing blood borne pathogens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Anionic acids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458767" y="2110154"/>
            <a:ext cx="4498848" cy="4270549"/>
          </a:xfrm>
        </p:spPr>
        <p:txBody>
          <a:bodyPr>
            <a:normAutofit/>
          </a:bodyPr>
          <a:lstStyle/>
          <a:p>
            <a:r>
              <a:rPr lang="en-US" dirty="0"/>
              <a:t>Are broad spectrum antibacterial</a:t>
            </a:r>
          </a:p>
          <a:p>
            <a:r>
              <a:rPr lang="en-US" dirty="0"/>
              <a:t>Kills gram positive bacteria</a:t>
            </a:r>
          </a:p>
          <a:p>
            <a:r>
              <a:rPr lang="en-US" dirty="0"/>
              <a:t>Not </a:t>
            </a:r>
          </a:p>
          <a:p>
            <a:pPr lvl="1"/>
            <a:r>
              <a:rPr lang="en-US" dirty="0"/>
              <a:t>As effective against gram negative bacteria (pH &lt;3)</a:t>
            </a:r>
          </a:p>
          <a:p>
            <a:pPr lvl="1"/>
            <a:r>
              <a:rPr lang="en-US" dirty="0"/>
              <a:t>Effective against spore forming bacteria</a:t>
            </a:r>
          </a:p>
          <a:p>
            <a:pPr lvl="1"/>
            <a:r>
              <a:rPr lang="en-US" dirty="0"/>
              <a:t>Effective against yeast and mold</a:t>
            </a:r>
          </a:p>
          <a:p>
            <a:r>
              <a:rPr lang="en-US" dirty="0"/>
              <a:t>Studied effectiveness against phage virus (dairy starters) and dairy mastitis bacteria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iodine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Penetrates cell walls</a:t>
            </a:r>
          </a:p>
          <a:p>
            <a:r>
              <a:rPr lang="en-US" sz="2400" dirty="0"/>
              <a:t>Oxidizes sulfur-hydrogen groups in amino acid cysteine</a:t>
            </a:r>
          </a:p>
          <a:p>
            <a:r>
              <a:rPr lang="en-US" sz="2400" dirty="0"/>
              <a:t>Prevents peptide synthesis and leads to cell death</a:t>
            </a:r>
          </a:p>
          <a:p>
            <a:r>
              <a:rPr lang="en-US" sz="2400" dirty="0"/>
              <a:t>No immunity or resistance</a:t>
            </a:r>
          </a:p>
        </p:txBody>
      </p:sp>
    </p:spTree>
    <p:extLst>
      <p:ext uri="{BB962C8B-B14F-4D97-AF65-F5344CB8AC3E}">
        <p14:creationId xmlns:p14="http://schemas.microsoft.com/office/powerpoint/2010/main" val="35154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anionic acids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Anionic acids sanitizers carry negative charge</a:t>
            </a:r>
          </a:p>
          <a:p>
            <a:r>
              <a:rPr lang="en-US" sz="2400" dirty="0"/>
              <a:t>Attracts readily to positively charged cells</a:t>
            </a:r>
          </a:p>
          <a:p>
            <a:pPr lvl="1"/>
            <a:r>
              <a:rPr lang="en-US" sz="2000" dirty="0"/>
              <a:t>Attract and rupture</a:t>
            </a:r>
          </a:p>
          <a:p>
            <a:r>
              <a:rPr lang="en-US" sz="2400" dirty="0"/>
              <a:t>Low pH creates hostile environment</a:t>
            </a:r>
          </a:p>
          <a:p>
            <a:pPr lvl="1"/>
            <a:r>
              <a:rPr lang="en-US" sz="2000" dirty="0"/>
              <a:t>Low pH does not </a:t>
            </a:r>
            <a:r>
              <a:rPr lang="en-US" sz="2000"/>
              <a:t>kill everything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27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beverage system cleaners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8541" y="1322615"/>
            <a:ext cx="4153314" cy="44577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US" sz="2400" dirty="0">
                <a:solidFill>
                  <a:prstClr val="black"/>
                </a:solidFill>
              </a:rPr>
              <a:t>BLC (Beer Line Cleaner)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First brewery approved liquid line cleaner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Short draw systems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½ </a:t>
            </a:r>
            <a:r>
              <a:rPr lang="en-US" sz="2000" dirty="0" err="1">
                <a:solidFill>
                  <a:prstClr val="black"/>
                </a:solidFill>
              </a:rPr>
              <a:t>oz</a:t>
            </a:r>
            <a:r>
              <a:rPr lang="en-US" sz="2000" dirty="0">
                <a:solidFill>
                  <a:prstClr val="black"/>
                </a:solidFill>
              </a:rPr>
              <a:t> BLC per quart of water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758"/>
            <a:ext cx="3259079" cy="3259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95" y="3918115"/>
            <a:ext cx="2324423" cy="232442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06917" y="1282421"/>
            <a:ext cx="4253803" cy="44577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US" sz="2400" dirty="0">
                <a:solidFill>
                  <a:prstClr val="black"/>
                </a:solidFill>
              </a:rPr>
              <a:t>Penetrate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Commercial grade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Long draw and glycol jacketed lines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1 </a:t>
            </a:r>
            <a:r>
              <a:rPr lang="en-US" sz="2000" dirty="0" err="1">
                <a:solidFill>
                  <a:prstClr val="black"/>
                </a:solidFill>
              </a:rPr>
              <a:t>oz</a:t>
            </a:r>
            <a:r>
              <a:rPr lang="en-US" sz="2000" dirty="0">
                <a:solidFill>
                  <a:prstClr val="black"/>
                </a:solidFill>
              </a:rPr>
              <a:t> concentrate per gallon of water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70" y="3126139"/>
            <a:ext cx="3327587" cy="332758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954944" y="1272373"/>
            <a:ext cx="4022690" cy="44577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US" sz="2400" dirty="0">
                <a:solidFill>
                  <a:prstClr val="black"/>
                </a:solidFill>
              </a:rPr>
              <a:t>WLC (Wine Line Cleaner)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Removes tannins, pulp and tartrates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Cleaning wine equipment, fermenters</a:t>
            </a:r>
          </a:p>
          <a:p>
            <a:pPr lvl="1">
              <a:buClr>
                <a:srgbClr val="4F81BD"/>
              </a:buClr>
            </a:pPr>
            <a:r>
              <a:rPr lang="en-US" sz="2000" dirty="0">
                <a:solidFill>
                  <a:prstClr val="black"/>
                </a:solidFill>
              </a:rPr>
              <a:t>1 </a:t>
            </a:r>
            <a:r>
              <a:rPr lang="en-US" sz="2000" dirty="0" err="1">
                <a:solidFill>
                  <a:prstClr val="black"/>
                </a:solidFill>
              </a:rPr>
              <a:t>oz</a:t>
            </a:r>
            <a:r>
              <a:rPr lang="en-US" sz="2000" dirty="0">
                <a:solidFill>
                  <a:prstClr val="black"/>
                </a:solidFill>
              </a:rPr>
              <a:t> WLC per gallon of water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309" y="3255666"/>
            <a:ext cx="3194389" cy="318757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260501" y="1748413"/>
            <a:ext cx="10048" cy="3989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59262" y="1748413"/>
            <a:ext cx="10048" cy="3989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Beverage system cleaning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Recirculate or allow lines to soak</a:t>
            </a:r>
          </a:p>
          <a:p>
            <a:r>
              <a:rPr lang="en-US" sz="2400" dirty="0"/>
              <a:t>Flush with water</a:t>
            </a:r>
          </a:p>
          <a:p>
            <a:r>
              <a:rPr lang="en-US" sz="2400" dirty="0"/>
              <a:t>Re-tap and draw until beverage appears</a:t>
            </a:r>
          </a:p>
          <a:p>
            <a:r>
              <a:rPr lang="en-US" sz="2400" dirty="0"/>
              <a:t>Soak parts and faucets also</a:t>
            </a:r>
          </a:p>
          <a:p>
            <a:r>
              <a:rPr lang="en-US" sz="2400" dirty="0"/>
              <a:t>Wear gloves and goggles!</a:t>
            </a:r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79" y="334143"/>
            <a:ext cx="3731670" cy="373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67" y="1658873"/>
            <a:ext cx="3810113" cy="381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17" y="2833636"/>
            <a:ext cx="3657600" cy="364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1" y="4299229"/>
            <a:ext cx="4282135" cy="17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learn more</a:t>
            </a:r>
          </a:p>
        </p:txBody>
      </p:sp>
    </p:spTree>
    <p:extLst>
      <p:ext uri="{BB962C8B-B14F-4D97-AF65-F5344CB8AC3E}">
        <p14:creationId xmlns:p14="http://schemas.microsoft.com/office/powerpoint/2010/main" val="38918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national chemicals, </a:t>
            </a:r>
            <a:r>
              <a:rPr lang="en-US" dirty="0" err="1"/>
              <a:t>inc.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Incorporated in 1947</a:t>
            </a:r>
          </a:p>
          <a:p>
            <a:r>
              <a:rPr lang="en-US" sz="2400" dirty="0"/>
              <a:t>Mission: To be the most trusted name in specialty chemical solutions</a:t>
            </a:r>
          </a:p>
          <a:p>
            <a:r>
              <a:rPr lang="en-US" sz="2400" dirty="0"/>
              <a:t>Target markets</a:t>
            </a:r>
          </a:p>
          <a:p>
            <a:pPr lvl="1"/>
            <a:r>
              <a:rPr lang="en-US" sz="2200" dirty="0"/>
              <a:t>Breweries &amp; Home Brew Stores</a:t>
            </a:r>
          </a:p>
          <a:p>
            <a:pPr lvl="1"/>
            <a:r>
              <a:rPr lang="en-US" sz="2200" dirty="0"/>
              <a:t>Beverage System Maintenance</a:t>
            </a:r>
          </a:p>
          <a:p>
            <a:pPr lvl="1"/>
            <a:r>
              <a:rPr lang="en-US" sz="2200" dirty="0"/>
              <a:t>Food and Beverage service</a:t>
            </a:r>
          </a:p>
        </p:txBody>
      </p:sp>
    </p:spTree>
    <p:extLst>
      <p:ext uri="{BB962C8B-B14F-4D97-AF65-F5344CB8AC3E}">
        <p14:creationId xmlns:p14="http://schemas.microsoft.com/office/powerpoint/2010/main" val="26587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grayscl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like to hear from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Have questions?  Get in touch!</a:t>
            </a:r>
          </a:p>
          <a:p>
            <a:pPr lvl="1"/>
            <a:r>
              <a:rPr lang="en-US" sz="2000" dirty="0"/>
              <a:t>Call Jonathan at 1-800-533-0027 </a:t>
            </a:r>
            <a:r>
              <a:rPr lang="en-US" sz="2000" dirty="0" err="1"/>
              <a:t>ext</a:t>
            </a:r>
            <a:r>
              <a:rPr lang="en-US" sz="2000" dirty="0"/>
              <a:t> 1029</a:t>
            </a:r>
            <a:endParaRPr lang="en-US" sz="2400" dirty="0"/>
          </a:p>
          <a:p>
            <a:pPr lvl="1"/>
            <a:r>
              <a:rPr lang="en-US" sz="2000" dirty="0"/>
              <a:t>jonathan@nationalchemicals.com</a:t>
            </a:r>
            <a:endParaRPr lang="en-US" sz="2400" dirty="0"/>
          </a:p>
          <a:p>
            <a:pPr lvl="1"/>
            <a:r>
              <a:rPr lang="en-US" sz="2000" dirty="0"/>
              <a:t>info@craftmeister.com</a:t>
            </a:r>
            <a:endParaRPr lang="en-US" sz="2400" dirty="0"/>
          </a:p>
          <a:p>
            <a:pPr lvl="1"/>
            <a:r>
              <a:rPr lang="en-US" sz="2000" dirty="0">
                <a:hlinkClick r:id="rId3"/>
              </a:rPr>
              <a:t>http://craftmeister.com</a:t>
            </a:r>
            <a:endParaRPr lang="en-US" sz="2000" dirty="0"/>
          </a:p>
          <a:p>
            <a:pPr lvl="1"/>
            <a:r>
              <a:rPr lang="en-US" sz="2000" dirty="0"/>
              <a:t>Follow us on Facebook and Twitter</a:t>
            </a:r>
          </a:p>
          <a:p>
            <a:r>
              <a:rPr lang="en-US" sz="2400" dirty="0"/>
              <a:t>We engage our consumer base</a:t>
            </a:r>
          </a:p>
        </p:txBody>
      </p:sp>
    </p:spTree>
    <p:extLst>
      <p:ext uri="{BB962C8B-B14F-4D97-AF65-F5344CB8AC3E}">
        <p14:creationId xmlns:p14="http://schemas.microsoft.com/office/powerpoint/2010/main" val="14858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cleaning and sanitizing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Terminology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34473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sanitation so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 can’t make great beer with dirty gear</a:t>
            </a:r>
          </a:p>
          <a:p>
            <a:r>
              <a:rPr lang="en-US" sz="2400" dirty="0"/>
              <a:t>Fermentations are susceptible to outside contamination</a:t>
            </a:r>
          </a:p>
          <a:p>
            <a:r>
              <a:rPr lang="en-US" sz="2400" dirty="0"/>
              <a:t>Reducing contamination increases success</a:t>
            </a:r>
          </a:p>
          <a:p>
            <a:r>
              <a:rPr lang="en-US" sz="2400" dirty="0"/>
              <a:t>Success leads to consistency</a:t>
            </a:r>
          </a:p>
          <a:p>
            <a:r>
              <a:rPr lang="en-US" sz="2400" dirty="0"/>
              <a:t>Consistency leads to a happy homebrewer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16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vs. sanitizing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What’s the difference?</a:t>
            </a:r>
          </a:p>
          <a:p>
            <a:r>
              <a:rPr lang="en-US" sz="2400" dirty="0"/>
              <a:t>Cleaning = removal of physical dirt and debris</a:t>
            </a:r>
          </a:p>
          <a:p>
            <a:pPr lvl="1"/>
            <a:r>
              <a:rPr lang="en-US" sz="2000" dirty="0"/>
              <a:t>Carbohydrates, proteins, mineral scales</a:t>
            </a:r>
          </a:p>
          <a:p>
            <a:pPr lvl="1"/>
            <a:r>
              <a:rPr lang="en-US" sz="2000" dirty="0"/>
              <a:t>Visible and invisible soils</a:t>
            </a:r>
          </a:p>
          <a:p>
            <a:r>
              <a:rPr lang="en-US" sz="2400" dirty="0"/>
              <a:t>Sanitize = 99.9% kill of bacteria</a:t>
            </a:r>
          </a:p>
          <a:p>
            <a:r>
              <a:rPr lang="en-US" sz="2400" dirty="0"/>
              <a:t>Cannot sanitize without cleaning first!</a:t>
            </a:r>
          </a:p>
          <a:p>
            <a:r>
              <a:rPr lang="en-US" sz="2400" dirty="0"/>
              <a:t>Cleaners aren’t sanitizers, sanitizers aren’t cleaners</a:t>
            </a:r>
          </a:p>
          <a:p>
            <a:pPr lvl="1"/>
            <a:r>
              <a:rPr lang="en-US" sz="2000" dirty="0"/>
              <a:t>Use the right tool at each step</a:t>
            </a:r>
          </a:p>
        </p:txBody>
      </p:sp>
    </p:spTree>
    <p:extLst>
      <p:ext uri="{BB962C8B-B14F-4D97-AF65-F5344CB8AC3E}">
        <p14:creationId xmlns:p14="http://schemas.microsoft.com/office/powerpoint/2010/main" val="5832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Pre-rinse with water</a:t>
            </a:r>
          </a:p>
          <a:p>
            <a:pPr lvl="1"/>
            <a:r>
              <a:rPr lang="en-US" sz="2000" dirty="0"/>
              <a:t>Loosen debris, remove loose soils</a:t>
            </a:r>
          </a:p>
          <a:p>
            <a:r>
              <a:rPr lang="en-US" sz="2400" dirty="0"/>
              <a:t>Apply detergent</a:t>
            </a:r>
          </a:p>
          <a:p>
            <a:pPr lvl="1"/>
            <a:r>
              <a:rPr lang="en-US" sz="2000" dirty="0"/>
              <a:t>Soak, recirculate</a:t>
            </a:r>
          </a:p>
          <a:p>
            <a:r>
              <a:rPr lang="en-US" sz="2400" dirty="0"/>
              <a:t>Elbow grease</a:t>
            </a:r>
          </a:p>
          <a:p>
            <a:pPr lvl="1"/>
            <a:r>
              <a:rPr lang="en-US" sz="2000" dirty="0"/>
              <a:t>Brushes, non-abrasive </a:t>
            </a:r>
            <a:r>
              <a:rPr lang="en-US" sz="2000" dirty="0" err="1"/>
              <a:t>scrubbies</a:t>
            </a:r>
            <a:endParaRPr lang="en-US" sz="2000" dirty="0"/>
          </a:p>
          <a:p>
            <a:r>
              <a:rPr lang="en-US" sz="2400" dirty="0"/>
              <a:t>Rinse away detergent and debris</a:t>
            </a:r>
          </a:p>
          <a:p>
            <a:r>
              <a:rPr lang="en-US" sz="2400" dirty="0"/>
              <a:t>Inspect to ensure it’s clean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82" y="1063869"/>
            <a:ext cx="2832483" cy="377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55" y="1063869"/>
            <a:ext cx="2832483" cy="377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9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3" y="77119"/>
            <a:ext cx="11777031" cy="6477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needs to be cleaned?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Mashtun</a:t>
            </a:r>
            <a:endParaRPr lang="en-US" dirty="0"/>
          </a:p>
          <a:p>
            <a:pPr lvl="1"/>
            <a:r>
              <a:rPr lang="en-US" dirty="0"/>
              <a:t>Hot water rinse, grain removal</a:t>
            </a:r>
          </a:p>
          <a:p>
            <a:pPr lvl="1"/>
            <a:r>
              <a:rPr lang="en-US" dirty="0"/>
              <a:t>False bottom</a:t>
            </a:r>
          </a:p>
          <a:p>
            <a:r>
              <a:rPr lang="en-US" dirty="0"/>
              <a:t>Boil kettle</a:t>
            </a:r>
          </a:p>
          <a:p>
            <a:pPr lvl="1"/>
            <a:r>
              <a:rPr lang="en-US" dirty="0"/>
              <a:t>Soak &amp; scrub with detergent after every brew</a:t>
            </a:r>
          </a:p>
          <a:p>
            <a:r>
              <a:rPr lang="en-US" dirty="0"/>
              <a:t>Hot Liquor Tank</a:t>
            </a:r>
          </a:p>
          <a:p>
            <a:pPr lvl="1"/>
            <a:r>
              <a:rPr lang="en-US" dirty="0"/>
              <a:t>Minimal, inspect for scale</a:t>
            </a:r>
          </a:p>
          <a:p>
            <a:r>
              <a:rPr lang="en-US" dirty="0"/>
              <a:t>Fermenters</a:t>
            </a:r>
          </a:p>
          <a:p>
            <a:pPr lvl="1"/>
            <a:r>
              <a:rPr lang="en-US" dirty="0"/>
              <a:t>Carboys, </a:t>
            </a:r>
            <a:r>
              <a:rPr lang="en-US" dirty="0" err="1"/>
              <a:t>conicals</a:t>
            </a:r>
            <a:r>
              <a:rPr lang="en-US" dirty="0"/>
              <a:t>, buckets</a:t>
            </a:r>
          </a:p>
          <a:p>
            <a:pPr lvl="1"/>
            <a:r>
              <a:rPr lang="en-US" dirty="0"/>
              <a:t>Detergents with soak, recirculate or brush</a:t>
            </a:r>
          </a:p>
          <a:p>
            <a:r>
              <a:rPr lang="en-US" dirty="0"/>
              <a:t>Kegs and bottles</a:t>
            </a:r>
          </a:p>
          <a:p>
            <a:r>
              <a:rPr lang="en-US" dirty="0"/>
              <a:t>Airlocks, tubing, valves, fittings</a:t>
            </a:r>
          </a:p>
        </p:txBody>
      </p:sp>
    </p:spTree>
    <p:extLst>
      <p:ext uri="{BB962C8B-B14F-4D97-AF65-F5344CB8AC3E}">
        <p14:creationId xmlns:p14="http://schemas.microsoft.com/office/powerpoint/2010/main" val="26448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9.0&quot;&gt;&lt;object type=&quot;1&quot; unique_id=&quot;10001&quot;&gt;&lt;object type=&quot;2&quot; unique_id=&quot;42302&quot;&gt;&lt;object type=&quot;3&quot; unique_id=&quot;42303&quot;&gt;&lt;property id=&quot;20148&quot; value=&quot;5&quot;/&gt;&lt;property id=&quot;20300&quot; value=&quot;Slide 1 - &amp;quot;Brewcraft USA 2016 retailer’s conference&amp;quot;&quot;/&gt;&lt;property id=&quot;20307&quot; value=&quot;262&quot;/&gt;&lt;/object&gt;&lt;object type=&quot;3&quot; unique_id=&quot;42304&quot;&gt;&lt;property id=&quot;20148&quot; value=&quot;5&quot;/&gt;&lt;property id=&quot;20300&quot; value=&quot;Slide 2 - &amp;quot;biography&amp;quot;&quot;/&gt;&lt;property id=&quot;20307&quot; value=&quot;257&quot;/&gt;&lt;/object&gt;&lt;object type=&quot;3&quot; unique_id=&quot;42305&quot;&gt;&lt;property id=&quot;20148&quot; value=&quot;5&quot;/&gt;&lt;property id=&quot;20300&quot; value=&quot;Slide 3 - &amp;quot;About national chemicals, inc.&amp;quot;&quot;/&gt;&lt;property id=&quot;20307&quot; value=&quot;317&quot;/&gt;&lt;/object&gt;&lt;object type=&quot;3&quot; unique_id=&quot;42306&quot;&gt;&lt;property id=&quot;20148&quot; value=&quot;5&quot;/&gt;&lt;property id=&quot;20300&quot; value=&quot;Slide 4 - &amp;quot;Craft meister product portfolio&amp;quot;&quot;/&gt;&lt;property id=&quot;20307&quot; value=&quot;280&quot;/&gt;&lt;/object&gt;&lt;object type=&quot;3&quot; unique_id=&quot;42307&quot;&gt;&lt;property id=&quot;20148&quot; value=&quot;5&quot;/&gt;&lt;property id=&quot;20300&quot; value=&quot;Slide 5&quot;/&gt;&lt;property id=&quot;20307&quot; value=&quot;323&quot;/&gt;&lt;/object&gt;&lt;object type=&quot;3&quot; unique_id=&quot;42308&quot;&gt;&lt;property id=&quot;20148&quot; value=&quot;5&quot;/&gt;&lt;property id=&quot;20300&quot; value=&quot;Slide 6 - &amp;quot;Craft meister oxygen brewery wash&amp;quot;&quot;/&gt;&lt;property id=&quot;20307&quot; value=&quot;324&quot;/&gt;&lt;/object&gt;&lt;object type=&quot;3&quot; unique_id=&quot;42309&quot;&gt;&lt;property id=&quot;20148&quot; value=&quot;5&quot;/&gt;&lt;property id=&quot;20300&quot; value=&quot;Slide 7 - &amp;quot;Craft meister alkaline brewery wash&amp;quot;&quot;/&gt;&lt;property id=&quot;20307&quot; value=&quot;284&quot;/&gt;&lt;/object&gt;&lt;object type=&quot;3&quot; unique_id=&quot;42311&quot;&gt;&lt;property id=&quot;20148&quot; value=&quot;5&quot;/&gt;&lt;property id=&quot;20300&quot; value=&quot;Slide 9 - &amp;quot;Craft meister vs. pbw™&amp;quot;&quot;/&gt;&lt;property id=&quot;20307&quot; value=&quot;321&quot;/&gt;&lt;/object&gt;&lt;object type=&quot;3&quot; unique_id=&quot;42312&quot;&gt;&lt;property id=&quot;20148&quot; value=&quot;5&quot;/&gt;&lt;property id=&quot;20300&quot; value=&quot;Slide 10 - &amp;quot;Craft meister Growler cleaning tablets&amp;quot;&quot;/&gt;&lt;property id=&quot;20307&quot; value=&quot;288&quot;/&gt;&lt;/object&gt;&lt;object type=&quot;3&quot; unique_id=&quot;42313&quot;&gt;&lt;property id=&quot;20148&quot; value=&quot;5&quot;/&gt;&lt;property id=&quot;20300&quot; value=&quot;Slide 11&quot;/&gt;&lt;property id=&quot;20307&quot; value=&quot;325&quot;/&gt;&lt;/object&gt;&lt;object type=&quot;3&quot; unique_id=&quot;42314&quot;&gt;&lt;property id=&quot;20148&quot; value=&quot;5&quot;/&gt;&lt;property id=&quot;20300&quot; value=&quot;Slide 12 - &amp;quot;Craft meister keg &amp;amp; Carboy Cleaning Tablets&amp;quot;&quot;/&gt;&lt;property id=&quot;20307&quot; value=&quot;295&quot;/&gt;&lt;/object&gt;&lt;object type=&quot;3&quot; unique_id=&quot;42611&quot;&gt;&lt;property id=&quot;20148&quot; value=&quot;5&quot;/&gt;&lt;property id=&quot;20300&quot; value=&quot;Slide 8 - &amp;quot;Oxygen versus alkaline brewery wash&amp;quot;&quot;/&gt;&lt;property id=&quot;20307&quot; value=&quot;327&quot;/&gt;&lt;/object&gt;&lt;/object&gt;&lt;object type=&quot;8&quot; unique_id=&quot;4236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ealth Fitness 16x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EB3BA0-388C-4E58-A08B-951C7A9EBD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0</TotalTime>
  <Words>909</Words>
  <Application>Microsoft Office PowerPoint</Application>
  <PresentationFormat>Widescreen</PresentationFormat>
  <Paragraphs>198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Health Fitness 16x9</vt:lpstr>
      <vt:lpstr>Sanitation with Craft Meister  and BTF Iodophor</vt:lpstr>
      <vt:lpstr>biography</vt:lpstr>
      <vt:lpstr>About national chemicals, inc.</vt:lpstr>
      <vt:lpstr>Basics of cleaning and sanitizing</vt:lpstr>
      <vt:lpstr>Why is sanitation so important?</vt:lpstr>
      <vt:lpstr>Cleaning vs. sanitizing</vt:lpstr>
      <vt:lpstr>Cleaning methods</vt:lpstr>
      <vt:lpstr>PowerPoint Presentation</vt:lpstr>
      <vt:lpstr>What needs to be cleaned?</vt:lpstr>
      <vt:lpstr>What is a sanitizer?</vt:lpstr>
      <vt:lpstr>What needs to be sanitized?</vt:lpstr>
      <vt:lpstr>How to sanitize</vt:lpstr>
      <vt:lpstr>Craft meister product portfolio</vt:lpstr>
      <vt:lpstr>PowerPoint Presentation</vt:lpstr>
      <vt:lpstr>Craft meister oxygen brewery wash</vt:lpstr>
      <vt:lpstr>Craft meister alkaline brewery wash</vt:lpstr>
      <vt:lpstr>Oxygen versus alkaline brewery wash</vt:lpstr>
      <vt:lpstr>Craft meister vs. pbw™</vt:lpstr>
      <vt:lpstr>Craft meister Growler cleaning tablets</vt:lpstr>
      <vt:lpstr>PowerPoint Presentation</vt:lpstr>
      <vt:lpstr>Craft meister keg &amp; Carboy Cleaning Tablets</vt:lpstr>
      <vt:lpstr>Btf iodophor sanitizer</vt:lpstr>
      <vt:lpstr>BTF Iodophor Sanitizer</vt:lpstr>
      <vt:lpstr>BTF Iodophor sanitizer vs. anionic acids</vt:lpstr>
      <vt:lpstr>How does iodine work?</vt:lpstr>
      <vt:lpstr>How do anionic acids work?</vt:lpstr>
      <vt:lpstr>beverage system cleaners</vt:lpstr>
      <vt:lpstr>Beverage system cleaning</vt:lpstr>
      <vt:lpstr>Final thoughts</vt:lpstr>
      <vt:lpstr>We like to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2015-12-03T19:36:27Z</dcterms:created>
  <dcterms:modified xsi:type="dcterms:W3CDTF">2017-03-10T19:01:02Z</dcterms:modified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