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715000" type="screen16x1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978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 descr="imperial_slide_master_hom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2353" cy="571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 rot="5400000">
            <a:off x="2686181" y="-895481"/>
            <a:ext cx="3771636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rgbClr val="A37F24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520"/>
              </a:spcBef>
              <a:buClr>
                <a:srgbClr val="A37F24"/>
              </a:buClr>
              <a:buSzPct val="100000"/>
              <a:buFont typeface="Arial"/>
              <a:buChar char="–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A37F24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A37F24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A37F24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5296958"/>
            <a:ext cx="1995213" cy="3042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457200" y="5314476"/>
            <a:ext cx="2568903" cy="2409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553200" y="5349512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 rot="5400000">
            <a:off x="5219964" y="1638301"/>
            <a:ext cx="4876271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 rot="5400000">
            <a:off x="1028964" y="-342898"/>
            <a:ext cx="4876271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rgbClr val="A37F24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520"/>
              </a:spcBef>
              <a:buClr>
                <a:srgbClr val="A37F24"/>
              </a:buClr>
              <a:buSzPct val="100000"/>
              <a:buFont typeface="Arial"/>
              <a:buChar char="–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A37F24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A37F24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A37F24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5296958"/>
            <a:ext cx="1995213" cy="3042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57200" y="5314476"/>
            <a:ext cx="2568903" cy="2409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5349512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11" descr="imperial_slide_master_pag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2353" cy="571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90179"/>
            <a:ext cx="8229600" cy="95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rgbClr val="A37F24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520"/>
              </a:spcBef>
              <a:buClr>
                <a:srgbClr val="A37F24"/>
              </a:buClr>
              <a:buSzPct val="100000"/>
              <a:buFont typeface="Arial"/>
              <a:buChar char="–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A37F24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A37F24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A37F24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457200" y="1191348"/>
            <a:ext cx="8686800" cy="0"/>
          </a:xfrm>
          <a:prstGeom prst="straightConnector1">
            <a:avLst/>
          </a:prstGeom>
          <a:noFill/>
          <a:ln w="25400" cap="flat" cmpd="sng">
            <a:solidFill>
              <a:srgbClr val="A37F24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722312" y="3672417"/>
            <a:ext cx="7772400" cy="1135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722312" y="2422260"/>
            <a:ext cx="7772400" cy="12501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A37F24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A37F24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A37F24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A37F24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A37F24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5296958"/>
            <a:ext cx="1995213" cy="3042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57200" y="5314476"/>
            <a:ext cx="2568903" cy="2409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5349512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4038599" cy="3771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rgbClr val="A37F24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A37F24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A37F24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A37F24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rgbClr val="A37F24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648200" y="1333500"/>
            <a:ext cx="4038599" cy="3771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rgbClr val="A37F24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A37F24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A37F24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A37F24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rgbClr val="A37F24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5296958"/>
            <a:ext cx="1995213" cy="3042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457200" y="5314476"/>
            <a:ext cx="2568903" cy="2409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5349512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279261"/>
            <a:ext cx="4040187" cy="5331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rgbClr val="A37F24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rgbClr val="A37F24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buClr>
                <a:srgbClr val="A37F24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buClr>
                <a:srgbClr val="A37F24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buClr>
                <a:srgbClr val="A37F24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57200" y="1812396"/>
            <a:ext cx="4040187" cy="32927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A37F24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A37F24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A37F2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A37F24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A37F24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3"/>
          </p:nvPr>
        </p:nvSpPr>
        <p:spPr>
          <a:xfrm>
            <a:off x="4645026" y="1279261"/>
            <a:ext cx="4041774" cy="5331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rgbClr val="A37F24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rgbClr val="A37F24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buClr>
                <a:srgbClr val="A37F24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buClr>
                <a:srgbClr val="A37F24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buClr>
                <a:srgbClr val="A37F24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4"/>
          </p:nvPr>
        </p:nvSpPr>
        <p:spPr>
          <a:xfrm>
            <a:off x="4645026" y="1812396"/>
            <a:ext cx="4041774" cy="32927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A37F24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A37F24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A37F2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A37F24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A37F24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5296958"/>
            <a:ext cx="1995213" cy="3042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57200" y="5314476"/>
            <a:ext cx="2568903" cy="2409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5349512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457200" y="5296958"/>
            <a:ext cx="1995213" cy="3042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457200" y="5314476"/>
            <a:ext cx="2568903" cy="2409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553200" y="5349512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457200" y="5296958"/>
            <a:ext cx="1995213" cy="3042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457200" y="5314476"/>
            <a:ext cx="2568903" cy="2409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553200" y="5349512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2" y="227540"/>
            <a:ext cx="3008313" cy="9683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575050" y="227542"/>
            <a:ext cx="5111750" cy="48775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A37F24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A37F24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A37F24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A37F24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A37F24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57202" y="1195917"/>
            <a:ext cx="3008313" cy="39092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rgbClr val="A37F24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buClr>
                <a:srgbClr val="A37F24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buClr>
                <a:srgbClr val="A37F24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buClr>
                <a:srgbClr val="A37F24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buClr>
                <a:srgbClr val="A37F24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5296958"/>
            <a:ext cx="1995213" cy="3042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57200" y="5314476"/>
            <a:ext cx="2568903" cy="2409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5349512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792288" y="4000500"/>
            <a:ext cx="5486399" cy="4722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pic" idx="2"/>
          </p:nvPr>
        </p:nvSpPr>
        <p:spPr>
          <a:xfrm>
            <a:off x="1792288" y="510645"/>
            <a:ext cx="5486399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rgbClr val="A37F24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A37F24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A37F24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A37F24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A37F24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1792288" y="4472782"/>
            <a:ext cx="5486399" cy="6707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rgbClr val="A37F24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buClr>
                <a:srgbClr val="A37F24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buClr>
                <a:srgbClr val="A37F24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buClr>
                <a:srgbClr val="A37F24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buClr>
                <a:srgbClr val="A37F24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5296958"/>
            <a:ext cx="1995213" cy="3042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57200" y="5314476"/>
            <a:ext cx="2568903" cy="2409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5349512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rgbClr val="A37F24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520"/>
              </a:spcBef>
              <a:buClr>
                <a:srgbClr val="A37F24"/>
              </a:buClr>
              <a:buSzPct val="100000"/>
              <a:buFont typeface="Arial"/>
              <a:buChar char="–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A37F24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A37F24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A37F24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90179"/>
            <a:ext cx="8229600" cy="952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/>
              <a:t>Why Cans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/>
              <a:t>Packs out well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/>
              <a:t>Recyclable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/>
              <a:t>Allows us to provide you 2-3 times more yeast than our competition</a:t>
            </a:r>
          </a:p>
          <a:p>
            <a:pPr marL="0" marR="0" lvl="0" indent="0" algn="l" rtl="0">
              <a:spcBef>
                <a:spcPts val="56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90179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/>
              <a:t>What is “Organic Yeast”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/>
              <a:t>All yeast is not organic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/>
              <a:t>We have to use organic sugar sources </a:t>
            </a:r>
          </a:p>
          <a:p>
            <a:pPr marR="0" lvl="1" algn="l" rtl="0">
              <a:spcBef>
                <a:spcPts val="0"/>
              </a:spcBef>
              <a:spcAft>
                <a:spcPts val="0"/>
              </a:spcAft>
            </a:pPr>
            <a:r>
              <a:rPr lang="en-US"/>
              <a:t>DME and Cane Sugar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/>
              <a:t>All nutrients must be mined, not synthesized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/>
              <a:t>No petrochemicals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/>
              <a:t>Specific Cleaning Chemicals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/>
              <a:t>Tons of paperwork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/>
              <a:t>$ to Oregon Tilth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56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290179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/>
              <a:t>I haven’t learned anything yet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/>
              <a:t>I know.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/>
              <a:t>It is early. 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/>
              <a:t>We were just warming up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/>
              <a:t>Feel free to get more beer now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56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290179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Imperial Pitch Rates 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spcBef>
                <a:spcPts val="0"/>
              </a:spcBef>
              <a:spcAft>
                <a:spcPts val="0"/>
              </a:spcAft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 sz="1800"/>
              <a:t>Liquid Yeast is packaged at 1.29 viable cells/ml</a:t>
            </a:r>
          </a:p>
          <a:p>
            <a:pPr marL="342900" marR="0" lvl="0" indent="-279400" algn="l" rtl="0">
              <a:spcBef>
                <a:spcPts val="0"/>
              </a:spcBef>
              <a:spcAft>
                <a:spcPts val="0"/>
              </a:spcAft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 sz="1800"/>
              <a:t>155 ml per can</a:t>
            </a:r>
          </a:p>
          <a:p>
            <a:pPr marL="342900" marR="0" lvl="0" indent="-279400" algn="l" rtl="0">
              <a:spcBef>
                <a:spcPts val="0"/>
              </a:spcBef>
              <a:spcAft>
                <a:spcPts val="0"/>
              </a:spcAft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 sz="1800"/>
              <a:t>1 can in 5 gallons = 10.5 million cells/ml</a:t>
            </a:r>
          </a:p>
          <a:p>
            <a:pPr marL="342900" marR="0" lvl="0" indent="-279400" algn="l" rtl="0">
              <a:spcBef>
                <a:spcPts val="0"/>
              </a:spcBef>
              <a:spcAft>
                <a:spcPts val="0"/>
              </a:spcAft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 sz="1800"/>
              <a:t>For ales most brewers use 0.75 million cells / ml / °P</a:t>
            </a:r>
          </a:p>
          <a:p>
            <a:pPr marR="0" lvl="1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1800"/>
              <a:t>Matches up exactly with 14°P(1.057 OG) wort.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 sz="1800"/>
              <a:t>For lagers most brewers use 1 million cells/ml/°P</a:t>
            </a:r>
          </a:p>
          <a:p>
            <a:pPr marR="0" lvl="1" algn="l" rtl="0">
              <a:spcBef>
                <a:spcPts val="560"/>
              </a:spcBef>
              <a:buClr>
                <a:srgbClr val="A37F24"/>
              </a:buClr>
              <a:buSzPct val="100000"/>
              <a:buFont typeface="Arial"/>
            </a:pPr>
            <a:r>
              <a:rPr lang="en-US" sz="1800"/>
              <a:t>Matches up with 10.5°P (1.042 OG) wort</a:t>
            </a:r>
          </a:p>
          <a:p>
            <a:pPr marR="0" lvl="1" algn="l" rtl="0">
              <a:spcBef>
                <a:spcPts val="560"/>
              </a:spcBef>
              <a:buSzPct val="100000"/>
            </a:pPr>
            <a:r>
              <a:rPr lang="en-US" sz="1800"/>
              <a:t>Can pitch at ale pitch rates with a fermentation start around 60°F</a:t>
            </a:r>
          </a:p>
          <a:p>
            <a:pPr marR="0" lvl="0" algn="l" rtl="0">
              <a:spcBef>
                <a:spcPts val="560"/>
              </a:spcBef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 sz="1800"/>
              <a:t>On can is good for 5 gallons at about 18°P</a:t>
            </a:r>
          </a:p>
          <a:p>
            <a:pPr marR="0" lvl="1" algn="l" rtl="0">
              <a:spcBef>
                <a:spcPts val="560"/>
              </a:spcBef>
              <a:buSzPct val="100000"/>
            </a:pPr>
            <a:r>
              <a:rPr lang="en-US" sz="1800"/>
              <a:t>after that, use a starter or multiple cans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90179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/>
              <a:t>Starters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 sz="2400"/>
              <a:t>We recommend 72°F and 10°P (1040 OG)  wort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3429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 sz="2400"/>
              <a:t>Stir plate</a:t>
            </a:r>
          </a:p>
          <a:p>
            <a:pPr marR="0" lvl="1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400"/>
              <a:t>1 can into 2L yields about 400 Billion cells</a:t>
            </a:r>
          </a:p>
          <a:p>
            <a:pPr marR="0" lvl="1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400"/>
              <a:t>TG in 12-24 hours</a:t>
            </a:r>
          </a:p>
          <a:p>
            <a:pPr marL="3429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 sz="2400"/>
              <a:t>No stir plate</a:t>
            </a:r>
          </a:p>
          <a:p>
            <a:pPr marR="0" lvl="1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400"/>
              <a:t>1 can into 4L yields around 400 Billion cells</a:t>
            </a:r>
          </a:p>
          <a:p>
            <a:pPr marR="0" lvl="1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400"/>
              <a:t>TG in 24-48 hrs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 sz="2400"/>
              <a:t>Check gravity and remove from stir plate at TG.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290179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/>
              <a:t>Harvesting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spcBef>
                <a:spcPts val="0"/>
              </a:spcBef>
              <a:spcAft>
                <a:spcPts val="0"/>
              </a:spcAft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 sz="1800"/>
              <a:t>Rack beer off yeast</a:t>
            </a:r>
          </a:p>
          <a:p>
            <a:pPr marL="342900" marR="0" lvl="0" indent="-279400" algn="l" rtl="0">
              <a:spcBef>
                <a:spcPts val="0"/>
              </a:spcBef>
              <a:spcAft>
                <a:spcPts val="0"/>
              </a:spcAft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 sz="1800"/>
              <a:t>Mix and remove yeast into a sanitized, sealable container</a:t>
            </a:r>
          </a:p>
          <a:p>
            <a:pPr marL="342900" marR="0" lvl="0" indent="-279400" algn="l" rtl="0">
              <a:spcBef>
                <a:spcPts val="0"/>
              </a:spcBef>
              <a:spcAft>
                <a:spcPts val="0"/>
              </a:spcAft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 sz="1800"/>
              <a:t>Refrigerate</a:t>
            </a:r>
          </a:p>
          <a:p>
            <a:pPr marL="342900" marR="0" lvl="0" indent="-279400" algn="l" rtl="0">
              <a:spcBef>
                <a:spcPts val="0"/>
              </a:spcBef>
              <a:spcAft>
                <a:spcPts val="0"/>
              </a:spcAft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 sz="1800"/>
              <a:t>When ready to pitch, measure about 200ml (200g) of yeast per 5 gallons at average gravity</a:t>
            </a:r>
          </a:p>
          <a:p>
            <a:pPr marL="342900" marR="0" lvl="0" indent="-279400" algn="l" rtl="0">
              <a:spcBef>
                <a:spcPts val="0"/>
              </a:spcBef>
              <a:spcAft>
                <a:spcPts val="0"/>
              </a:spcAft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 sz="1800"/>
              <a:t>Extra 45 ml accounts for trub and protein.</a:t>
            </a:r>
          </a:p>
          <a:p>
            <a:pPr marL="342900" marR="0" lvl="0" indent="-279400" algn="l" rtl="0">
              <a:spcBef>
                <a:spcPts val="0"/>
              </a:spcBef>
              <a:spcAft>
                <a:spcPts val="0"/>
              </a:spcAft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 sz="1800"/>
              <a:t>Storage times</a:t>
            </a:r>
          </a:p>
          <a:p>
            <a:pPr marR="0" lvl="1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1800"/>
              <a:t>Hours = great</a:t>
            </a:r>
          </a:p>
          <a:p>
            <a:pPr marR="0" lvl="1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1800"/>
              <a:t>Days = good</a:t>
            </a:r>
          </a:p>
          <a:p>
            <a:pPr marR="0" lvl="1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1800"/>
              <a:t>Weeks = eh?</a:t>
            </a:r>
          </a:p>
          <a:p>
            <a:pPr marR="0" lvl="1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1800"/>
              <a:t>Months = buy another can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290179"/>
            <a:ext cx="8229600" cy="952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/>
              <a:t>Simple tests to make your beer better</a:t>
            </a:r>
          </a:p>
        </p:txBody>
      </p:sp>
      <p:pic>
        <p:nvPicPr>
          <p:cNvPr id="167" name="Shape 167" descr="imperial_tanks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789" y="1362770"/>
            <a:ext cx="6201104" cy="3772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290179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/>
              <a:t>VDK	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/>
              <a:t>Put 2 samples of beer in 50 ml tubes and cap loosely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A37F24"/>
              </a:buClr>
              <a:buSzPct val="107692"/>
              <a:buFont typeface="Arial"/>
              <a:buChar char="•"/>
            </a:pPr>
            <a:r>
              <a:rPr lang="en-US"/>
              <a:t>Incubate 1 sample at 150</a:t>
            </a:r>
            <a:r>
              <a:rPr lang="en-US" sz="2600"/>
              <a:t>°F for 20 minutes</a:t>
            </a:r>
          </a:p>
          <a:p>
            <a:pPr marL="3429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 sz="2600"/>
              <a:t>Hold other sample at room temp</a:t>
            </a:r>
          </a:p>
          <a:p>
            <a:pPr marL="3429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 sz="2600"/>
              <a:t>Smell both samples</a:t>
            </a:r>
          </a:p>
          <a:p>
            <a:pPr marR="0" lvl="1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/>
              <a:t>if both are buttery, you have a long ways to go</a:t>
            </a:r>
          </a:p>
          <a:p>
            <a:pPr marR="0" lvl="1" algn="l" rtl="0">
              <a:spcBef>
                <a:spcPts val="0"/>
              </a:spcBef>
              <a:spcAft>
                <a:spcPts val="0"/>
              </a:spcAft>
            </a:pPr>
            <a:r>
              <a:rPr lang="en-US"/>
              <a:t>if heated sample is buttery, but other is not, continue with D rest</a:t>
            </a:r>
          </a:p>
          <a:p>
            <a:pPr marR="0" lvl="1" algn="l" rtl="0">
              <a:spcBef>
                <a:spcPts val="0"/>
              </a:spcBef>
              <a:spcAft>
                <a:spcPts val="0"/>
              </a:spcAft>
            </a:pPr>
            <a:r>
              <a:rPr lang="en-US"/>
              <a:t>If both are clean you are good to go!</a:t>
            </a:r>
          </a:p>
          <a:p>
            <a:pPr marL="342900" marR="0" lvl="0" indent="-342900" algn="l" rtl="0">
              <a:spcBef>
                <a:spcPts val="560"/>
              </a:spcBef>
              <a:buClr>
                <a:srgbClr val="A37F24"/>
              </a:buClr>
              <a:buSzPct val="100000"/>
              <a:buFont typeface="Arial"/>
              <a:buChar char="•"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7200" y="290179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/>
              <a:t>Forced Ferment	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 sz="1800"/>
              <a:t>Used to determine TG of beer before fermentation is complete</a:t>
            </a:r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 sz="1800"/>
              <a:t>Pull 500 ml of wort into container, add yeast</a:t>
            </a:r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 sz="1800"/>
              <a:t>Cover and keep warm (75-90°F)</a:t>
            </a:r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 sz="1800"/>
              <a:t>Incubate for 24-48 hrs until no co2 is coming from ferm</a:t>
            </a:r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 sz="1800"/>
              <a:t>Measure gravity</a:t>
            </a:r>
          </a:p>
          <a:p>
            <a: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1800"/>
              <a:t>If forced ferment TG is lower than fermenter TG, likely fermentables left in beer</a:t>
            </a:r>
          </a:p>
          <a:p>
            <a: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1800"/>
              <a:t>Might want to look at o2 or pitch rates</a:t>
            </a:r>
          </a:p>
          <a:p>
            <a: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1800"/>
              <a:t>Might not want to bottle quite yet.</a:t>
            </a:r>
          </a:p>
          <a:p>
            <a:pPr marL="0" marR="0" lvl="0" indent="0" algn="l" rtl="0">
              <a:spcBef>
                <a:spcPts val="560"/>
              </a:spcBef>
              <a:buNone/>
            </a:pPr>
            <a:endParaRPr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57200" y="290179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/>
              <a:t>Wort Stability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 sz="1800"/>
              <a:t>Easiest test to run!</a:t>
            </a:r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 sz="1800"/>
              <a:t>Pull a small sample of wort (prior to pitching) into a sterilized container</a:t>
            </a:r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 sz="1800"/>
              <a:t>Incubate warm for 1-5 days</a:t>
            </a:r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 sz="1800"/>
              <a:t>Check sample for turbidity, co2 production</a:t>
            </a:r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 sz="1800"/>
              <a:t>2-3 days is enough to get you a good head start with a good pitch of yeast.</a:t>
            </a:r>
          </a:p>
          <a:p>
            <a:pPr marL="0" marR="0" lvl="0" indent="0" algn="l" rtl="0">
              <a:spcBef>
                <a:spcPts val="560"/>
              </a:spcBef>
              <a:buNone/>
            </a:pP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90179"/>
            <a:ext cx="8229600" cy="952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/>
              <a:t>Presentation Outline	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/>
              <a:t>Talk about Yeast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/>
              <a:t>You can interrupt anytime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/>
              <a:t>If you are bored or hungover feel free to sleep at your table.</a:t>
            </a: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57200" y="290179"/>
            <a:ext cx="8229600" cy="952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Contact  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457200" y="1480207"/>
            <a:ext cx="8229600" cy="36249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37F24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Imperial Yeast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A37F24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17268 NE Sacramento Street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A37F24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Portland, Oregon  97230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A37F24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503.477.5826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A37F24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owen@imperialyeast.com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A37F24"/>
              </a:buClr>
              <a:buSzPct val="25000"/>
              <a:buFont typeface="Arial"/>
              <a:buNone/>
            </a:pPr>
            <a:endParaRPr/>
          </a:p>
          <a:p>
            <a:pPr marL="0" marR="0" lvl="0" indent="0" algn="l" rtl="0">
              <a:spcBef>
                <a:spcPts val="480"/>
              </a:spcBef>
              <a:buClr>
                <a:srgbClr val="A37F24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www.ImperialYeast.com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90179"/>
            <a:ext cx="8229600" cy="952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/>
              <a:t>Imperial Yeast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/>
              <a:t>Been working on the project for about 3.5 years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/>
              <a:t>First full cook about 20 months ago.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/>
              <a:t>Over 20 years experience in liquid yeast.</a:t>
            </a:r>
          </a:p>
          <a:p>
            <a:pPr marL="342900" marR="0" lvl="0" indent="-342900" algn="l" rtl="0">
              <a:spcBef>
                <a:spcPts val="560"/>
              </a:spcBef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/>
              <a:t>Completely open lab.  Feel free to drop in anytime.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90179"/>
            <a:ext cx="8229600" cy="952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Imperial Organic Yeast 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/>
              <a:t>We provide liquid yeast, at the correct pitch rate, cheaper and organically certified, along with top notch tech service, to home and professional brewers.</a:t>
            </a:r>
          </a:p>
          <a:p>
            <a:pPr marL="0" marR="0" lvl="0" indent="0" algn="l" rtl="0">
              <a:spcBef>
                <a:spcPts val="56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90179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/>
              <a:t>What a yeast lab looks like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A37F24"/>
              </a:buClr>
              <a:buSzPct val="100000"/>
              <a:buFont typeface="Arial"/>
              <a:buChar char="•"/>
            </a:pPr>
            <a:r>
              <a:rPr lang="en-US"/>
              <a:t>Prepare yourselves for the visual section of this presentation.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If your friend can’t read good let him know to pay attention now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56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90179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/>
              <a:t>Lab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1100" y="2934375"/>
            <a:ext cx="9525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025" y="1446325"/>
            <a:ext cx="4920524" cy="352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90179"/>
            <a:ext cx="8229600" cy="952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/>
              <a:t>Brewery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407900"/>
            <a:ext cx="3194750" cy="351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1450" y="1407900"/>
            <a:ext cx="4352974" cy="3512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90179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/>
              <a:t>Packaging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407900"/>
            <a:ext cx="5834425" cy="355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90179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Pitch Right Cans</a:t>
            </a:r>
          </a:p>
        </p:txBody>
      </p:sp>
      <p:pic>
        <p:nvPicPr>
          <p:cNvPr id="125" name="Shape 125" descr="imperial_cans_wid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958" y="1409092"/>
            <a:ext cx="6586500" cy="36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656</Words>
  <Application>Microsoft Office PowerPoint</Application>
  <PresentationFormat>On-screen Show (16:10)</PresentationFormat>
  <Paragraphs>108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Arial</vt:lpstr>
      <vt:lpstr>Office Theme</vt:lpstr>
      <vt:lpstr>PowerPoint Presentation</vt:lpstr>
      <vt:lpstr>Presentation Outline </vt:lpstr>
      <vt:lpstr>Imperial Yeast</vt:lpstr>
      <vt:lpstr>Imperial Organic Yeast </vt:lpstr>
      <vt:lpstr>What a yeast lab looks like</vt:lpstr>
      <vt:lpstr>Lab</vt:lpstr>
      <vt:lpstr>Brewery</vt:lpstr>
      <vt:lpstr>Packaging</vt:lpstr>
      <vt:lpstr>The Pitch Right Cans</vt:lpstr>
      <vt:lpstr>Why Cans</vt:lpstr>
      <vt:lpstr>What is “Organic Yeast”</vt:lpstr>
      <vt:lpstr>I haven’t learned anything yet</vt:lpstr>
      <vt:lpstr>Imperial Pitch Rates </vt:lpstr>
      <vt:lpstr>Starters</vt:lpstr>
      <vt:lpstr>Harvesting</vt:lpstr>
      <vt:lpstr>Simple tests to make your beer better</vt:lpstr>
      <vt:lpstr>VDK </vt:lpstr>
      <vt:lpstr>Forced Ferment </vt:lpstr>
      <vt:lpstr>Wort Stability</vt:lpstr>
      <vt:lpstr>Contact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Delaney Wardell</cp:lastModifiedBy>
  <cp:revision>1</cp:revision>
  <dcterms:modified xsi:type="dcterms:W3CDTF">2017-03-16T16:06:27Z</dcterms:modified>
</cp:coreProperties>
</file>